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9" r:id="rId44"/>
    <p:sldId id="300" r:id="rId45"/>
    <p:sldId id="301" r:id="rId46"/>
    <p:sldId id="302" r:id="rId47"/>
    <p:sldId id="303" r:id="rId48"/>
    <p:sldId id="304" r:id="rId49"/>
    <p:sldId id="305" r:id="rId50"/>
    <p:sldId id="306" r:id="rId51"/>
    <p:sldId id="307" r:id="rId52"/>
    <p:sldId id="308"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9.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641B48C-1EF9-473D-B40E-B8230FA6B049}" type="datetimeFigureOut">
              <a:rPr lang="en-US" smtClean="0"/>
              <a:t>5/3/2014</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84607700-BC7E-46C1-A1FD-8DE5119A18E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641B48C-1EF9-473D-B40E-B8230FA6B049}" type="datetimeFigureOut">
              <a:rPr lang="en-US" smtClean="0"/>
              <a:t>5/3/2014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4607700-BC7E-46C1-A1FD-8DE5119A18E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641B48C-1EF9-473D-B40E-B8230FA6B049}" type="datetimeFigureOut">
              <a:rPr lang="en-US" smtClean="0"/>
              <a:t>5/3/2014</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84607700-BC7E-46C1-A1FD-8DE5119A18E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533400"/>
            <a:ext cx="7620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027"/>
          <p:cNvSpPr>
            <a:spLocks noGrp="1" noChangeArrowheads="1"/>
          </p:cNvSpPr>
          <p:nvPr>
            <p:ph type="dt" sz="half" idx="10"/>
          </p:nvPr>
        </p:nvSpPr>
        <p:spPr>
          <a:ln/>
        </p:spPr>
        <p:txBody>
          <a:bodyPr/>
          <a:lstStyle>
            <a:lvl1pPr>
              <a:defRPr/>
            </a:lvl1pPr>
          </a:lstStyle>
          <a:p>
            <a:pPr>
              <a:defRPr/>
            </a:pPr>
            <a:endParaRPr lang="en-US"/>
          </a:p>
        </p:txBody>
      </p:sp>
      <p:sp>
        <p:nvSpPr>
          <p:cNvPr id="4" name="Rectangle 1028"/>
          <p:cNvSpPr>
            <a:spLocks noGrp="1" noChangeArrowheads="1"/>
          </p:cNvSpPr>
          <p:nvPr>
            <p:ph type="ftr" sz="quarter" idx="11"/>
          </p:nvPr>
        </p:nvSpPr>
        <p:spPr>
          <a:ln/>
        </p:spPr>
        <p:txBody>
          <a:bodyPr/>
          <a:lstStyle>
            <a:lvl1pPr>
              <a:defRPr/>
            </a:lvl1pPr>
          </a:lstStyle>
          <a:p>
            <a:pPr>
              <a:defRPr/>
            </a:pPr>
            <a:endParaRPr lang="en-US"/>
          </a:p>
        </p:txBody>
      </p:sp>
      <p:sp>
        <p:nvSpPr>
          <p:cNvPr id="5" name="Rectangle 1029"/>
          <p:cNvSpPr>
            <a:spLocks noGrp="1" noChangeArrowheads="1"/>
          </p:cNvSpPr>
          <p:nvPr>
            <p:ph type="sldNum" sz="quarter" idx="12"/>
          </p:nvPr>
        </p:nvSpPr>
        <p:spPr>
          <a:ln/>
        </p:spPr>
        <p:txBody>
          <a:bodyPr/>
          <a:lstStyle>
            <a:lvl1pPr>
              <a:defRPr/>
            </a:lvl1pPr>
          </a:lstStyle>
          <a:p>
            <a:pPr>
              <a:defRPr/>
            </a:pPr>
            <a:fld id="{005115D8-8F78-47DB-AEDE-8635F3087B8E}" type="slidenum">
              <a:rPr lang="en-US"/>
              <a:pPr>
                <a:defRPr/>
              </a:pPr>
              <a:t>‹#›</a:t>
            </a:fld>
            <a:endParaRPr lang="en-US"/>
          </a:p>
        </p:txBody>
      </p:sp>
    </p:spTree>
    <p:extLst>
      <p:ext uri="{BB962C8B-B14F-4D97-AF65-F5344CB8AC3E}">
        <p14:creationId xmlns:p14="http://schemas.microsoft.com/office/powerpoint/2010/main" val="938543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7B74F88-39D7-42AA-92E1-BCCFFFB8DEC7}" type="slidenum">
              <a:rPr lang="en-US"/>
              <a:pPr>
                <a:defRPr/>
              </a:pPr>
              <a:t>‹#›</a:t>
            </a:fld>
            <a:endParaRPr lang="en-US"/>
          </a:p>
        </p:txBody>
      </p:sp>
    </p:spTree>
    <p:extLst>
      <p:ext uri="{BB962C8B-B14F-4D97-AF65-F5344CB8AC3E}">
        <p14:creationId xmlns:p14="http://schemas.microsoft.com/office/powerpoint/2010/main" val="293293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641B48C-1EF9-473D-B40E-B8230FA6B049}" type="datetimeFigureOut">
              <a:rPr lang="en-US" smtClean="0"/>
              <a:t>5/3/2014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4607700-BC7E-46C1-A1FD-8DE5119A18E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641B48C-1EF9-473D-B40E-B8230FA6B049}" type="datetimeFigureOut">
              <a:rPr lang="en-US" smtClean="0"/>
              <a:t>5/3/2014</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84607700-BC7E-46C1-A1FD-8DE5119A18E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641B48C-1EF9-473D-B40E-B8230FA6B049}" type="datetimeFigureOut">
              <a:rPr lang="en-US" smtClean="0"/>
              <a:t>5/3/2014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4607700-BC7E-46C1-A1FD-8DE5119A18E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641B48C-1EF9-473D-B40E-B8230FA6B049}" type="datetimeFigureOut">
              <a:rPr lang="en-US" smtClean="0"/>
              <a:t>5/3/2014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4607700-BC7E-46C1-A1FD-8DE5119A18E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641B48C-1EF9-473D-B40E-B8230FA6B049}" type="datetimeFigureOut">
              <a:rPr lang="en-US" smtClean="0"/>
              <a:t>5/3/2014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4607700-BC7E-46C1-A1FD-8DE5119A18E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641B48C-1EF9-473D-B40E-B8230FA6B049}" type="datetimeFigureOut">
              <a:rPr lang="en-US" smtClean="0"/>
              <a:t>5/3/2014</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84607700-BC7E-46C1-A1FD-8DE5119A18E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641B48C-1EF9-473D-B40E-B8230FA6B049}" type="datetimeFigureOut">
              <a:rPr lang="en-US" smtClean="0"/>
              <a:t>5/3/2014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4607700-BC7E-46C1-A1FD-8DE5119A18E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641B48C-1EF9-473D-B40E-B8230FA6B049}" type="datetimeFigureOut">
              <a:rPr lang="en-US" smtClean="0"/>
              <a:t>5/3/2014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4607700-BC7E-46C1-A1FD-8DE5119A18E1}" type="slidenum">
              <a:rPr lang="en-US" smtClean="0"/>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5">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641B48C-1EF9-473D-B40E-B8230FA6B049}" type="datetimeFigureOut">
              <a:rPr lang="en-US" smtClean="0"/>
              <a:t>5/3/2014</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84607700-BC7E-46C1-A1FD-8DE5119A18E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en.wikipedia.org/wiki/Image:Causesworldwar1.png"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cad=rja&amp;docid=lRBk4PV8UCJVrM&amp;tbnid=HqEERi_1LdkZyM:&amp;ved=0CAUQjRw&amp;url=https://plus.google.com/116318376758508748780&amp;ei=n0ivUsqkJYnyoATVooD4CQ&amp;bvm=bv.57967247,d.cGU&amp;psig=AFQjCNHNyKkWWKLQq_BcxVGmVhNLkADsAQ&amp;ust=1387305467238005" TargetMode="External"/><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23.jpeg"/></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oogle.com/url?sa=i&amp;rct=j&amp;q=&amp;esrc=s&amp;source=images&amp;cd=&amp;cad=rja&amp;docid=3XjqvwSAi8K5hM&amp;tbnid=rsHmZ7f5QHG-LM:&amp;ved=0CAUQjRw&amp;url=http://www.usdiplomacy.org/exhibit/ambivalent.php&amp;ei=bC7oUrbFEsy8oQSu1oJ4&amp;bvm=bv.60157871,d.cGU&amp;psig=AFQjCNFCmvTjBvj0qlU-mEDklCzjHMOk6g&amp;ust=1391034345225647"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audio" Target="../media/audio2.wav"/><Relationship Id="rId1" Type="http://schemas.openxmlformats.org/officeDocument/2006/relationships/slideLayout" Target="../slideLayouts/slideLayout4.xml"/><Relationship Id="rId4" Type="http://schemas.openxmlformats.org/officeDocument/2006/relationships/image" Target="../media/image4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audio" Target="../media/audio3.wav"/><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59.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smtClean="0">
                <a:latin typeface="Times New Roman" panose="02020603050405020304" pitchFamily="18" charset="0"/>
                <a:cs typeface="Times New Roman" panose="02020603050405020304" pitchFamily="18" charset="0"/>
              </a:rPr>
              <a:t>WWI- Review</a:t>
            </a:r>
            <a:endParaRPr lang="en-US" sz="54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05872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ext Box 2"/>
          <p:cNvSpPr txBox="1">
            <a:spLocks noChangeArrowheads="1"/>
          </p:cNvSpPr>
          <p:nvPr/>
        </p:nvSpPr>
        <p:spPr bwMode="auto">
          <a:xfrm>
            <a:off x="914400" y="212725"/>
            <a:ext cx="7620000" cy="655638"/>
          </a:xfrm>
          <a:prstGeom prst="rect">
            <a:avLst/>
          </a:prstGeom>
          <a:noFill/>
          <a:ln w="9525">
            <a:noFill/>
            <a:miter lim="800000"/>
            <a:headEnd/>
            <a:tailEnd/>
          </a:ln>
          <a:effectLst>
            <a:outerShdw dist="35921" dir="2700000" algn="ctr" rotWithShape="0">
              <a:srgbClr val="000066"/>
            </a:outerShdw>
          </a:effectLst>
        </p:spPr>
        <p:txBody>
          <a:bodyPr>
            <a:spAutoFit/>
          </a:bodyPr>
          <a:lstStyle/>
          <a:p>
            <a:pPr>
              <a:spcBef>
                <a:spcPct val="50000"/>
              </a:spcBef>
              <a:defRPr/>
            </a:pPr>
            <a:r>
              <a:rPr lang="en-US" sz="3700" b="1" dirty="0" smtClean="0">
                <a:solidFill>
                  <a:srgbClr val="996600"/>
                </a:solidFill>
                <a:latin typeface="Comic Sans MS" pitchFamily="66" charset="0"/>
              </a:rPr>
              <a:t>Economic </a:t>
            </a:r>
            <a:r>
              <a:rPr lang="en-US" sz="3700" b="1" dirty="0">
                <a:solidFill>
                  <a:srgbClr val="996600"/>
                </a:solidFill>
                <a:latin typeface="Comic Sans MS" pitchFamily="66" charset="0"/>
              </a:rPr>
              <a:t>&amp; Imperial Rivalries</a:t>
            </a:r>
          </a:p>
        </p:txBody>
      </p:sp>
      <p:pic>
        <p:nvPicPr>
          <p:cNvPr id="13315" name="Picture 6"/>
          <p:cNvPicPr>
            <a:picLocks noGrp="1" noChangeAspect="1" noChangeArrowheads="1"/>
          </p:cNvPicPr>
          <p:nvPr>
            <p:ph idx="4294967295"/>
          </p:nvPr>
        </p:nvPicPr>
        <p:blipFill>
          <a:blip r:embed="rId2" cstate="print">
            <a:lum contrast="12000"/>
          </a:blip>
          <a:srcRect/>
          <a:stretch>
            <a:fillRect/>
          </a:stretch>
        </p:blipFill>
        <p:spPr>
          <a:xfrm>
            <a:off x="1066800" y="868363"/>
            <a:ext cx="6629400" cy="3303425"/>
          </a:xfrm>
          <a:noFill/>
        </p:spPr>
      </p:pic>
      <p:sp>
        <p:nvSpPr>
          <p:cNvPr id="2" name="Rectangle 1"/>
          <p:cNvSpPr/>
          <p:nvPr/>
        </p:nvSpPr>
        <p:spPr>
          <a:xfrm>
            <a:off x="-30480" y="4168676"/>
            <a:ext cx="9174480"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At the end of the 19</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century, all of the major European powers fought for and gained empires throughout the world, the largest in Africa</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Germany felt overshadowed and wanted a “place in the sun”</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Industrial Revolution demanded a steady stream of resources to continue its growth, which cause fighting over areas with resource potential </a:t>
            </a:r>
          </a:p>
        </p:txBody>
      </p:sp>
    </p:spTree>
    <p:extLst>
      <p:ext uri="{BB962C8B-B14F-4D97-AF65-F5344CB8AC3E}">
        <p14:creationId xmlns:p14="http://schemas.microsoft.com/office/powerpoint/2010/main" val="8108414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Militarism </a:t>
            </a:r>
            <a:endParaRPr lang="en-US" dirty="0"/>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As Germany increased military spending, so did the rest of Europe</a:t>
            </a:r>
          </a:p>
          <a:p>
            <a:r>
              <a:rPr lang="en-US" dirty="0" smtClean="0">
                <a:latin typeface="Times New Roman" pitchFamily="18" charset="0"/>
                <a:cs typeface="Times New Roman" pitchFamily="18" charset="0"/>
              </a:rPr>
              <a:t>By 1914, almost all of the European nations had a large surplus of weapons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69243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ext Box 2"/>
          <p:cNvSpPr txBox="1">
            <a:spLocks noChangeArrowheads="1"/>
          </p:cNvSpPr>
          <p:nvPr/>
        </p:nvSpPr>
        <p:spPr bwMode="auto">
          <a:xfrm>
            <a:off x="1371600" y="212725"/>
            <a:ext cx="7620000" cy="701675"/>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defRPr/>
            </a:pPr>
            <a:r>
              <a:rPr lang="en-US" sz="4000" b="1" dirty="0" smtClean="0">
                <a:solidFill>
                  <a:srgbClr val="996600"/>
                </a:solidFill>
                <a:latin typeface="Comic Sans MS" pitchFamily="66" charset="0"/>
              </a:rPr>
              <a:t>Militarism </a:t>
            </a:r>
            <a:r>
              <a:rPr lang="en-US" sz="4000" b="1" dirty="0">
                <a:solidFill>
                  <a:srgbClr val="996600"/>
                </a:solidFill>
                <a:latin typeface="Comic Sans MS" pitchFamily="66" charset="0"/>
              </a:rPr>
              <a:t>&amp; Arms Race</a:t>
            </a:r>
          </a:p>
        </p:txBody>
      </p:sp>
      <p:graphicFrame>
        <p:nvGraphicFramePr>
          <p:cNvPr id="171104" name="Group 96"/>
          <p:cNvGraphicFramePr>
            <a:graphicFrameLocks noGrp="1"/>
          </p:cNvGraphicFramePr>
          <p:nvPr>
            <p:ph sz="half" idx="4294967295"/>
            <p:extLst>
              <p:ext uri="{D42A27DB-BD31-4B8C-83A1-F6EECF244321}">
                <p14:modId xmlns:p14="http://schemas.microsoft.com/office/powerpoint/2010/main" val="3848757940"/>
              </p:ext>
            </p:extLst>
          </p:nvPr>
        </p:nvGraphicFramePr>
        <p:xfrm>
          <a:off x="2362200" y="2286000"/>
          <a:ext cx="5715000" cy="1039813"/>
        </p:xfrm>
        <a:graphic>
          <a:graphicData uri="http://schemas.openxmlformats.org/drawingml/2006/table">
            <a:tbl>
              <a:tblPr/>
              <a:tblGrid>
                <a:gridCol w="952500"/>
                <a:gridCol w="952500"/>
                <a:gridCol w="952500"/>
                <a:gridCol w="952500"/>
                <a:gridCol w="952500"/>
                <a:gridCol w="952500"/>
              </a:tblGrid>
              <a:tr h="3317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E61F0A"/>
                          </a:solidFill>
                          <a:effectLst/>
                          <a:latin typeface="Comic Sans MS" pitchFamily="66" charset="0"/>
                          <a:cs typeface="Arial" charset="0"/>
                        </a:rPr>
                        <a:t>1870</a:t>
                      </a:r>
                      <a:endParaRPr kumimoji="0" lang="en-US" sz="2400" b="1" i="0" u="none" strike="noStrike" cap="none" normalizeH="0" baseline="0" dirty="0" smtClean="0">
                        <a:ln>
                          <a:noFill/>
                        </a:ln>
                        <a:solidFill>
                          <a:srgbClr val="E61F0A"/>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E61F0A"/>
                          </a:solidFill>
                          <a:effectLst/>
                          <a:latin typeface="Comic Sans MS" pitchFamily="66" charset="0"/>
                          <a:cs typeface="Arial" charset="0"/>
                        </a:rPr>
                        <a:t>1880</a:t>
                      </a:r>
                      <a:endParaRPr kumimoji="0" lang="en-US" sz="2400" b="1" i="0" u="none" strike="noStrike" cap="none" normalizeH="0" baseline="0" dirty="0" smtClean="0">
                        <a:ln>
                          <a:noFill/>
                        </a:ln>
                        <a:solidFill>
                          <a:srgbClr val="E61F0A"/>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E61F0A"/>
                          </a:solidFill>
                          <a:effectLst/>
                          <a:latin typeface="Comic Sans MS" pitchFamily="66" charset="0"/>
                          <a:cs typeface="Arial" charset="0"/>
                        </a:rPr>
                        <a:t>1890</a:t>
                      </a:r>
                      <a:endParaRPr kumimoji="0" lang="en-US" sz="2400" b="1" i="0" u="none" strike="noStrike" cap="none" normalizeH="0" baseline="0" dirty="0" smtClean="0">
                        <a:ln>
                          <a:noFill/>
                        </a:ln>
                        <a:solidFill>
                          <a:srgbClr val="E61F0A"/>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E61F0A"/>
                          </a:solidFill>
                          <a:effectLst/>
                          <a:latin typeface="Comic Sans MS" pitchFamily="66" charset="0"/>
                          <a:cs typeface="Arial" charset="0"/>
                        </a:rPr>
                        <a:t>1900</a:t>
                      </a:r>
                      <a:endParaRPr kumimoji="0" lang="en-US" sz="2400" b="1" i="0" u="none" strike="noStrike" cap="none" normalizeH="0" baseline="0" dirty="0" smtClean="0">
                        <a:ln>
                          <a:noFill/>
                        </a:ln>
                        <a:solidFill>
                          <a:srgbClr val="E61F0A"/>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E61F0A"/>
                          </a:solidFill>
                          <a:effectLst/>
                          <a:latin typeface="Comic Sans MS" pitchFamily="66" charset="0"/>
                          <a:cs typeface="Arial" charset="0"/>
                        </a:rPr>
                        <a:t>1910</a:t>
                      </a:r>
                      <a:endParaRPr kumimoji="0" lang="en-US" sz="2400" b="1" i="0" u="none" strike="noStrike" cap="none" normalizeH="0" baseline="0" smtClean="0">
                        <a:ln>
                          <a:noFill/>
                        </a:ln>
                        <a:solidFill>
                          <a:srgbClr val="E61F0A"/>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E61F0A"/>
                          </a:solidFill>
                          <a:effectLst/>
                          <a:latin typeface="Comic Sans MS" pitchFamily="66" charset="0"/>
                          <a:cs typeface="Arial" charset="0"/>
                        </a:rPr>
                        <a:t>1914</a:t>
                      </a:r>
                      <a:endParaRPr kumimoji="0" lang="en-US" sz="2400" b="1" i="0" u="none" strike="noStrike" cap="none" normalizeH="0" baseline="0" smtClean="0">
                        <a:ln>
                          <a:noFill/>
                        </a:ln>
                        <a:solidFill>
                          <a:srgbClr val="E61F0A"/>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26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omic Sans MS" pitchFamily="66" charset="0"/>
                          <a:cs typeface="Arial" charset="0"/>
                        </a:rPr>
                        <a:t>94</a:t>
                      </a:r>
                      <a:endParaRPr kumimoji="0" lang="en-US" sz="2400" b="1"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omic Sans MS" pitchFamily="66" charset="0"/>
                          <a:cs typeface="Arial" charset="0"/>
                        </a:rPr>
                        <a:t>130</a:t>
                      </a:r>
                      <a:endParaRPr kumimoji="0" lang="en-US" sz="2400" b="1"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omic Sans MS" pitchFamily="66" charset="0"/>
                          <a:cs typeface="Arial" charset="0"/>
                        </a:rPr>
                        <a:t>154</a:t>
                      </a:r>
                      <a:endParaRPr kumimoji="0" lang="en-US" sz="2400" b="1"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omic Sans MS" pitchFamily="66" charset="0"/>
                          <a:cs typeface="Arial" charset="0"/>
                        </a:rPr>
                        <a:t>268</a:t>
                      </a:r>
                      <a:endParaRPr kumimoji="0" lang="en-US" sz="2400" b="1"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omic Sans MS" pitchFamily="66" charset="0"/>
                          <a:cs typeface="Arial" charset="0"/>
                        </a:rPr>
                        <a:t>289</a:t>
                      </a:r>
                      <a:endParaRPr kumimoji="0" lang="en-US" sz="2400" b="1"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omic Sans MS" pitchFamily="66" charset="0"/>
                          <a:cs typeface="Arial" charset="0"/>
                        </a:rPr>
                        <a:t>398</a:t>
                      </a:r>
                      <a:endParaRPr kumimoji="0" lang="en-US" sz="2400" b="1"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71137" name="Group 129"/>
          <p:cNvGraphicFramePr>
            <a:graphicFrameLocks noGrp="1"/>
          </p:cNvGraphicFramePr>
          <p:nvPr>
            <p:ph sz="half" idx="4294967295"/>
            <p:extLst>
              <p:ext uri="{D42A27DB-BD31-4B8C-83A1-F6EECF244321}">
                <p14:modId xmlns:p14="http://schemas.microsoft.com/office/powerpoint/2010/main" val="1778243536"/>
              </p:ext>
            </p:extLst>
          </p:nvPr>
        </p:nvGraphicFramePr>
        <p:xfrm>
          <a:off x="3124200" y="3581400"/>
          <a:ext cx="4953000" cy="3017520"/>
        </p:xfrm>
        <a:graphic>
          <a:graphicData uri="http://schemas.openxmlformats.org/drawingml/2006/table">
            <a:tbl>
              <a:tblPr/>
              <a:tblGrid>
                <a:gridCol w="1485900"/>
                <a:gridCol w="3467100"/>
              </a:tblGrid>
              <a:tr h="24765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400" b="1" i="0" u="none" strike="noStrike" cap="none" normalizeH="0" baseline="0" dirty="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400" b="1" i="0" u="none" strike="noStrike" cap="none" normalizeH="0" baseline="0" dirty="0" smtClean="0">
                          <a:ln>
                            <a:noFill/>
                          </a:ln>
                          <a:solidFill>
                            <a:srgbClr val="E61F0A"/>
                          </a:solidFill>
                          <a:effectLst/>
                          <a:latin typeface="Comic Sans MS" pitchFamily="66" charset="0"/>
                        </a:rPr>
                        <a:t>1910-1914 Increase in Defense Expenditures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6713">
                <a:tc>
                  <a:txBody>
                    <a:bodyPr/>
                    <a:lstStyle/>
                    <a:p>
                      <a:pPr marL="0" marR="0" lvl="0" indent="0" algn="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400" b="1" i="0" u="none" strike="noStrike" cap="none" normalizeH="0" baseline="0" smtClean="0">
                          <a:ln>
                            <a:noFill/>
                          </a:ln>
                          <a:solidFill>
                            <a:schemeClr val="tx1"/>
                          </a:solidFill>
                          <a:effectLst/>
                          <a:latin typeface="Comic Sans MS" pitchFamily="66" charset="0"/>
                        </a:rPr>
                        <a:t>France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400" b="1" i="0" u="none" strike="noStrike" cap="none" normalizeH="0" baseline="0" dirty="0" smtClean="0">
                          <a:ln>
                            <a:noFill/>
                          </a:ln>
                          <a:solidFill>
                            <a:schemeClr val="tx1"/>
                          </a:solidFill>
                          <a:effectLst/>
                          <a:latin typeface="Comic Sans MS" pitchFamily="66" charset="0"/>
                        </a:rPr>
                        <a:t>10%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92088">
                <a:tc>
                  <a:txBody>
                    <a:bodyPr/>
                    <a:lstStyle/>
                    <a:p>
                      <a:pPr marL="0" marR="0" lvl="0" indent="0" algn="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400" b="1" i="0" u="none" strike="noStrike" cap="none" normalizeH="0" baseline="0" dirty="0" smtClean="0">
                          <a:ln>
                            <a:noFill/>
                          </a:ln>
                          <a:solidFill>
                            <a:schemeClr val="tx1"/>
                          </a:solidFill>
                          <a:effectLst/>
                          <a:latin typeface="Comic Sans MS" pitchFamily="66" charset="0"/>
                        </a:rPr>
                        <a:t>Britain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400" b="1" i="0" u="none" strike="noStrike" cap="none" normalizeH="0" baseline="0" dirty="0" smtClean="0">
                          <a:ln>
                            <a:noFill/>
                          </a:ln>
                          <a:solidFill>
                            <a:schemeClr val="tx1"/>
                          </a:solidFill>
                          <a:effectLst/>
                          <a:latin typeface="Comic Sans MS" pitchFamily="66" charset="0"/>
                        </a:rPr>
                        <a:t>13%</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90500">
                <a:tc>
                  <a:txBody>
                    <a:bodyPr/>
                    <a:lstStyle/>
                    <a:p>
                      <a:pPr marL="0" marR="0" lvl="0" indent="0" algn="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400" b="1" i="0" u="none" strike="noStrike" cap="none" normalizeH="0" baseline="0" smtClean="0">
                          <a:ln>
                            <a:noFill/>
                          </a:ln>
                          <a:solidFill>
                            <a:schemeClr val="tx1"/>
                          </a:solidFill>
                          <a:effectLst/>
                          <a:latin typeface="Comic Sans MS" pitchFamily="66" charset="0"/>
                        </a:rPr>
                        <a:t>Russia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400" b="1" i="0" u="none" strike="noStrike" cap="none" normalizeH="0" baseline="0" dirty="0" smtClean="0">
                          <a:ln>
                            <a:noFill/>
                          </a:ln>
                          <a:solidFill>
                            <a:schemeClr val="tx1"/>
                          </a:solidFill>
                          <a:effectLst/>
                          <a:latin typeface="Comic Sans MS" pitchFamily="66" charset="0"/>
                        </a:rPr>
                        <a:t>39%</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92088">
                <a:tc>
                  <a:txBody>
                    <a:bodyPr/>
                    <a:lstStyle/>
                    <a:p>
                      <a:pPr marL="0" marR="0" lvl="0" indent="0" algn="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400" b="1" i="0" u="none" strike="noStrike" cap="none" normalizeH="0" baseline="0" smtClean="0">
                          <a:ln>
                            <a:noFill/>
                          </a:ln>
                          <a:solidFill>
                            <a:schemeClr val="tx1"/>
                          </a:solidFill>
                          <a:effectLst/>
                          <a:latin typeface="Comic Sans MS" pitchFamily="66" charset="0"/>
                        </a:rPr>
                        <a:t>Germany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400" b="1" i="0" u="none" strike="noStrike" cap="none" normalizeH="0" baseline="0" dirty="0" smtClean="0">
                          <a:ln>
                            <a:noFill/>
                          </a:ln>
                          <a:solidFill>
                            <a:schemeClr val="tx1"/>
                          </a:solidFill>
                          <a:effectLst/>
                          <a:latin typeface="Comic Sans MS" pitchFamily="66" charset="0"/>
                        </a:rPr>
                        <a:t>73%</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171075" name="Text Box 67"/>
          <p:cNvSpPr txBox="1">
            <a:spLocks noChangeArrowheads="1"/>
          </p:cNvSpPr>
          <p:nvPr/>
        </p:nvSpPr>
        <p:spPr bwMode="auto">
          <a:xfrm>
            <a:off x="1371600" y="1295400"/>
            <a:ext cx="6934200" cy="923330"/>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b="1" dirty="0">
                <a:effectLst>
                  <a:outerShdw blurRad="38100" dist="38100" dir="2700000" algn="tl">
                    <a:srgbClr val="000000"/>
                  </a:outerShdw>
                </a:effectLst>
                <a:latin typeface="Comic Sans MS" pitchFamily="66" charset="0"/>
              </a:rPr>
              <a:t>Total Defense </a:t>
            </a:r>
            <a:r>
              <a:rPr lang="en-US" b="1" dirty="0" smtClean="0">
                <a:effectLst>
                  <a:outerShdw blurRad="38100" dist="38100" dir="2700000" algn="tl">
                    <a:srgbClr val="000000"/>
                  </a:outerShdw>
                </a:effectLst>
                <a:latin typeface="Comic Sans MS" pitchFamily="66" charset="0"/>
              </a:rPr>
              <a:t>Spending </a:t>
            </a:r>
            <a:r>
              <a:rPr lang="en-US" b="1" dirty="0">
                <a:effectLst>
                  <a:outerShdw blurRad="38100" dist="38100" dir="2700000" algn="tl">
                    <a:srgbClr val="000000"/>
                  </a:outerShdw>
                </a:effectLst>
                <a:latin typeface="Comic Sans MS" pitchFamily="66" charset="0"/>
              </a:rPr>
              <a:t>for the Great Powers [Ger., A-H, It., Fr., Br., Rus.] </a:t>
            </a:r>
            <a:br>
              <a:rPr lang="en-US" b="1" dirty="0">
                <a:effectLst>
                  <a:outerShdw blurRad="38100" dist="38100" dir="2700000" algn="tl">
                    <a:srgbClr val="000000"/>
                  </a:outerShdw>
                </a:effectLst>
                <a:latin typeface="Comic Sans MS" pitchFamily="66" charset="0"/>
              </a:rPr>
            </a:br>
            <a:r>
              <a:rPr lang="en-US" b="1" dirty="0">
                <a:effectLst>
                  <a:outerShdw blurRad="38100" dist="38100" dir="2700000" algn="tl">
                    <a:srgbClr val="000000"/>
                  </a:outerShdw>
                </a:effectLst>
                <a:latin typeface="Comic Sans MS" pitchFamily="66" charset="0"/>
              </a:rPr>
              <a:t>in millions of £s.</a:t>
            </a:r>
          </a:p>
        </p:txBody>
      </p:sp>
      <p:sp>
        <p:nvSpPr>
          <p:cNvPr id="6" name="TextBox 5"/>
          <p:cNvSpPr txBox="1"/>
          <p:nvPr/>
        </p:nvSpPr>
        <p:spPr>
          <a:xfrm>
            <a:off x="0" y="3611940"/>
            <a:ext cx="3048000" cy="1569660"/>
          </a:xfrm>
          <a:prstGeom prst="rect">
            <a:avLst/>
          </a:prstGeom>
          <a:ln w="38100"/>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smtClean="0">
                <a:solidFill>
                  <a:srgbClr val="FF0000"/>
                </a:solidFill>
                <a:latin typeface="Times New Roman" pitchFamily="18" charset="0"/>
                <a:cs typeface="Times New Roman" pitchFamily="18" charset="0"/>
              </a:rPr>
              <a:t>TQ:</a:t>
            </a:r>
            <a:r>
              <a:rPr lang="en-US" sz="2400" dirty="0" smtClean="0">
                <a:latin typeface="Times New Roman" pitchFamily="18" charset="0"/>
                <a:cs typeface="Times New Roman" pitchFamily="18" charset="0"/>
              </a:rPr>
              <a:t> Why would the European nations build up their military during this time?</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150176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ityofart.net/bship/Krupp_Factory_WWI.jpg"/>
          <p:cNvPicPr>
            <a:picLocks noChangeAspect="1" noChangeArrowheads="1"/>
          </p:cNvPicPr>
          <p:nvPr/>
        </p:nvPicPr>
        <p:blipFill>
          <a:blip r:embed="rId2" cstate="print"/>
          <a:srcRect/>
          <a:stretch>
            <a:fillRect/>
          </a:stretch>
        </p:blipFill>
        <p:spPr bwMode="auto">
          <a:xfrm>
            <a:off x="0" y="0"/>
            <a:ext cx="5638800" cy="3397378"/>
          </a:xfrm>
          <a:prstGeom prst="rect">
            <a:avLst/>
          </a:prstGeom>
          <a:noFill/>
        </p:spPr>
      </p:pic>
      <p:pic>
        <p:nvPicPr>
          <p:cNvPr id="1028" name="Picture 4" descr="https://encrypted-tbn3.gstatic.com/images?q=tbn:ANd9GcSytFKNo8WwH06LkbFFZO_JXnc0HddrpqDpIHzgztWBI0pubjeQtw"/>
          <p:cNvPicPr>
            <a:picLocks noChangeAspect="1" noChangeArrowheads="1"/>
          </p:cNvPicPr>
          <p:nvPr/>
        </p:nvPicPr>
        <p:blipFill>
          <a:blip r:embed="rId3" cstate="print"/>
          <a:srcRect/>
          <a:stretch>
            <a:fillRect/>
          </a:stretch>
        </p:blipFill>
        <p:spPr bwMode="auto">
          <a:xfrm>
            <a:off x="4038600" y="2768839"/>
            <a:ext cx="5105400" cy="4089161"/>
          </a:xfrm>
          <a:prstGeom prst="rect">
            <a:avLst/>
          </a:prstGeom>
          <a:noFill/>
        </p:spPr>
      </p:pic>
      <p:sp>
        <p:nvSpPr>
          <p:cNvPr id="4" name="TextBox 3"/>
          <p:cNvSpPr txBox="1"/>
          <p:nvPr/>
        </p:nvSpPr>
        <p:spPr>
          <a:xfrm>
            <a:off x="0" y="4419600"/>
            <a:ext cx="4038600" cy="461665"/>
          </a:xfrm>
          <a:prstGeom prst="rect">
            <a:avLst/>
          </a:prstGeom>
          <a:ln w="38100"/>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dirty="0" smtClean="0">
                <a:latin typeface="Times New Roman" pitchFamily="18" charset="0"/>
                <a:cs typeface="Times New Roman" pitchFamily="18" charset="0"/>
              </a:rPr>
              <a:t>Germany before WWI</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807044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7467600" cy="1143000"/>
          </a:xfrm>
        </p:spPr>
        <p:txBody>
          <a:bodyPr/>
          <a:lstStyle/>
          <a:p>
            <a:r>
              <a:rPr lang="en-US" dirty="0" smtClean="0"/>
              <a:t>The “Powder Keg”</a:t>
            </a:r>
            <a:endParaRPr lang="en-US" dirty="0"/>
          </a:p>
        </p:txBody>
      </p:sp>
      <p:pic>
        <p:nvPicPr>
          <p:cNvPr id="1026" name="Picture 2" descr="http://www.nasa.gov/images/content/67269main_Dynamite_carto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438399"/>
            <a:ext cx="1981200" cy="18780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nasa.gov/images/content/67269main_Dynamite_carto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2617785"/>
            <a:ext cx="1981200" cy="18780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4495800"/>
            <a:ext cx="2971800"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2000" dirty="0" smtClean="0"/>
              <a:t>European Rivals</a:t>
            </a:r>
            <a:endParaRPr lang="en-US" sz="2000" dirty="0"/>
          </a:p>
        </p:txBody>
      </p:sp>
      <p:sp>
        <p:nvSpPr>
          <p:cNvPr id="8" name="TextBox 7"/>
          <p:cNvSpPr txBox="1"/>
          <p:nvPr/>
        </p:nvSpPr>
        <p:spPr>
          <a:xfrm>
            <a:off x="6400800" y="4808340"/>
            <a:ext cx="228600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000" dirty="0" smtClean="0"/>
              <a:t>The Balkans</a:t>
            </a:r>
            <a:endParaRPr lang="en-US" sz="2000" dirty="0"/>
          </a:p>
        </p:txBody>
      </p:sp>
      <p:pic>
        <p:nvPicPr>
          <p:cNvPr id="9" name="Picture 2" descr="http://www.nasa.gov/images/content/67269main_Dynamite_carto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1648297"/>
            <a:ext cx="1981200" cy="187801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749040" y="3733800"/>
            <a:ext cx="2286000" cy="70788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000" dirty="0" smtClean="0"/>
              <a:t>The Alliance System</a:t>
            </a:r>
            <a:endParaRPr lang="en-US" sz="2000" dirty="0"/>
          </a:p>
        </p:txBody>
      </p:sp>
    </p:spTree>
    <p:extLst>
      <p:ext uri="{BB962C8B-B14F-4D97-AF65-F5344CB8AC3E}">
        <p14:creationId xmlns:p14="http://schemas.microsoft.com/office/powerpoint/2010/main" val="40509140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685800" y="0"/>
            <a:ext cx="8077200" cy="64135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3600" b="1" dirty="0">
                <a:solidFill>
                  <a:schemeClr val="accent1"/>
                </a:solidFill>
                <a:latin typeface="CheshireBroad"/>
              </a:rPr>
              <a:t>The Balkans in 1878</a:t>
            </a:r>
          </a:p>
        </p:txBody>
      </p:sp>
      <p:pic>
        <p:nvPicPr>
          <p:cNvPr id="6147" name="Picture 4" descr="map-Balkans in 1878"/>
          <p:cNvPicPr>
            <a:picLocks noChangeAspect="1" noChangeArrowheads="1"/>
          </p:cNvPicPr>
          <p:nvPr/>
        </p:nvPicPr>
        <p:blipFill>
          <a:blip r:embed="rId2" cstate="print"/>
          <a:srcRect/>
          <a:stretch>
            <a:fillRect/>
          </a:stretch>
        </p:blipFill>
        <p:spPr bwMode="auto">
          <a:xfrm>
            <a:off x="0" y="762000"/>
            <a:ext cx="5257800" cy="5118521"/>
          </a:xfrm>
          <a:prstGeom prst="rect">
            <a:avLst/>
          </a:prstGeom>
          <a:noFill/>
          <a:ln w="9525">
            <a:noFill/>
            <a:miter lim="800000"/>
            <a:headEnd/>
            <a:tailEnd/>
          </a:ln>
        </p:spPr>
      </p:pic>
      <p:sp>
        <p:nvSpPr>
          <p:cNvPr id="2" name="Rectangle 1"/>
          <p:cNvSpPr/>
          <p:nvPr/>
        </p:nvSpPr>
        <p:spPr>
          <a:xfrm>
            <a:off x="5257800" y="1336101"/>
            <a:ext cx="3886200" cy="501675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Tensions began when Austria- Hungary annex (took over) part of the Ottoman Empire; Bosnia, on October 6, 1908</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Turkey (Ottomans) fought 3 wars in 1912 and 1913 over the Balkans</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Many of the smaller Balkan nations began to desire independence b/c of the frequent wars in the region, with many of the ethnic group identifying themselves as Slavic </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Austria-Hungary maintaining control over the region and discontent was at a high</a:t>
            </a:r>
          </a:p>
        </p:txBody>
      </p:sp>
    </p:spTree>
    <p:extLst>
      <p:ext uri="{BB962C8B-B14F-4D97-AF65-F5344CB8AC3E}">
        <p14:creationId xmlns:p14="http://schemas.microsoft.com/office/powerpoint/2010/main" val="165091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2400" y="152400"/>
            <a:ext cx="7467600" cy="1295400"/>
          </a:xfrm>
          <a:noFill/>
          <a:ln/>
        </p:spPr>
        <p:txBody>
          <a:bodyPr lIns="92075" tIns="46038" rIns="92075" bIns="46038">
            <a:noAutofit/>
          </a:bodyPr>
          <a:lstStyle/>
          <a:p>
            <a:r>
              <a:rPr lang="en-US" sz="4000" b="1" dirty="0"/>
              <a:t>The Spark that Ignites Europe</a:t>
            </a:r>
          </a:p>
        </p:txBody>
      </p:sp>
      <p:sp>
        <p:nvSpPr>
          <p:cNvPr id="24579" name="Rectangle 3"/>
          <p:cNvSpPr>
            <a:spLocks noGrp="1" noChangeArrowheads="1"/>
          </p:cNvSpPr>
          <p:nvPr>
            <p:ph type="body" idx="1"/>
          </p:nvPr>
        </p:nvSpPr>
        <p:spPr>
          <a:xfrm>
            <a:off x="304800" y="1600200"/>
            <a:ext cx="7772400" cy="4800600"/>
          </a:xfrm>
          <a:noFill/>
          <a:ln/>
        </p:spPr>
        <p:txBody>
          <a:bodyPr lIns="92075" tIns="46038" rIns="92075" bIns="46038">
            <a:normAutofit/>
          </a:bodyPr>
          <a:lstStyle/>
          <a:p>
            <a:pPr>
              <a:buFont typeface="Courier New" pitchFamily="49" charset="0"/>
              <a:buChar char="o"/>
            </a:pPr>
            <a:r>
              <a:rPr lang="en-US" sz="3200" b="1" i="1" u="sng" dirty="0">
                <a:solidFill>
                  <a:srgbClr val="C00000"/>
                </a:solidFill>
                <a:latin typeface="Times New Roman" panose="02020603050405020304" pitchFamily="18" charset="0"/>
                <a:cs typeface="Times New Roman" panose="02020603050405020304" pitchFamily="18" charset="0"/>
              </a:rPr>
              <a:t>June 28, 1914 Sarajevo</a:t>
            </a:r>
            <a:endParaRPr lang="en-US" sz="3200" b="1" u="sng" dirty="0">
              <a:solidFill>
                <a:srgbClr val="C00000"/>
              </a:solidFill>
              <a:latin typeface="Times New Roman" panose="02020603050405020304" pitchFamily="18" charset="0"/>
              <a:cs typeface="Times New Roman" panose="02020603050405020304" pitchFamily="18" charset="0"/>
            </a:endParaRPr>
          </a:p>
          <a:p>
            <a:pPr lvl="1">
              <a:buFont typeface="Courier New" pitchFamily="49" charset="0"/>
              <a:buChar char="o"/>
            </a:pPr>
            <a:r>
              <a:rPr lang="en-US" sz="2800" b="1" i="1" dirty="0">
                <a:solidFill>
                  <a:srgbClr val="C00000"/>
                </a:solidFill>
                <a:latin typeface="Times New Roman" panose="02020603050405020304" pitchFamily="18" charset="0"/>
                <a:cs typeface="Times New Roman" panose="02020603050405020304" pitchFamily="18" charset="0"/>
              </a:rPr>
              <a:t>Archduke Francis Ferdinand</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assassinated by a Serbian </a:t>
            </a:r>
            <a:r>
              <a:rPr lang="en-US" sz="2800" dirty="0" smtClean="0">
                <a:solidFill>
                  <a:schemeClr val="tx1"/>
                </a:solidFill>
                <a:latin typeface="Times New Roman" panose="02020603050405020304" pitchFamily="18" charset="0"/>
                <a:cs typeface="Times New Roman" panose="02020603050405020304" pitchFamily="18" charset="0"/>
              </a:rPr>
              <a:t>terrorist, who wanted Bosnia to be its own nation.</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63387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579">
                                            <p:txEl>
                                              <p:pRg st="1" end="1"/>
                                            </p:txEl>
                                          </p:spTgt>
                                        </p:tgtEl>
                                        <p:attrNameLst>
                                          <p:attrName>style.visibility</p:attrName>
                                        </p:attrNameLst>
                                      </p:cBhvr>
                                      <p:to>
                                        <p:strVal val="visible"/>
                                      </p:to>
                                    </p:set>
                                    <p:animEffect transition="in" filter="dissolve">
                                      <p:cBhvr>
                                        <p:cTn id="10" dur="500"/>
                                        <p:tgtEl>
                                          <p:spTgt spid="245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2"/>
          <p:cNvSpPr txBox="1">
            <a:spLocks noChangeArrowheads="1"/>
          </p:cNvSpPr>
          <p:nvPr/>
        </p:nvSpPr>
        <p:spPr bwMode="auto">
          <a:xfrm>
            <a:off x="381000" y="212725"/>
            <a:ext cx="7620000" cy="701675"/>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defRPr/>
            </a:pPr>
            <a:r>
              <a:rPr lang="en-US" sz="4000" b="1" dirty="0">
                <a:solidFill>
                  <a:srgbClr val="996600"/>
                </a:solidFill>
                <a:latin typeface="Comic Sans MS" pitchFamily="66" charset="0"/>
              </a:rPr>
              <a:t>The </a:t>
            </a:r>
            <a:r>
              <a:rPr lang="en-US" sz="4000" b="1" dirty="0" smtClean="0">
                <a:solidFill>
                  <a:srgbClr val="996600"/>
                </a:solidFill>
                <a:latin typeface="Comic Sans MS" pitchFamily="66" charset="0"/>
              </a:rPr>
              <a:t>Assassination: Sarajevo</a:t>
            </a:r>
            <a:endParaRPr lang="en-US" sz="4000" b="1" dirty="0">
              <a:solidFill>
                <a:srgbClr val="996600"/>
              </a:solidFill>
              <a:latin typeface="Comic Sans MS" pitchFamily="66" charset="0"/>
            </a:endParaRPr>
          </a:p>
        </p:txBody>
      </p:sp>
      <p:pic>
        <p:nvPicPr>
          <p:cNvPr id="18435" name="Picture 5" descr="Sarajevo Assassination-sketch"/>
          <p:cNvPicPr>
            <a:picLocks noGrp="1" noChangeAspect="1" noChangeArrowheads="1"/>
          </p:cNvPicPr>
          <p:nvPr>
            <p:ph/>
          </p:nvPr>
        </p:nvPicPr>
        <p:blipFill>
          <a:blip r:embed="rId2" cstate="print">
            <a:lum contrast="6000"/>
          </a:blip>
          <a:srcRect/>
          <a:stretch>
            <a:fillRect/>
          </a:stretch>
        </p:blipFill>
        <p:spPr>
          <a:xfrm>
            <a:off x="5105400" y="1219200"/>
            <a:ext cx="4038600" cy="3858955"/>
          </a:xfrm>
          <a:noFill/>
          <a:ln w="9525" cap="flat">
            <a:solidFill>
              <a:srgbClr val="664400"/>
            </a:solidFill>
            <a:headEnd w="med" len="med"/>
            <a:tailEnd w="med" len="med"/>
          </a:ln>
        </p:spPr>
      </p:pic>
      <p:sp>
        <p:nvSpPr>
          <p:cNvPr id="2" name="Rectangle 1"/>
          <p:cNvSpPr/>
          <p:nvPr/>
        </p:nvSpPr>
        <p:spPr>
          <a:xfrm>
            <a:off x="-30480" y="1219200"/>
            <a:ext cx="5105400" cy="517064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Austria-Hungary used the assassination to assert more power over Serbia</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After three weeks, Austria-Hungary replied with an ultimatum to Serbia. It wanted: </a:t>
            </a:r>
          </a:p>
          <a:p>
            <a:pPr marL="742950" lvl="1"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Serbia to take full responsibility for the murder, though </a:t>
            </a:r>
            <a:r>
              <a:rPr lang="en-US" sz="2200" dirty="0" err="1">
                <a:latin typeface="Times New Roman" panose="02020603050405020304" pitchFamily="18" charset="0"/>
                <a:cs typeface="Times New Roman" panose="02020603050405020304" pitchFamily="18" charset="0"/>
              </a:rPr>
              <a:t>Princip</a:t>
            </a:r>
            <a:r>
              <a:rPr lang="en-US" sz="2200" dirty="0">
                <a:latin typeface="Times New Roman" panose="02020603050405020304" pitchFamily="18" charset="0"/>
                <a:cs typeface="Times New Roman" panose="02020603050405020304" pitchFamily="18" charset="0"/>
              </a:rPr>
              <a:t> was not Serbian but Bosnian. Austria claimed that the conspirators confessed to the murders being planned with Serbian approval and weapons.</a:t>
            </a:r>
          </a:p>
          <a:p>
            <a:pPr marL="742950" lvl="1"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right to police 'anti-Austrian' groups within Serbia.</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right to prosecute these and other conspirators in Austrian courts.</a:t>
            </a:r>
          </a:p>
        </p:txBody>
      </p:sp>
    </p:spTree>
    <p:extLst>
      <p:ext uri="{BB962C8B-B14F-4D97-AF65-F5344CB8AC3E}">
        <p14:creationId xmlns:p14="http://schemas.microsoft.com/office/powerpoint/2010/main" val="30966303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1371600" y="212725"/>
            <a:ext cx="7620000" cy="793750"/>
          </a:xfrm>
          <a:prstGeom prst="rect">
            <a:avLst/>
          </a:prstGeom>
          <a:noFill/>
          <a:ln w="9525">
            <a:noFill/>
            <a:miter lim="800000"/>
            <a:headEnd/>
            <a:tailEnd/>
          </a:ln>
          <a:effectLst>
            <a:outerShdw dist="35921" dir="2700000" algn="ctr" rotWithShape="0">
              <a:srgbClr val="333399"/>
            </a:outerShdw>
          </a:effectLst>
        </p:spPr>
        <p:txBody>
          <a:bodyPr>
            <a:spAutoFit/>
          </a:bodyPr>
          <a:lstStyle/>
          <a:p>
            <a:pPr>
              <a:spcBef>
                <a:spcPct val="50000"/>
              </a:spcBef>
              <a:defRPr/>
            </a:pPr>
            <a:r>
              <a:rPr lang="en-US" sz="4600" b="1">
                <a:solidFill>
                  <a:srgbClr val="996600"/>
                </a:solidFill>
                <a:latin typeface="Comic Sans MS" pitchFamily="66" charset="0"/>
              </a:rPr>
              <a:t>    The Assassin:</a:t>
            </a:r>
            <a:endParaRPr lang="en-US" sz="4600" b="1">
              <a:solidFill>
                <a:srgbClr val="1B1B53"/>
              </a:solidFill>
              <a:latin typeface="Comic Sans MS" pitchFamily="66" charset="0"/>
            </a:endParaRPr>
          </a:p>
        </p:txBody>
      </p:sp>
      <p:pic>
        <p:nvPicPr>
          <p:cNvPr id="134149" name="Picture 5" descr="Assassination-Princips Caught"/>
          <p:cNvPicPr>
            <a:picLocks noGrp="1" noChangeAspect="1" noChangeArrowheads="1"/>
          </p:cNvPicPr>
          <p:nvPr>
            <p:ph sz="half" idx="1"/>
          </p:nvPr>
        </p:nvPicPr>
        <p:blipFill>
          <a:blip r:embed="rId2" cstate="print">
            <a:lum bright="6000" contrast="6000"/>
          </a:blip>
          <a:srcRect l="4384" t="4109" r="2443" b="10959"/>
          <a:stretch>
            <a:fillRect/>
          </a:stretch>
        </p:blipFill>
        <p:spPr>
          <a:xfrm>
            <a:off x="914400" y="1173480"/>
            <a:ext cx="4114800" cy="3292475"/>
          </a:xfrm>
          <a:noFill/>
          <a:ln w="9525" cap="flat">
            <a:solidFill>
              <a:srgbClr val="664400"/>
            </a:solidFill>
            <a:headEnd w="med" len="med"/>
            <a:tailEnd w="med" len="med"/>
          </a:ln>
        </p:spPr>
      </p:pic>
      <p:pic>
        <p:nvPicPr>
          <p:cNvPr id="134151" name="Picture 7" descr="Gavrilo Princip"/>
          <p:cNvPicPr>
            <a:picLocks noGrp="1" noChangeAspect="1" noChangeArrowheads="1"/>
          </p:cNvPicPr>
          <p:nvPr>
            <p:ph sz="half" idx="2"/>
          </p:nvPr>
        </p:nvPicPr>
        <p:blipFill>
          <a:blip r:embed="rId3" cstate="print">
            <a:lum contrast="6000"/>
          </a:blip>
          <a:srcRect/>
          <a:stretch>
            <a:fillRect/>
          </a:stretch>
        </p:blipFill>
        <p:spPr>
          <a:xfrm>
            <a:off x="5334000" y="2449551"/>
            <a:ext cx="3581400" cy="3494049"/>
          </a:xfrm>
          <a:noFill/>
          <a:ln w="9525" cap="flat">
            <a:solidFill>
              <a:srgbClr val="664400"/>
            </a:solidFill>
            <a:headEnd w="med" len="med"/>
            <a:tailEnd w="med" len="med"/>
          </a:ln>
        </p:spPr>
      </p:pic>
      <p:sp>
        <p:nvSpPr>
          <p:cNvPr id="134154" name="Line 10"/>
          <p:cNvSpPr>
            <a:spLocks noChangeShapeType="1"/>
          </p:cNvSpPr>
          <p:nvPr/>
        </p:nvSpPr>
        <p:spPr bwMode="auto">
          <a:xfrm flipH="1" flipV="1">
            <a:off x="4572000" y="2514600"/>
            <a:ext cx="1219200" cy="1143000"/>
          </a:xfrm>
          <a:prstGeom prst="line">
            <a:avLst/>
          </a:prstGeom>
          <a:noFill/>
          <a:ln w="38100" cap="sq">
            <a:solidFill>
              <a:srgbClr val="E61F0A"/>
            </a:solidFill>
            <a:round/>
            <a:headEnd type="none" w="sm" len="sm"/>
            <a:tailEnd type="triangle" w="sm" len="sm"/>
          </a:ln>
        </p:spPr>
        <p:txBody>
          <a:bodyPr wrap="none"/>
          <a:lstStyle/>
          <a:p>
            <a:endParaRPr lang="en-US"/>
          </a:p>
        </p:txBody>
      </p:sp>
      <p:sp>
        <p:nvSpPr>
          <p:cNvPr id="134155" name="Rectangle 11"/>
          <p:cNvSpPr>
            <a:spLocks noChangeArrowheads="1"/>
          </p:cNvSpPr>
          <p:nvPr/>
        </p:nvSpPr>
        <p:spPr bwMode="auto">
          <a:xfrm>
            <a:off x="6477000" y="1143000"/>
            <a:ext cx="1933575" cy="1371600"/>
          </a:xfrm>
          <a:prstGeom prst="rect">
            <a:avLst/>
          </a:prstGeom>
          <a:noFill/>
          <a:ln w="12700" cap="sq">
            <a:noFill/>
            <a:miter lim="800000"/>
            <a:headEnd type="none" w="sm" len="sm"/>
            <a:tailEnd type="none" w="sm" len="sm"/>
          </a:ln>
          <a:effectLst>
            <a:outerShdw dist="35921" dir="2700000" algn="ctr" rotWithShape="0">
              <a:srgbClr val="996600"/>
            </a:outerShdw>
          </a:effectLst>
        </p:spPr>
        <p:txBody>
          <a:bodyPr wrap="none">
            <a:spAutoFit/>
          </a:bodyPr>
          <a:lstStyle/>
          <a:p>
            <a:pPr>
              <a:defRPr/>
            </a:pPr>
            <a:r>
              <a:rPr lang="en-US" sz="4200" b="1">
                <a:solidFill>
                  <a:srgbClr val="1B1B53"/>
                </a:solidFill>
                <a:latin typeface="Comic Sans MS" pitchFamily="66" charset="0"/>
              </a:rPr>
              <a:t>Gavrilo</a:t>
            </a:r>
            <a:br>
              <a:rPr lang="en-US" sz="4200" b="1">
                <a:solidFill>
                  <a:srgbClr val="1B1B53"/>
                </a:solidFill>
                <a:latin typeface="Comic Sans MS" pitchFamily="66" charset="0"/>
              </a:rPr>
            </a:br>
            <a:r>
              <a:rPr lang="en-US" sz="4200" b="1">
                <a:solidFill>
                  <a:srgbClr val="1B1B53"/>
                </a:solidFill>
                <a:latin typeface="Comic Sans MS" pitchFamily="66" charset="0"/>
              </a:rPr>
              <a:t>Princip</a:t>
            </a:r>
          </a:p>
        </p:txBody>
      </p:sp>
      <p:sp>
        <p:nvSpPr>
          <p:cNvPr id="2" name="TextBox 1"/>
          <p:cNvSpPr txBox="1"/>
          <p:nvPr/>
        </p:nvSpPr>
        <p:spPr>
          <a:xfrm>
            <a:off x="5257800" y="5943600"/>
            <a:ext cx="3733800" cy="830997"/>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2400" dirty="0" smtClean="0"/>
              <a:t>The Black Hand=    Serbian Terrorist Group</a:t>
            </a:r>
            <a:endParaRPr lang="en-US" sz="2400" dirty="0"/>
          </a:p>
        </p:txBody>
      </p:sp>
    </p:spTree>
    <p:extLst>
      <p:ext uri="{BB962C8B-B14F-4D97-AF65-F5344CB8AC3E}">
        <p14:creationId xmlns:p14="http://schemas.microsoft.com/office/powerpoint/2010/main" val="414473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4149"/>
                                        </p:tgtEl>
                                        <p:attrNameLst>
                                          <p:attrName>style.visibility</p:attrName>
                                        </p:attrNameLst>
                                      </p:cBhvr>
                                      <p:to>
                                        <p:strVal val="visible"/>
                                      </p:to>
                                    </p:set>
                                    <p:animEffect transition="in" filter="fade">
                                      <p:cBhvr>
                                        <p:cTn id="7" dur="2000"/>
                                        <p:tgtEl>
                                          <p:spTgt spid="134149"/>
                                        </p:tgtEl>
                                      </p:cBhvr>
                                    </p:animEffect>
                                  </p:childTnLst>
                                </p:cTn>
                              </p:par>
                            </p:childTnLst>
                          </p:cTn>
                        </p:par>
                        <p:par>
                          <p:cTn id="8" fill="hold">
                            <p:stCondLst>
                              <p:cond delay="2000"/>
                            </p:stCondLst>
                            <p:childTnLst>
                              <p:par>
                                <p:cTn id="9" presetID="9" presetClass="entr" presetSubtype="0" fill="hold" nodeType="afterEffect">
                                  <p:stCondLst>
                                    <p:cond delay="0"/>
                                  </p:stCondLst>
                                  <p:childTnLst>
                                    <p:set>
                                      <p:cBhvr>
                                        <p:cTn id="10" dur="1" fill="hold">
                                          <p:stCondLst>
                                            <p:cond delay="0"/>
                                          </p:stCondLst>
                                        </p:cTn>
                                        <p:tgtEl>
                                          <p:spTgt spid="134151"/>
                                        </p:tgtEl>
                                        <p:attrNameLst>
                                          <p:attrName>style.visibility</p:attrName>
                                        </p:attrNameLst>
                                      </p:cBhvr>
                                      <p:to>
                                        <p:strVal val="visible"/>
                                      </p:to>
                                    </p:set>
                                    <p:animEffect transition="in" filter="dissolve">
                                      <p:cBhvr>
                                        <p:cTn id="11" dur="2000"/>
                                        <p:tgtEl>
                                          <p:spTgt spid="134151"/>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134154"/>
                                        </p:tgtEl>
                                        <p:attrNameLst>
                                          <p:attrName>style.visibility</p:attrName>
                                        </p:attrNameLst>
                                      </p:cBhvr>
                                      <p:to>
                                        <p:strVal val="visible"/>
                                      </p:to>
                                    </p:set>
                                    <p:animEffect transition="in" filter="dissolve">
                                      <p:cBhvr>
                                        <p:cTn id="14" dur="2000"/>
                                        <p:tgtEl>
                                          <p:spTgt spid="134154"/>
                                        </p:tgtEl>
                                      </p:cBhvr>
                                    </p:animEffect>
                                  </p:childTnLst>
                                </p:cTn>
                              </p:par>
                            </p:childTnLst>
                          </p:cTn>
                        </p:par>
                        <p:par>
                          <p:cTn id="15" fill="hold">
                            <p:stCondLst>
                              <p:cond delay="4000"/>
                            </p:stCondLst>
                            <p:childTnLst>
                              <p:par>
                                <p:cTn id="16" presetID="31" presetClass="entr" presetSubtype="0" fill="hold" grpId="0" nodeType="afterEffect">
                                  <p:stCondLst>
                                    <p:cond delay="0"/>
                                  </p:stCondLst>
                                  <p:iterate type="lt">
                                    <p:tmPct val="5000"/>
                                  </p:iterate>
                                  <p:childTnLst>
                                    <p:set>
                                      <p:cBhvr>
                                        <p:cTn id="17" dur="1" fill="hold">
                                          <p:stCondLst>
                                            <p:cond delay="0"/>
                                          </p:stCondLst>
                                        </p:cTn>
                                        <p:tgtEl>
                                          <p:spTgt spid="134155"/>
                                        </p:tgtEl>
                                        <p:attrNameLst>
                                          <p:attrName>style.visibility</p:attrName>
                                        </p:attrNameLst>
                                      </p:cBhvr>
                                      <p:to>
                                        <p:strVal val="visible"/>
                                      </p:to>
                                    </p:set>
                                    <p:anim calcmode="lin" valueType="num">
                                      <p:cBhvr>
                                        <p:cTn id="18" dur="500" fill="hold"/>
                                        <p:tgtEl>
                                          <p:spTgt spid="134155"/>
                                        </p:tgtEl>
                                        <p:attrNameLst>
                                          <p:attrName>ppt_w</p:attrName>
                                        </p:attrNameLst>
                                      </p:cBhvr>
                                      <p:tavLst>
                                        <p:tav tm="0">
                                          <p:val>
                                            <p:fltVal val="0"/>
                                          </p:val>
                                        </p:tav>
                                        <p:tav tm="100000">
                                          <p:val>
                                            <p:strVal val="#ppt_w"/>
                                          </p:val>
                                        </p:tav>
                                      </p:tavLst>
                                    </p:anim>
                                    <p:anim calcmode="lin" valueType="num">
                                      <p:cBhvr>
                                        <p:cTn id="19" dur="500" fill="hold"/>
                                        <p:tgtEl>
                                          <p:spTgt spid="134155"/>
                                        </p:tgtEl>
                                        <p:attrNameLst>
                                          <p:attrName>ppt_h</p:attrName>
                                        </p:attrNameLst>
                                      </p:cBhvr>
                                      <p:tavLst>
                                        <p:tav tm="0">
                                          <p:val>
                                            <p:fltVal val="0"/>
                                          </p:val>
                                        </p:tav>
                                        <p:tav tm="100000">
                                          <p:val>
                                            <p:strVal val="#ppt_h"/>
                                          </p:val>
                                        </p:tav>
                                      </p:tavLst>
                                    </p:anim>
                                    <p:anim calcmode="lin" valueType="num">
                                      <p:cBhvr>
                                        <p:cTn id="20" dur="500" fill="hold"/>
                                        <p:tgtEl>
                                          <p:spTgt spid="134155"/>
                                        </p:tgtEl>
                                        <p:attrNameLst>
                                          <p:attrName>style.rotation</p:attrName>
                                        </p:attrNameLst>
                                      </p:cBhvr>
                                      <p:tavLst>
                                        <p:tav tm="0">
                                          <p:val>
                                            <p:fltVal val="90"/>
                                          </p:val>
                                        </p:tav>
                                        <p:tav tm="100000">
                                          <p:val>
                                            <p:fltVal val="0"/>
                                          </p:val>
                                        </p:tav>
                                      </p:tavLst>
                                    </p:anim>
                                    <p:animEffect transition="in" filter="fade">
                                      <p:cBhvr>
                                        <p:cTn id="21" dur="500"/>
                                        <p:tgtEl>
                                          <p:spTgt spid="134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4" grpId="0" animBg="1"/>
      <p:bldP spid="13415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ext Box 2"/>
          <p:cNvSpPr txBox="1">
            <a:spLocks noChangeArrowheads="1"/>
          </p:cNvSpPr>
          <p:nvPr/>
        </p:nvSpPr>
        <p:spPr bwMode="auto">
          <a:xfrm>
            <a:off x="2286000" y="212725"/>
            <a:ext cx="7620000" cy="701675"/>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defRPr/>
            </a:pPr>
            <a:r>
              <a:rPr lang="en-US" sz="4000" b="1">
                <a:solidFill>
                  <a:srgbClr val="996600"/>
                </a:solidFill>
                <a:latin typeface="Comic Sans MS" pitchFamily="66" charset="0"/>
              </a:rPr>
              <a:t>Who’s To Blame?</a:t>
            </a:r>
          </a:p>
        </p:txBody>
      </p:sp>
      <p:pic>
        <p:nvPicPr>
          <p:cNvPr id="20483" name="Picture 3" descr="pol_cartoon-who began the war"/>
          <p:cNvPicPr>
            <a:picLocks noGrp="1" noChangeAspect="1" noChangeArrowheads="1"/>
          </p:cNvPicPr>
          <p:nvPr>
            <p:ph/>
          </p:nvPr>
        </p:nvPicPr>
        <p:blipFill>
          <a:blip r:embed="rId2" cstate="print">
            <a:lum bright="-6000" contrast="12000"/>
          </a:blip>
          <a:srcRect/>
          <a:stretch>
            <a:fillRect/>
          </a:stretch>
        </p:blipFill>
        <p:spPr>
          <a:xfrm>
            <a:off x="1600200" y="1219200"/>
            <a:ext cx="7239000" cy="5067300"/>
          </a:xfrm>
          <a:noFill/>
          <a:ln w="9525" cap="flat">
            <a:solidFill>
              <a:srgbClr val="664400"/>
            </a:solidFill>
            <a:headEnd w="med" len="med"/>
            <a:tailEnd w="med" len="med"/>
          </a:ln>
        </p:spPr>
      </p:pic>
      <p:sp>
        <p:nvSpPr>
          <p:cNvPr id="4" name="TextBox 3"/>
          <p:cNvSpPr txBox="1"/>
          <p:nvPr/>
        </p:nvSpPr>
        <p:spPr>
          <a:xfrm>
            <a:off x="76200" y="95071"/>
            <a:ext cx="32766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latin typeface="Times New Roman" pitchFamily="18" charset="0"/>
                <a:cs typeface="Times New Roman" pitchFamily="18" charset="0"/>
              </a:rPr>
              <a:t>Explain the content and possible meaning of the cartoon.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392341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Nationalism</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Nationalism- Strong connection with one’s nation</a:t>
            </a:r>
          </a:p>
          <a:p>
            <a:r>
              <a:rPr lang="en-US" dirty="0" smtClean="0">
                <a:latin typeface="Times New Roman" pitchFamily="18" charset="0"/>
                <a:cs typeface="Times New Roman" pitchFamily="18" charset="0"/>
              </a:rPr>
              <a:t>Borders meant that we are all the same and we have to protect ourselves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7624174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7239000" cy="1143000"/>
          </a:xfrm>
        </p:spPr>
        <p:txBody>
          <a:bodyPr>
            <a:normAutofit/>
          </a:bodyPr>
          <a:lstStyle/>
          <a:p>
            <a:r>
              <a:rPr lang="en-US" sz="5400" dirty="0" smtClean="0">
                <a:latin typeface="Times New Roman" pitchFamily="18" charset="0"/>
                <a:cs typeface="Times New Roman" pitchFamily="18" charset="0"/>
              </a:rPr>
              <a:t>Mobilization</a:t>
            </a:r>
            <a:endParaRPr lang="en-US" sz="5400" dirty="0">
              <a:latin typeface="Times New Roman" pitchFamily="18" charset="0"/>
              <a:cs typeface="Times New Roman" pitchFamily="18" charset="0"/>
            </a:endParaRPr>
          </a:p>
        </p:txBody>
      </p:sp>
      <p:pic>
        <p:nvPicPr>
          <p:cNvPr id="8196" name="Picture 4" descr="http://www.historyplace.com/worldhistory/firstworldwar/rus-army-bnetts.jpg"/>
          <p:cNvPicPr>
            <a:picLocks noChangeAspect="1" noChangeArrowheads="1"/>
          </p:cNvPicPr>
          <p:nvPr/>
        </p:nvPicPr>
        <p:blipFill>
          <a:blip r:embed="rId2" cstate="print"/>
          <a:srcRect/>
          <a:stretch>
            <a:fillRect/>
          </a:stretch>
        </p:blipFill>
        <p:spPr bwMode="auto">
          <a:xfrm>
            <a:off x="4876799" y="1158240"/>
            <a:ext cx="4267199" cy="3387897"/>
          </a:xfrm>
          <a:prstGeom prst="rect">
            <a:avLst/>
          </a:prstGeom>
          <a:noFill/>
        </p:spPr>
      </p:pic>
      <p:sp>
        <p:nvSpPr>
          <p:cNvPr id="2" name="Rectangle 1"/>
          <p:cNvSpPr/>
          <p:nvPr/>
        </p:nvSpPr>
        <p:spPr>
          <a:xfrm>
            <a:off x="0" y="1158240"/>
            <a:ext cx="4876800" cy="5632311"/>
          </a:xfrm>
          <a:prstGeom prst="rect">
            <a:avLst/>
          </a:prstGeom>
        </p:spPr>
        <p:txBody>
          <a:bodyPr wrap="square">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Process of assembling troops and supplies; making a nation ready for war</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1914, mobilization was considered an act of war</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Russia to mobilize its army would take 6 weeks, at least</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To support the Russian ally (Serbia), Russia mobilized against Austria- Hungary and Germany</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Germany warned Russia to withdrawal its troops from the borders </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Russia refused, Germany declared war on Russia </a:t>
            </a:r>
          </a:p>
        </p:txBody>
      </p:sp>
    </p:spTree>
    <p:extLst>
      <p:ext uri="{BB962C8B-B14F-4D97-AF65-F5344CB8AC3E}">
        <p14:creationId xmlns:p14="http://schemas.microsoft.com/office/powerpoint/2010/main" val="2017982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1905000" y="0"/>
            <a:ext cx="7620000" cy="830997"/>
          </a:xfrm>
          <a:prstGeom prst="rect">
            <a:avLst/>
          </a:prstGeom>
          <a:noFill/>
          <a:ln w="9525">
            <a:noFill/>
            <a:miter lim="800000"/>
            <a:headEnd/>
            <a:tailEnd/>
          </a:ln>
          <a:effectLst>
            <a:outerShdw dist="35921" dir="2700000" algn="ctr" rotWithShape="0">
              <a:srgbClr val="000066"/>
            </a:outerShdw>
          </a:effectLst>
        </p:spPr>
        <p:txBody>
          <a:bodyPr>
            <a:spAutoFit/>
          </a:bodyPr>
          <a:lstStyle/>
          <a:p>
            <a:pPr>
              <a:spcBef>
                <a:spcPct val="50000"/>
              </a:spcBef>
              <a:defRPr/>
            </a:pPr>
            <a:r>
              <a:rPr lang="en-US" sz="4800" b="1" dirty="0">
                <a:solidFill>
                  <a:srgbClr val="996600"/>
                </a:solidFill>
                <a:latin typeface="Times New Roman" panose="02020603050405020304" pitchFamily="18" charset="0"/>
                <a:cs typeface="Times New Roman" panose="02020603050405020304" pitchFamily="18" charset="0"/>
              </a:rPr>
              <a:t>The Schlieffen Plan</a:t>
            </a:r>
          </a:p>
        </p:txBody>
      </p:sp>
      <p:pic>
        <p:nvPicPr>
          <p:cNvPr id="21507" name="Picture 3" descr="map-Schlieffen Plan"/>
          <p:cNvPicPr>
            <a:picLocks noGrp="1" noChangeAspect="1" noChangeArrowheads="1"/>
          </p:cNvPicPr>
          <p:nvPr>
            <p:ph/>
          </p:nvPr>
        </p:nvPicPr>
        <p:blipFill>
          <a:blip r:embed="rId2" cstate="print">
            <a:lum bright="-6000" contrast="6000"/>
          </a:blip>
          <a:srcRect/>
          <a:stretch>
            <a:fillRect/>
          </a:stretch>
        </p:blipFill>
        <p:spPr>
          <a:xfrm>
            <a:off x="420687" y="776671"/>
            <a:ext cx="4913313" cy="6081330"/>
          </a:xfrm>
          <a:noFill/>
          <a:ln w="9525" cap="flat">
            <a:solidFill>
              <a:srgbClr val="664400"/>
            </a:solidFill>
            <a:headEnd w="med" len="med"/>
            <a:tailEnd w="med" len="med"/>
          </a:ln>
        </p:spPr>
      </p:pic>
      <p:sp>
        <p:nvSpPr>
          <p:cNvPr id="2" name="Rectangle 1"/>
          <p:cNvSpPr/>
          <p:nvPr/>
        </p:nvSpPr>
        <p:spPr>
          <a:xfrm>
            <a:off x="5334000" y="2054780"/>
            <a:ext cx="3810000" cy="156966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Germans wanted to knock out France in under 5 weeks and attack Russia before they could mobilize </a:t>
            </a:r>
          </a:p>
        </p:txBody>
      </p:sp>
    </p:spTree>
    <p:extLst>
      <p:ext uri="{BB962C8B-B14F-4D97-AF65-F5344CB8AC3E}">
        <p14:creationId xmlns:p14="http://schemas.microsoft.com/office/powerpoint/2010/main" val="10017682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04800" y="0"/>
            <a:ext cx="7239000" cy="1143000"/>
          </a:xfrm>
          <a:noFill/>
          <a:ln/>
        </p:spPr>
        <p:txBody>
          <a:bodyPr lIns="92075" tIns="46038" rIns="92075" bIns="46038">
            <a:normAutofit fontScale="90000"/>
          </a:bodyPr>
          <a:lstStyle/>
          <a:p>
            <a:r>
              <a:rPr lang="en-US" b="1" dirty="0"/>
              <a:t>The Spark that Ignites Europe</a:t>
            </a:r>
          </a:p>
        </p:txBody>
      </p:sp>
      <p:sp>
        <p:nvSpPr>
          <p:cNvPr id="25603" name="Rectangle 3"/>
          <p:cNvSpPr>
            <a:spLocks noGrp="1" noChangeArrowheads="1"/>
          </p:cNvSpPr>
          <p:nvPr>
            <p:ph type="body" idx="1"/>
          </p:nvPr>
        </p:nvSpPr>
        <p:spPr>
          <a:xfrm>
            <a:off x="304800" y="609600"/>
            <a:ext cx="8382000" cy="2209800"/>
          </a:xfrm>
          <a:noFill/>
          <a:ln/>
          <a:effectLst>
            <a:outerShdw dist="179605" dir="2700000" algn="ctr" rotWithShape="0">
              <a:schemeClr val="accent1"/>
            </a:outerShdw>
          </a:effectLst>
        </p:spPr>
        <p:txBody>
          <a:bodyPr lIns="92075" tIns="46038" rIns="92075" bIns="46038"/>
          <a:lstStyle/>
          <a:p>
            <a:pPr>
              <a:buFont typeface="Wingdings" pitchFamily="2" charset="2"/>
              <a:buNone/>
            </a:pPr>
            <a:endParaRPr lang="en-US" dirty="0"/>
          </a:p>
          <a:p>
            <a:pPr algn="ctr">
              <a:buFont typeface="Wingdings" pitchFamily="2" charset="2"/>
              <a:buNone/>
            </a:pPr>
            <a:r>
              <a:rPr lang="en-US" sz="9600" dirty="0">
                <a:solidFill>
                  <a:srgbClr val="CC0000"/>
                </a:solidFill>
                <a:latin typeface="Bazooka" charset="0"/>
              </a:rPr>
              <a:t>KABOOM!</a:t>
            </a:r>
          </a:p>
        </p:txBody>
      </p:sp>
      <p:sp>
        <p:nvSpPr>
          <p:cNvPr id="8" name="TextBox 7"/>
          <p:cNvSpPr txBox="1"/>
          <p:nvPr/>
        </p:nvSpPr>
        <p:spPr>
          <a:xfrm>
            <a:off x="152400" y="2667000"/>
            <a:ext cx="8001000" cy="3908762"/>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Germany tells A-H to do what they wish </a:t>
            </a:r>
            <a:r>
              <a:rPr lang="en-US" sz="3200" dirty="0" smtClean="0">
                <a:latin typeface="Times New Roman" panose="02020603050405020304" pitchFamily="18" charset="0"/>
                <a:cs typeface="Times New Roman" panose="02020603050405020304" pitchFamily="18" charset="0"/>
              </a:rPr>
              <a:t>(gives them a “blank check for war”).</a:t>
            </a:r>
          </a:p>
          <a:p>
            <a:r>
              <a:rPr lang="en-US" sz="3600" dirty="0" smtClean="0">
                <a:latin typeface="Times New Roman" panose="02020603050405020304" pitchFamily="18" charset="0"/>
                <a:cs typeface="Times New Roman" panose="02020603050405020304" pitchFamily="18" charset="0"/>
              </a:rPr>
              <a:t>A-H declares war on Serbia.</a:t>
            </a:r>
          </a:p>
          <a:p>
            <a:r>
              <a:rPr lang="en-US" sz="3600" dirty="0" smtClean="0">
                <a:latin typeface="Times New Roman" panose="02020603050405020304" pitchFamily="18" charset="0"/>
                <a:cs typeface="Times New Roman" panose="02020603050405020304" pitchFamily="18" charset="0"/>
              </a:rPr>
              <a:t>Russia declares war on A-H.</a:t>
            </a:r>
          </a:p>
          <a:p>
            <a:r>
              <a:rPr lang="en-US" sz="3600" dirty="0" smtClean="0">
                <a:latin typeface="Times New Roman" panose="02020603050405020304" pitchFamily="18" charset="0"/>
                <a:cs typeface="Times New Roman" panose="02020603050405020304" pitchFamily="18" charset="0"/>
              </a:rPr>
              <a:t>Germany declares war on Russia/ France.</a:t>
            </a:r>
          </a:p>
          <a:p>
            <a:r>
              <a:rPr lang="en-US" sz="3600" dirty="0" smtClean="0">
                <a:latin typeface="Times New Roman" panose="02020603050405020304" pitchFamily="18" charset="0"/>
                <a:cs typeface="Times New Roman" panose="02020603050405020304" pitchFamily="18" charset="0"/>
              </a:rPr>
              <a:t>The United Kingdom declares war on Germany.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3535109"/>
      </p:ext>
    </p:extLst>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152400" y="0"/>
            <a:ext cx="9144000" cy="946150"/>
          </a:xfrm>
          <a:prstGeom prst="rect">
            <a:avLst/>
          </a:prstGeom>
          <a:noFill/>
          <a:ln w="9525">
            <a:noFill/>
            <a:miter lim="800000"/>
            <a:headEnd/>
            <a:tailEnd/>
          </a:ln>
        </p:spPr>
        <p:txBody>
          <a:bodyPr>
            <a:spAutoFit/>
          </a:bodyPr>
          <a:lstStyle/>
          <a:p>
            <a:pPr>
              <a:spcBef>
                <a:spcPct val="50000"/>
              </a:spcBef>
            </a:pPr>
            <a:r>
              <a:rPr lang="en-US" sz="2800" b="1" dirty="0"/>
              <a:t>Objective:</a:t>
            </a:r>
            <a:r>
              <a:rPr lang="en-US" sz="2800" dirty="0"/>
              <a:t> To examine the causes of America’s involvement in World War I.</a:t>
            </a:r>
          </a:p>
        </p:txBody>
      </p:sp>
      <p:pic>
        <p:nvPicPr>
          <p:cNvPr id="28675" name="Picture 6">
            <a:hlinkClick r:id="rId2"/>
          </p:cNvPr>
          <p:cNvPicPr>
            <a:picLocks noChangeAspect="1" noChangeArrowheads="1"/>
          </p:cNvPicPr>
          <p:nvPr/>
        </p:nvPicPr>
        <p:blipFill>
          <a:blip r:embed="rId3" cstate="print"/>
          <a:srcRect/>
          <a:stretch>
            <a:fillRect/>
          </a:stretch>
        </p:blipFill>
        <p:spPr bwMode="auto">
          <a:xfrm>
            <a:off x="1676400" y="1143000"/>
            <a:ext cx="5715000" cy="5715000"/>
          </a:xfrm>
          <a:prstGeom prst="rect">
            <a:avLst/>
          </a:prstGeom>
          <a:noFill/>
          <a:ln w="9525">
            <a:noFill/>
            <a:miter lim="800000"/>
            <a:headEnd/>
            <a:tailEnd/>
          </a:ln>
        </p:spPr>
      </p:pic>
    </p:spTree>
    <p:extLst>
      <p:ext uri="{BB962C8B-B14F-4D97-AF65-F5344CB8AC3E}">
        <p14:creationId xmlns:p14="http://schemas.microsoft.com/office/powerpoint/2010/main" val="4484873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Text Box 2"/>
          <p:cNvSpPr txBox="1">
            <a:spLocks noChangeArrowheads="1"/>
          </p:cNvSpPr>
          <p:nvPr/>
        </p:nvSpPr>
        <p:spPr bwMode="auto">
          <a:xfrm>
            <a:off x="1371600" y="0"/>
            <a:ext cx="7620000" cy="701675"/>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defRPr/>
            </a:pPr>
            <a:r>
              <a:rPr lang="en-US" sz="4000" b="1" dirty="0">
                <a:solidFill>
                  <a:srgbClr val="996600"/>
                </a:solidFill>
                <a:latin typeface="Comic Sans MS" pitchFamily="66" charset="0"/>
              </a:rPr>
              <a:t>Two Armed Camps!</a:t>
            </a:r>
          </a:p>
        </p:txBody>
      </p:sp>
      <p:pic>
        <p:nvPicPr>
          <p:cNvPr id="233475" name="Picture 3" descr="france_large"/>
          <p:cNvPicPr>
            <a:picLocks noGrp="1" noChangeAspect="1" noChangeArrowheads="1"/>
          </p:cNvPicPr>
          <p:nvPr>
            <p:ph sz="quarter" idx="4294967295"/>
          </p:nvPr>
        </p:nvPicPr>
        <p:blipFill>
          <a:blip r:embed="rId2" cstate="print"/>
          <a:srcRect/>
          <a:stretch>
            <a:fillRect/>
          </a:stretch>
        </p:blipFill>
        <p:spPr>
          <a:xfrm>
            <a:off x="0" y="3022600"/>
            <a:ext cx="1981200" cy="1320800"/>
          </a:xfrm>
          <a:noFill/>
        </p:spPr>
      </p:pic>
      <p:pic>
        <p:nvPicPr>
          <p:cNvPr id="233477" name="Picture 5" descr="unitedkingdom_medium"/>
          <p:cNvPicPr>
            <a:picLocks noGrp="1" noChangeAspect="1" noChangeArrowheads="1"/>
          </p:cNvPicPr>
          <p:nvPr>
            <p:ph sz="quarter" idx="4294967295"/>
          </p:nvPr>
        </p:nvPicPr>
        <p:blipFill>
          <a:blip r:embed="rId3" cstate="print"/>
          <a:srcRect/>
          <a:stretch>
            <a:fillRect/>
          </a:stretch>
        </p:blipFill>
        <p:spPr>
          <a:xfrm>
            <a:off x="0" y="1524000"/>
            <a:ext cx="1981200" cy="1295400"/>
          </a:xfrm>
          <a:noFill/>
        </p:spPr>
      </p:pic>
      <p:pic>
        <p:nvPicPr>
          <p:cNvPr id="233478" name="Picture 6" descr="arms"/>
          <p:cNvPicPr>
            <a:picLocks noGrp="1" noChangeAspect="1" noChangeArrowheads="1"/>
          </p:cNvPicPr>
          <p:nvPr>
            <p:ph sz="quarter" idx="4294967295"/>
          </p:nvPr>
        </p:nvPicPr>
        <p:blipFill>
          <a:blip r:embed="rId4" cstate="print"/>
          <a:srcRect l="1622" r="1622"/>
          <a:stretch>
            <a:fillRect/>
          </a:stretch>
        </p:blipFill>
        <p:spPr>
          <a:xfrm>
            <a:off x="6705600" y="2833688"/>
            <a:ext cx="1981200" cy="1357312"/>
          </a:xfrm>
        </p:spPr>
      </p:pic>
      <p:pic>
        <p:nvPicPr>
          <p:cNvPr id="233479" name="Picture 7" descr="germany_noeagle_medium"/>
          <p:cNvPicPr>
            <a:picLocks noChangeAspect="1" noChangeArrowheads="1"/>
          </p:cNvPicPr>
          <p:nvPr/>
        </p:nvPicPr>
        <p:blipFill>
          <a:blip r:embed="rId5" cstate="print"/>
          <a:srcRect/>
          <a:stretch>
            <a:fillRect/>
          </a:stretch>
        </p:blipFill>
        <p:spPr bwMode="auto">
          <a:xfrm>
            <a:off x="6705600" y="1447800"/>
            <a:ext cx="1981200" cy="1295400"/>
          </a:xfrm>
          <a:prstGeom prst="rect">
            <a:avLst/>
          </a:prstGeom>
          <a:noFill/>
          <a:ln w="9525">
            <a:noFill/>
            <a:miter lim="800000"/>
            <a:headEnd/>
            <a:tailEnd/>
          </a:ln>
        </p:spPr>
      </p:pic>
      <p:sp>
        <p:nvSpPr>
          <p:cNvPr id="233481" name="Line 9"/>
          <p:cNvSpPr>
            <a:spLocks noChangeShapeType="1"/>
          </p:cNvSpPr>
          <p:nvPr/>
        </p:nvSpPr>
        <p:spPr bwMode="auto">
          <a:xfrm>
            <a:off x="3352800" y="1828800"/>
            <a:ext cx="0" cy="3657600"/>
          </a:xfrm>
          <a:prstGeom prst="line">
            <a:avLst/>
          </a:prstGeom>
          <a:noFill/>
          <a:ln w="38100" cap="sq">
            <a:solidFill>
              <a:srgbClr val="E61F0A"/>
            </a:solidFill>
            <a:round/>
            <a:headEnd type="none" w="sm" len="sm"/>
            <a:tailEnd type="none" w="sm" len="sm"/>
          </a:ln>
        </p:spPr>
        <p:txBody>
          <a:bodyPr wrap="none"/>
          <a:lstStyle/>
          <a:p>
            <a:endParaRPr lang="en-US"/>
          </a:p>
        </p:txBody>
      </p:sp>
      <p:sp>
        <p:nvSpPr>
          <p:cNvPr id="233482" name="Line 10"/>
          <p:cNvSpPr>
            <a:spLocks noChangeShapeType="1"/>
          </p:cNvSpPr>
          <p:nvPr/>
        </p:nvSpPr>
        <p:spPr bwMode="auto">
          <a:xfrm>
            <a:off x="3048000" y="5486400"/>
            <a:ext cx="304800" cy="0"/>
          </a:xfrm>
          <a:prstGeom prst="line">
            <a:avLst/>
          </a:prstGeom>
          <a:noFill/>
          <a:ln w="38100" cap="sq">
            <a:solidFill>
              <a:srgbClr val="E61F0A"/>
            </a:solidFill>
            <a:round/>
            <a:headEnd type="none" w="sm" len="sm"/>
            <a:tailEnd type="none" w="sm" len="sm"/>
          </a:ln>
        </p:spPr>
        <p:txBody>
          <a:bodyPr wrap="none"/>
          <a:lstStyle/>
          <a:p>
            <a:endParaRPr lang="en-US"/>
          </a:p>
        </p:txBody>
      </p:sp>
      <p:sp>
        <p:nvSpPr>
          <p:cNvPr id="233483" name="Line 11"/>
          <p:cNvSpPr>
            <a:spLocks noChangeShapeType="1"/>
          </p:cNvSpPr>
          <p:nvPr/>
        </p:nvSpPr>
        <p:spPr bwMode="auto">
          <a:xfrm>
            <a:off x="3048000" y="1828800"/>
            <a:ext cx="304800" cy="0"/>
          </a:xfrm>
          <a:prstGeom prst="line">
            <a:avLst/>
          </a:prstGeom>
          <a:noFill/>
          <a:ln w="38100" cap="sq">
            <a:solidFill>
              <a:srgbClr val="E61F0A"/>
            </a:solidFill>
            <a:round/>
            <a:headEnd type="none" w="sm" len="sm"/>
            <a:tailEnd type="none" w="sm" len="sm"/>
          </a:ln>
        </p:spPr>
        <p:txBody>
          <a:bodyPr wrap="none"/>
          <a:lstStyle/>
          <a:p>
            <a:endParaRPr lang="en-US"/>
          </a:p>
        </p:txBody>
      </p:sp>
      <p:sp>
        <p:nvSpPr>
          <p:cNvPr id="233484" name="Line 12"/>
          <p:cNvSpPr>
            <a:spLocks noChangeShapeType="1"/>
          </p:cNvSpPr>
          <p:nvPr/>
        </p:nvSpPr>
        <p:spPr bwMode="auto">
          <a:xfrm flipV="1">
            <a:off x="3390900" y="3581400"/>
            <a:ext cx="876300" cy="76200"/>
          </a:xfrm>
          <a:prstGeom prst="line">
            <a:avLst/>
          </a:prstGeom>
          <a:noFill/>
          <a:ln w="38100" cap="sq">
            <a:solidFill>
              <a:srgbClr val="E61F0A"/>
            </a:solidFill>
            <a:round/>
            <a:headEnd type="none" w="sm" len="sm"/>
            <a:tailEnd type="triangle" w="med" len="med"/>
          </a:ln>
        </p:spPr>
        <p:txBody>
          <a:bodyPr wrap="none"/>
          <a:lstStyle/>
          <a:p>
            <a:endParaRPr lang="en-US"/>
          </a:p>
        </p:txBody>
      </p:sp>
      <p:sp>
        <p:nvSpPr>
          <p:cNvPr id="233485" name="Line 13"/>
          <p:cNvSpPr>
            <a:spLocks noChangeShapeType="1"/>
          </p:cNvSpPr>
          <p:nvPr/>
        </p:nvSpPr>
        <p:spPr bwMode="auto">
          <a:xfrm flipH="1">
            <a:off x="6400800" y="1828800"/>
            <a:ext cx="0" cy="3657600"/>
          </a:xfrm>
          <a:prstGeom prst="line">
            <a:avLst/>
          </a:prstGeom>
          <a:noFill/>
          <a:ln w="38100" cap="sq">
            <a:solidFill>
              <a:schemeClr val="folHlink"/>
            </a:solidFill>
            <a:round/>
            <a:headEnd type="none" w="sm" len="sm"/>
            <a:tailEnd type="none" w="sm" len="sm"/>
          </a:ln>
        </p:spPr>
        <p:txBody>
          <a:bodyPr wrap="none"/>
          <a:lstStyle/>
          <a:p>
            <a:endParaRPr lang="en-US"/>
          </a:p>
        </p:txBody>
      </p:sp>
      <p:sp>
        <p:nvSpPr>
          <p:cNvPr id="233486" name="Line 14"/>
          <p:cNvSpPr>
            <a:spLocks noChangeShapeType="1"/>
          </p:cNvSpPr>
          <p:nvPr/>
        </p:nvSpPr>
        <p:spPr bwMode="auto">
          <a:xfrm flipH="1">
            <a:off x="6400800" y="5486400"/>
            <a:ext cx="304800" cy="0"/>
          </a:xfrm>
          <a:prstGeom prst="line">
            <a:avLst/>
          </a:prstGeom>
          <a:noFill/>
          <a:ln w="38100" cap="sq">
            <a:solidFill>
              <a:schemeClr val="folHlink"/>
            </a:solidFill>
            <a:round/>
            <a:headEnd type="none" w="sm" len="sm"/>
            <a:tailEnd type="none" w="sm" len="sm"/>
          </a:ln>
        </p:spPr>
        <p:txBody>
          <a:bodyPr wrap="none"/>
          <a:lstStyle/>
          <a:p>
            <a:endParaRPr lang="en-US"/>
          </a:p>
        </p:txBody>
      </p:sp>
      <p:sp>
        <p:nvSpPr>
          <p:cNvPr id="233487" name="Line 15"/>
          <p:cNvSpPr>
            <a:spLocks noChangeShapeType="1"/>
          </p:cNvSpPr>
          <p:nvPr/>
        </p:nvSpPr>
        <p:spPr bwMode="auto">
          <a:xfrm>
            <a:off x="6400800" y="1828800"/>
            <a:ext cx="304800" cy="0"/>
          </a:xfrm>
          <a:prstGeom prst="line">
            <a:avLst/>
          </a:prstGeom>
          <a:noFill/>
          <a:ln w="38100" cap="sq">
            <a:solidFill>
              <a:schemeClr val="folHlink"/>
            </a:solidFill>
            <a:round/>
            <a:headEnd type="none" w="sm" len="sm"/>
            <a:tailEnd type="none" w="sm" len="sm"/>
          </a:ln>
        </p:spPr>
        <p:txBody>
          <a:bodyPr wrap="none"/>
          <a:lstStyle/>
          <a:p>
            <a:endParaRPr lang="en-US"/>
          </a:p>
        </p:txBody>
      </p:sp>
      <p:sp>
        <p:nvSpPr>
          <p:cNvPr id="233488" name="Line 16"/>
          <p:cNvSpPr>
            <a:spLocks noChangeShapeType="1"/>
          </p:cNvSpPr>
          <p:nvPr/>
        </p:nvSpPr>
        <p:spPr bwMode="auto">
          <a:xfrm flipH="1">
            <a:off x="6096000" y="3733800"/>
            <a:ext cx="304800" cy="0"/>
          </a:xfrm>
          <a:prstGeom prst="line">
            <a:avLst/>
          </a:prstGeom>
          <a:noFill/>
          <a:ln w="38100" cap="sq">
            <a:solidFill>
              <a:schemeClr val="folHlink"/>
            </a:solidFill>
            <a:round/>
            <a:headEnd type="none" w="sm" len="sm"/>
            <a:tailEnd type="triangle" w="med" len="med"/>
          </a:ln>
        </p:spPr>
        <p:txBody>
          <a:bodyPr wrap="none"/>
          <a:lstStyle/>
          <a:p>
            <a:endParaRPr lang="en-US"/>
          </a:p>
        </p:txBody>
      </p:sp>
      <p:sp>
        <p:nvSpPr>
          <p:cNvPr id="233489" name="AutoShape 17"/>
          <p:cNvSpPr>
            <a:spLocks noChangeArrowheads="1"/>
          </p:cNvSpPr>
          <p:nvPr/>
        </p:nvSpPr>
        <p:spPr bwMode="auto">
          <a:xfrm>
            <a:off x="4267200" y="2590800"/>
            <a:ext cx="1828800" cy="1981200"/>
          </a:xfrm>
          <a:prstGeom prst="irregularSeal1">
            <a:avLst/>
          </a:prstGeom>
          <a:gradFill rotWithShape="1">
            <a:gsLst>
              <a:gs pos="0">
                <a:srgbClr val="4D0808"/>
              </a:gs>
              <a:gs pos="30000">
                <a:srgbClr val="FF0300"/>
              </a:gs>
              <a:gs pos="55000">
                <a:srgbClr val="FF7A00"/>
              </a:gs>
              <a:gs pos="100000">
                <a:srgbClr val="FFF200"/>
              </a:gs>
            </a:gsLst>
            <a:lin ang="18900000" scaled="1"/>
          </a:gradFill>
          <a:ln w="12700" cap="sq">
            <a:solidFill>
              <a:schemeClr val="tx1"/>
            </a:solidFill>
            <a:miter lim="800000"/>
            <a:headEnd type="none" w="sm" len="sm"/>
            <a:tailEnd type="none" w="sm" len="sm"/>
          </a:ln>
          <a:effectLst>
            <a:outerShdw dist="92457" dir="4443276" algn="ctr" rotWithShape="0">
              <a:srgbClr val="996600"/>
            </a:outerShdw>
          </a:effectLst>
        </p:spPr>
        <p:txBody>
          <a:bodyPr wrap="none" anchor="ctr"/>
          <a:lstStyle/>
          <a:p>
            <a:pPr algn="ctr">
              <a:defRPr/>
            </a:pPr>
            <a:endParaRPr lang="en-US">
              <a:effectLst>
                <a:outerShdw blurRad="38100" dist="38100" dir="2700000" algn="tl">
                  <a:srgbClr val="FFFFFF"/>
                </a:outerShdw>
              </a:effectLst>
            </a:endParaRPr>
          </a:p>
        </p:txBody>
      </p:sp>
      <p:sp>
        <p:nvSpPr>
          <p:cNvPr id="233490" name="Text Box 18"/>
          <p:cNvSpPr txBox="1">
            <a:spLocks noChangeArrowheads="1"/>
          </p:cNvSpPr>
          <p:nvPr/>
        </p:nvSpPr>
        <p:spPr bwMode="auto">
          <a:xfrm>
            <a:off x="0" y="854075"/>
            <a:ext cx="3124200" cy="461665"/>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algn="ctr">
              <a:spcBef>
                <a:spcPct val="50000"/>
              </a:spcBef>
              <a:defRPr/>
            </a:pPr>
            <a:r>
              <a:rPr lang="en-US" sz="2400" u="sng" dirty="0">
                <a:solidFill>
                  <a:srgbClr val="E61F0A"/>
                </a:solidFill>
                <a:effectLst>
                  <a:outerShdw blurRad="38100" dist="38100" dir="2700000" algn="tl">
                    <a:srgbClr val="000000"/>
                  </a:outerShdw>
                </a:effectLst>
                <a:latin typeface="Comic Sans MS" pitchFamily="66" charset="0"/>
              </a:rPr>
              <a:t>Allied Powers</a:t>
            </a:r>
            <a:r>
              <a:rPr lang="en-US" sz="2400" dirty="0">
                <a:solidFill>
                  <a:srgbClr val="E61F0A"/>
                </a:solidFill>
                <a:effectLst>
                  <a:outerShdw blurRad="38100" dist="38100" dir="2700000" algn="tl">
                    <a:srgbClr val="000000"/>
                  </a:outerShdw>
                </a:effectLst>
                <a:latin typeface="Comic Sans MS" pitchFamily="66" charset="0"/>
              </a:rPr>
              <a:t>:</a:t>
            </a:r>
          </a:p>
        </p:txBody>
      </p:sp>
      <p:sp>
        <p:nvSpPr>
          <p:cNvPr id="233491" name="Text Box 19"/>
          <p:cNvSpPr txBox="1">
            <a:spLocks noChangeArrowheads="1"/>
          </p:cNvSpPr>
          <p:nvPr/>
        </p:nvSpPr>
        <p:spPr bwMode="auto">
          <a:xfrm>
            <a:off x="6324600" y="838200"/>
            <a:ext cx="2590800" cy="461665"/>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algn="ctr">
              <a:spcBef>
                <a:spcPct val="50000"/>
              </a:spcBef>
              <a:defRPr/>
            </a:pPr>
            <a:r>
              <a:rPr lang="en-US" sz="2400" u="sng" dirty="0">
                <a:solidFill>
                  <a:schemeClr val="folHlink"/>
                </a:solidFill>
                <a:effectLst>
                  <a:outerShdw blurRad="38100" dist="38100" dir="2700000" algn="tl">
                    <a:srgbClr val="000000"/>
                  </a:outerShdw>
                </a:effectLst>
                <a:latin typeface="Comic Sans MS" pitchFamily="66" charset="0"/>
              </a:rPr>
              <a:t>Central Powers</a:t>
            </a:r>
            <a:r>
              <a:rPr lang="en-US" sz="2400" dirty="0">
                <a:solidFill>
                  <a:schemeClr val="folHlink"/>
                </a:solidFill>
                <a:effectLst>
                  <a:outerShdw blurRad="38100" dist="38100" dir="2700000" algn="tl">
                    <a:srgbClr val="000000"/>
                  </a:outerShdw>
                </a:effectLst>
                <a:latin typeface="Comic Sans MS" pitchFamily="66" charset="0"/>
              </a:rPr>
              <a:t>:</a:t>
            </a:r>
          </a:p>
        </p:txBody>
      </p:sp>
      <p:pic>
        <p:nvPicPr>
          <p:cNvPr id="233492" name="Picture 20"/>
          <p:cNvPicPr>
            <a:picLocks noChangeAspect="1" noChangeArrowheads="1"/>
          </p:cNvPicPr>
          <p:nvPr/>
        </p:nvPicPr>
        <p:blipFill>
          <a:blip r:embed="rId6" cstate="print"/>
          <a:srcRect/>
          <a:stretch>
            <a:fillRect/>
          </a:stretch>
        </p:blipFill>
        <p:spPr bwMode="auto">
          <a:xfrm>
            <a:off x="6705600" y="4859337"/>
            <a:ext cx="1981200" cy="1312863"/>
          </a:xfrm>
          <a:prstGeom prst="rect">
            <a:avLst/>
          </a:prstGeom>
          <a:noFill/>
          <a:ln w="12700" cap="sq">
            <a:noFill/>
            <a:miter lim="800000"/>
            <a:headEnd type="none" w="sm" len="sm"/>
            <a:tailEnd type="none" w="sm" len="sm"/>
          </a:ln>
        </p:spPr>
      </p:pic>
      <p:sp>
        <p:nvSpPr>
          <p:cNvPr id="233493" name="Line 21"/>
          <p:cNvSpPr>
            <a:spLocks noChangeShapeType="1"/>
          </p:cNvSpPr>
          <p:nvPr/>
        </p:nvSpPr>
        <p:spPr bwMode="auto">
          <a:xfrm flipH="1" flipV="1">
            <a:off x="3619500" y="3722757"/>
            <a:ext cx="1143000" cy="1600200"/>
          </a:xfrm>
          <a:prstGeom prst="line">
            <a:avLst/>
          </a:prstGeom>
          <a:noFill/>
          <a:ln w="38100" cap="sq">
            <a:solidFill>
              <a:srgbClr val="E61F0A"/>
            </a:solidFill>
            <a:round/>
            <a:headEnd type="none" w="sm" len="sm"/>
            <a:tailEnd type="triangle" w="med" len="med"/>
          </a:ln>
        </p:spPr>
        <p:txBody>
          <a:bodyPr wrap="none"/>
          <a:lstStyle/>
          <a:p>
            <a:endParaRPr lang="en-US"/>
          </a:p>
        </p:txBody>
      </p:sp>
      <p:pic>
        <p:nvPicPr>
          <p:cNvPr id="233480" name="Picture 8" descr="ITAL001"/>
          <p:cNvPicPr>
            <a:picLocks noChangeAspect="1" noChangeArrowheads="1"/>
          </p:cNvPicPr>
          <p:nvPr/>
        </p:nvPicPr>
        <p:blipFill>
          <a:blip r:embed="rId7" cstate="print"/>
          <a:srcRect l="2777" t="4117" r="2777" b="5318"/>
          <a:stretch>
            <a:fillRect/>
          </a:stretch>
        </p:blipFill>
        <p:spPr bwMode="auto">
          <a:xfrm>
            <a:off x="4191000" y="5334000"/>
            <a:ext cx="1981200" cy="1295400"/>
          </a:xfrm>
          <a:prstGeom prst="rect">
            <a:avLst/>
          </a:prstGeom>
          <a:noFill/>
          <a:ln w="9525">
            <a:noFill/>
            <a:miter lim="800000"/>
            <a:headEnd/>
            <a:tailEnd/>
          </a:ln>
        </p:spPr>
      </p:pic>
      <p:sp>
        <p:nvSpPr>
          <p:cNvPr id="25" name="TextBox 24"/>
          <p:cNvSpPr txBox="1"/>
          <p:nvPr/>
        </p:nvSpPr>
        <p:spPr>
          <a:xfrm>
            <a:off x="6934200" y="6150114"/>
            <a:ext cx="1828800"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smtClean="0"/>
              <a:t>Ottoman Empire</a:t>
            </a:r>
            <a:endParaRPr lang="en-US" sz="2000" dirty="0"/>
          </a:p>
        </p:txBody>
      </p:sp>
      <p:sp>
        <p:nvSpPr>
          <p:cNvPr id="26" name="TextBox 25"/>
          <p:cNvSpPr txBox="1"/>
          <p:nvPr/>
        </p:nvSpPr>
        <p:spPr>
          <a:xfrm>
            <a:off x="3200400" y="6400800"/>
            <a:ext cx="99060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smtClean="0"/>
              <a:t>Italy</a:t>
            </a:r>
            <a:endParaRPr lang="en-US" sz="2000" dirty="0"/>
          </a:p>
        </p:txBody>
      </p:sp>
      <p:sp>
        <p:nvSpPr>
          <p:cNvPr id="27" name="TextBox 26"/>
          <p:cNvSpPr txBox="1"/>
          <p:nvPr/>
        </p:nvSpPr>
        <p:spPr>
          <a:xfrm>
            <a:off x="609600" y="5791200"/>
            <a:ext cx="106680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smtClean="0"/>
              <a:t>Russia</a:t>
            </a:r>
            <a:endParaRPr lang="en-US" sz="2000" dirty="0"/>
          </a:p>
        </p:txBody>
      </p:sp>
      <p:sp>
        <p:nvSpPr>
          <p:cNvPr id="28" name="TextBox 27"/>
          <p:cNvSpPr txBox="1"/>
          <p:nvPr/>
        </p:nvSpPr>
        <p:spPr>
          <a:xfrm>
            <a:off x="5334000" y="1428690"/>
            <a:ext cx="137160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smtClean="0"/>
              <a:t>Germany</a:t>
            </a:r>
            <a:endParaRPr lang="en-US" sz="2000" dirty="0"/>
          </a:p>
        </p:txBody>
      </p:sp>
      <p:sp>
        <p:nvSpPr>
          <p:cNvPr id="29" name="TextBox 28"/>
          <p:cNvSpPr txBox="1"/>
          <p:nvPr/>
        </p:nvSpPr>
        <p:spPr>
          <a:xfrm>
            <a:off x="7162800" y="4168914"/>
            <a:ext cx="1371600"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smtClean="0"/>
              <a:t>Austria- Hungary</a:t>
            </a:r>
            <a:endParaRPr lang="en-US" sz="2000" dirty="0"/>
          </a:p>
        </p:txBody>
      </p:sp>
      <p:sp>
        <p:nvSpPr>
          <p:cNvPr id="30" name="TextBox 29"/>
          <p:cNvSpPr txBox="1"/>
          <p:nvPr/>
        </p:nvSpPr>
        <p:spPr>
          <a:xfrm>
            <a:off x="1981200" y="3581400"/>
            <a:ext cx="106680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smtClean="0"/>
              <a:t>France</a:t>
            </a:r>
            <a:endParaRPr lang="en-US" sz="2000" dirty="0"/>
          </a:p>
        </p:txBody>
      </p:sp>
      <p:sp>
        <p:nvSpPr>
          <p:cNvPr id="31" name="TextBox 30"/>
          <p:cNvSpPr txBox="1"/>
          <p:nvPr/>
        </p:nvSpPr>
        <p:spPr>
          <a:xfrm>
            <a:off x="1981200" y="1981200"/>
            <a:ext cx="80010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smtClean="0"/>
              <a:t>UK</a:t>
            </a:r>
            <a:endParaRPr lang="en-US" sz="2000" dirty="0"/>
          </a:p>
        </p:txBody>
      </p:sp>
      <p:pic>
        <p:nvPicPr>
          <p:cNvPr id="3074" name="Picture 2" descr="http://www.mytripolog.com/wp-content/uploads/2012/07/Russian-Flag-and-National-Emblem-the-Eagles.jpg">
            <a:hlinkClick r:id="rId8"/>
          </p:cNvPr>
          <p:cNvPicPr>
            <a:picLocks noChangeAspect="1" noChangeArrowheads="1"/>
          </p:cNvPicPr>
          <p:nvPr/>
        </p:nvPicPr>
        <p:blipFill>
          <a:blip r:embed="rId9" cstate="print"/>
          <a:srcRect/>
          <a:stretch>
            <a:fillRect/>
          </a:stretch>
        </p:blipFill>
        <p:spPr bwMode="auto">
          <a:xfrm>
            <a:off x="0" y="4343400"/>
            <a:ext cx="2257425" cy="1410442"/>
          </a:xfrm>
          <a:prstGeom prst="rect">
            <a:avLst/>
          </a:prstGeom>
          <a:noFill/>
        </p:spPr>
      </p:pic>
    </p:spTree>
    <p:extLst>
      <p:ext uri="{BB962C8B-B14F-4D97-AF65-F5344CB8AC3E}">
        <p14:creationId xmlns:p14="http://schemas.microsoft.com/office/powerpoint/2010/main" val="382646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3493"/>
                                        </p:tgtEl>
                                        <p:attrNameLst>
                                          <p:attrName>style.visibility</p:attrName>
                                        </p:attrNameLst>
                                      </p:cBhvr>
                                      <p:to>
                                        <p:strVal val="visible"/>
                                      </p:to>
                                    </p:set>
                                    <p:animEffect transition="in" filter="fade">
                                      <p:cBhvr>
                                        <p:cTn id="7" dur="1000"/>
                                        <p:tgtEl>
                                          <p:spTgt spid="233493"/>
                                        </p:tgtEl>
                                      </p:cBhvr>
                                    </p:animEffect>
                                    <p:anim calcmode="lin" valueType="num">
                                      <p:cBhvr>
                                        <p:cTn id="8" dur="1000" fill="hold"/>
                                        <p:tgtEl>
                                          <p:spTgt spid="233493"/>
                                        </p:tgtEl>
                                        <p:attrNameLst>
                                          <p:attrName>ppt_x</p:attrName>
                                        </p:attrNameLst>
                                      </p:cBhvr>
                                      <p:tavLst>
                                        <p:tav tm="0">
                                          <p:val>
                                            <p:strVal val="#ppt_x"/>
                                          </p:val>
                                        </p:tav>
                                        <p:tav tm="100000">
                                          <p:val>
                                            <p:strVal val="#ppt_x"/>
                                          </p:val>
                                        </p:tav>
                                      </p:tavLst>
                                    </p:anim>
                                    <p:anim calcmode="lin" valueType="num">
                                      <p:cBhvr>
                                        <p:cTn id="9" dur="1000" fill="hold"/>
                                        <p:tgtEl>
                                          <p:spTgt spid="2334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9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7242048" cy="1143000"/>
          </a:xfrm>
        </p:spPr>
        <p:txBody>
          <a:bodyPr>
            <a:normAutofit/>
          </a:bodyPr>
          <a:lstStyle/>
          <a:p>
            <a:r>
              <a:rPr lang="en-US" sz="4800" dirty="0" smtClean="0">
                <a:latin typeface="Times New Roman" pitchFamily="18" charset="0"/>
                <a:cs typeface="Times New Roman" pitchFamily="18" charset="0"/>
              </a:rPr>
              <a:t>Election of 1912</a:t>
            </a:r>
            <a:endParaRPr lang="en-US" sz="4800" dirty="0">
              <a:latin typeface="Times New Roman" pitchFamily="18" charset="0"/>
              <a:cs typeface="Times New Roman" pitchFamily="18" charset="0"/>
            </a:endParaRPr>
          </a:p>
        </p:txBody>
      </p:sp>
      <p:pic>
        <p:nvPicPr>
          <p:cNvPr id="1026" name="Picture 2" descr="http://mrcapwebpage.com/VCSUSHISTORY/electionof1912Map.png"/>
          <p:cNvPicPr>
            <a:picLocks noChangeAspect="1" noChangeArrowheads="1"/>
          </p:cNvPicPr>
          <p:nvPr/>
        </p:nvPicPr>
        <p:blipFill>
          <a:blip r:embed="rId2" cstate="print"/>
          <a:srcRect/>
          <a:stretch>
            <a:fillRect/>
          </a:stretch>
        </p:blipFill>
        <p:spPr bwMode="auto">
          <a:xfrm>
            <a:off x="2394482" y="838200"/>
            <a:ext cx="6749518" cy="3626011"/>
          </a:xfrm>
          <a:prstGeom prst="rect">
            <a:avLst/>
          </a:prstGeom>
          <a:noFill/>
        </p:spPr>
      </p:pic>
      <p:sp>
        <p:nvSpPr>
          <p:cNvPr id="2" name="Rectangle 1"/>
          <p:cNvSpPr/>
          <p:nvPr/>
        </p:nvSpPr>
        <p:spPr>
          <a:xfrm>
            <a:off x="0" y="4453436"/>
            <a:ext cx="9144000" cy="212365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He ran on his “New Freedoms”, progressive campaign </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He created the Federal Reserve, which helps inflation of US $ by limiting the amount of money that is in circulation</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Most Americans wanted to stay out of WWI, so Wilson ran the 2</a:t>
            </a:r>
            <a:r>
              <a:rPr lang="en-US" sz="2200" baseline="30000" dirty="0">
                <a:latin typeface="Times New Roman" panose="02020603050405020304" pitchFamily="18" charset="0"/>
                <a:cs typeface="Times New Roman" panose="02020603050405020304" pitchFamily="18" charset="0"/>
              </a:rPr>
              <a:t>nd</a:t>
            </a:r>
            <a:r>
              <a:rPr lang="en-US" sz="2200" dirty="0">
                <a:latin typeface="Times New Roman" panose="02020603050405020304" pitchFamily="18" charset="0"/>
                <a:cs typeface="Times New Roman" panose="02020603050405020304" pitchFamily="18" charset="0"/>
              </a:rPr>
              <a:t> term on the slogan “He kept US out of war”</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Wilson barely won the 2</a:t>
            </a:r>
            <a:r>
              <a:rPr lang="en-US" sz="2200" baseline="30000" dirty="0">
                <a:latin typeface="Times New Roman" panose="02020603050405020304" pitchFamily="18" charset="0"/>
                <a:cs typeface="Times New Roman" panose="02020603050405020304" pitchFamily="18" charset="0"/>
              </a:rPr>
              <a:t>nd</a:t>
            </a:r>
            <a:r>
              <a:rPr lang="en-US" sz="2200" dirty="0">
                <a:latin typeface="Times New Roman" panose="02020603050405020304" pitchFamily="18" charset="0"/>
                <a:cs typeface="Times New Roman" panose="02020603050405020304" pitchFamily="18" charset="0"/>
              </a:rPr>
              <a:t> term, the 1</a:t>
            </a:r>
            <a:r>
              <a:rPr lang="en-US" sz="2200" baseline="30000" dirty="0">
                <a:latin typeface="Times New Roman" panose="02020603050405020304" pitchFamily="18" charset="0"/>
                <a:cs typeface="Times New Roman" panose="02020603050405020304" pitchFamily="18" charset="0"/>
              </a:rPr>
              <a:t>st</a:t>
            </a:r>
            <a:r>
              <a:rPr lang="en-US" sz="2200" dirty="0">
                <a:latin typeface="Times New Roman" panose="02020603050405020304" pitchFamily="18" charset="0"/>
                <a:cs typeface="Times New Roman" panose="02020603050405020304" pitchFamily="18" charset="0"/>
              </a:rPr>
              <a:t> Dem. Since Jackson to do so</a:t>
            </a:r>
          </a:p>
        </p:txBody>
      </p:sp>
    </p:spTree>
    <p:extLst>
      <p:ext uri="{BB962C8B-B14F-4D97-AF65-F5344CB8AC3E}">
        <p14:creationId xmlns:p14="http://schemas.microsoft.com/office/powerpoint/2010/main" val="6187092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normAutofit/>
          </a:bodyPr>
          <a:lstStyle/>
          <a:p>
            <a:r>
              <a:rPr lang="en-US" sz="5400" dirty="0" smtClean="0">
                <a:latin typeface="Times New Roman" pitchFamily="18" charset="0"/>
                <a:cs typeface="Times New Roman" pitchFamily="18" charset="0"/>
              </a:rPr>
              <a:t>US Isolationism</a:t>
            </a:r>
            <a:endParaRPr lang="en-US" sz="5400" dirty="0">
              <a:latin typeface="Times New Roman" pitchFamily="18" charset="0"/>
              <a:cs typeface="Times New Roman" pitchFamily="18" charset="0"/>
            </a:endParaRPr>
          </a:p>
        </p:txBody>
      </p:sp>
      <p:pic>
        <p:nvPicPr>
          <p:cNvPr id="1026" name="Picture 2" descr="http://www.usdiplomacy.org/exhibit/images/isolationcartoon.jpg">
            <a:hlinkClick r:id="rId2"/>
          </p:cNvPr>
          <p:cNvPicPr>
            <a:picLocks noChangeAspect="1" noChangeArrowheads="1"/>
          </p:cNvPicPr>
          <p:nvPr/>
        </p:nvPicPr>
        <p:blipFill>
          <a:blip r:embed="rId3" cstate="print"/>
          <a:srcRect/>
          <a:stretch>
            <a:fillRect/>
          </a:stretch>
        </p:blipFill>
        <p:spPr bwMode="auto">
          <a:xfrm>
            <a:off x="4724400" y="1447800"/>
            <a:ext cx="4419600" cy="5394108"/>
          </a:xfrm>
          <a:prstGeom prst="rect">
            <a:avLst/>
          </a:prstGeom>
          <a:noFill/>
        </p:spPr>
      </p:pic>
      <p:sp>
        <p:nvSpPr>
          <p:cNvPr id="3" name="Rectangle 2"/>
          <p:cNvSpPr/>
          <p:nvPr/>
        </p:nvSpPr>
        <p:spPr>
          <a:xfrm>
            <a:off x="30480" y="1447800"/>
            <a:ext cx="4572000" cy="4524315"/>
          </a:xfrm>
          <a:prstGeom prst="rect">
            <a:avLst/>
          </a:prstGeom>
        </p:spPr>
        <p:style>
          <a:lnRef idx="1">
            <a:schemeClr val="dk1"/>
          </a:lnRef>
          <a:fillRef idx="3">
            <a:schemeClr val="dk1"/>
          </a:fillRef>
          <a:effectRef idx="2">
            <a:schemeClr val="dk1"/>
          </a:effectRef>
          <a:fontRef idx="minor">
            <a:schemeClr val="lt1"/>
          </a:fontRef>
        </p:style>
        <p:txBody>
          <a:bodyPr>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US is physically apart from Europe, so it’s easy to avoid involvement</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Many Americans were from various land that were involved in WWI</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 Washington stressed that the US stay away from the conflicts of </a:t>
            </a:r>
            <a:r>
              <a:rPr lang="en-US" sz="2400" dirty="0" smtClean="0">
                <a:latin typeface="Times New Roman" panose="02020603050405020304" pitchFamily="18" charset="0"/>
                <a:cs typeface="Times New Roman" panose="02020603050405020304" pitchFamily="18" charset="0"/>
              </a:rPr>
              <a:t>Europe</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US added a quota system to its immigration policy b/c of the isolationism ideals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89995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ChangeArrowheads="1"/>
          </p:cNvSpPr>
          <p:nvPr/>
        </p:nvSpPr>
        <p:spPr bwMode="auto">
          <a:xfrm>
            <a:off x="5638800" y="0"/>
            <a:ext cx="2590800" cy="954107"/>
          </a:xfrm>
          <a:prstGeom prst="rect">
            <a:avLst/>
          </a:prstGeom>
          <a:noFill/>
          <a:ln w="9525">
            <a:noFill/>
            <a:miter lim="800000"/>
            <a:headEnd/>
            <a:tailEnd/>
          </a:ln>
        </p:spPr>
        <p:txBody>
          <a:bodyPr wrap="square">
            <a:spAutoFit/>
          </a:bodyPr>
          <a:lstStyle/>
          <a:p>
            <a:pPr algn="ctr"/>
            <a:r>
              <a:rPr lang="en-US" sz="2800" b="1" u="sng" dirty="0">
                <a:latin typeface="Times New Roman" panose="02020603050405020304" pitchFamily="18" charset="0"/>
                <a:cs typeface="Times New Roman" panose="02020603050405020304" pitchFamily="18" charset="0"/>
              </a:rPr>
              <a:t>American Neutrality</a:t>
            </a:r>
          </a:p>
        </p:txBody>
      </p:sp>
      <p:pic>
        <p:nvPicPr>
          <p:cNvPr id="3078" name="Picture 6"/>
          <p:cNvPicPr>
            <a:picLocks noChangeAspect="1" noChangeArrowheads="1"/>
          </p:cNvPicPr>
          <p:nvPr/>
        </p:nvPicPr>
        <p:blipFill>
          <a:blip r:embed="rId2" cstate="print"/>
          <a:srcRect/>
          <a:stretch>
            <a:fillRect/>
          </a:stretch>
        </p:blipFill>
        <p:spPr bwMode="auto">
          <a:xfrm>
            <a:off x="0" y="0"/>
            <a:ext cx="5849938" cy="6858000"/>
          </a:xfrm>
          <a:prstGeom prst="rect">
            <a:avLst/>
          </a:prstGeom>
          <a:noFill/>
          <a:ln w="9525">
            <a:noFill/>
            <a:miter lim="800000"/>
            <a:headEnd/>
            <a:tailEnd/>
          </a:ln>
        </p:spPr>
      </p:pic>
      <p:sp>
        <p:nvSpPr>
          <p:cNvPr id="6" name="Text Box 2"/>
          <p:cNvSpPr txBox="1">
            <a:spLocks noChangeArrowheads="1"/>
          </p:cNvSpPr>
          <p:nvPr/>
        </p:nvSpPr>
        <p:spPr bwMode="auto">
          <a:xfrm>
            <a:off x="5791200" y="3048000"/>
            <a:ext cx="3352800" cy="308133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buFont typeface="Arial" pitchFamily="34" charset="0"/>
              <a:buChar char="•"/>
            </a:pPr>
            <a:r>
              <a:rPr lang="en-US" sz="2800" dirty="0" smtClean="0">
                <a:latin typeface="Times New Roman" pitchFamily="18" charset="0"/>
              </a:rPr>
              <a:t> However</a:t>
            </a:r>
            <a:r>
              <a:rPr lang="en-US" sz="2800" dirty="0">
                <a:latin typeface="Times New Roman" pitchFamily="18" charset="0"/>
              </a:rPr>
              <a:t>, we traded food, weapons, oil, steel, and other goods far more with the Allied Powers than with the Central Powers.</a:t>
            </a:r>
          </a:p>
        </p:txBody>
      </p:sp>
      <p:sp>
        <p:nvSpPr>
          <p:cNvPr id="7" name="Rectangle 4"/>
          <p:cNvSpPr>
            <a:spLocks noChangeArrowheads="1"/>
          </p:cNvSpPr>
          <p:nvPr/>
        </p:nvSpPr>
        <p:spPr bwMode="auto">
          <a:xfrm>
            <a:off x="5791200" y="1219200"/>
            <a:ext cx="3352800" cy="138499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buFont typeface="Arial" pitchFamily="34" charset="0"/>
              <a:buChar char="•"/>
            </a:pPr>
            <a:r>
              <a:rPr lang="en-US" sz="2800" dirty="0" smtClean="0">
                <a:latin typeface="Times New Roman" pitchFamily="18" charset="0"/>
              </a:rPr>
              <a:t> Officially</a:t>
            </a:r>
            <a:r>
              <a:rPr lang="en-US" sz="2800" dirty="0">
                <a:latin typeface="Times New Roman" pitchFamily="18" charset="0"/>
              </a:rPr>
              <a:t>, the U.S. was a </a:t>
            </a:r>
            <a:r>
              <a:rPr lang="en-US" sz="2800" b="1" i="1" dirty="0">
                <a:latin typeface="Times New Roman" pitchFamily="18" charset="0"/>
              </a:rPr>
              <a:t>neutral</a:t>
            </a:r>
            <a:r>
              <a:rPr lang="en-US" sz="2800" dirty="0">
                <a:latin typeface="Times New Roman" pitchFamily="18" charset="0"/>
              </a:rPr>
              <a:t> country.</a:t>
            </a:r>
          </a:p>
        </p:txBody>
      </p:sp>
    </p:spTree>
    <p:extLst>
      <p:ext uri="{BB962C8B-B14F-4D97-AF65-F5344CB8AC3E}">
        <p14:creationId xmlns:p14="http://schemas.microsoft.com/office/powerpoint/2010/main" val="269919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checkerboard(across)">
                                      <p:cBhvr>
                                        <p:cTn id="7" dur="500"/>
                                        <p:tgtEl>
                                          <p:spTgt spid="307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0"/>
            <a:ext cx="8839200" cy="838200"/>
          </a:xfrm>
        </p:spPr>
        <p:style>
          <a:lnRef idx="0">
            <a:schemeClr val="accent5"/>
          </a:lnRef>
          <a:fillRef idx="3">
            <a:schemeClr val="accent5"/>
          </a:fillRef>
          <a:effectRef idx="3">
            <a:schemeClr val="accent5"/>
          </a:effectRef>
          <a:fontRef idx="minor">
            <a:schemeClr val="lt1"/>
          </a:fontRef>
        </p:style>
        <p:txBody>
          <a:bodyPr>
            <a:noAutofit/>
          </a:bodyPr>
          <a:lstStyle/>
          <a:p>
            <a:r>
              <a:rPr lang="en-US" sz="2800" dirty="0" smtClean="0"/>
              <a:t>The Arch Duke’s Assassination Lights The Dynamite!!</a:t>
            </a:r>
            <a:endParaRPr lang="en-US" sz="2800" dirty="0"/>
          </a:p>
        </p:txBody>
      </p:sp>
      <p:sp>
        <p:nvSpPr>
          <p:cNvPr id="5" name="TextBox 4"/>
          <p:cNvSpPr txBox="1"/>
          <p:nvPr/>
        </p:nvSpPr>
        <p:spPr>
          <a:xfrm>
            <a:off x="0" y="3200400"/>
            <a:ext cx="2971800"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2000" dirty="0" smtClean="0"/>
              <a:t>European Rivals</a:t>
            </a:r>
            <a:endParaRPr lang="en-US" sz="2000" dirty="0"/>
          </a:p>
        </p:txBody>
      </p:sp>
      <p:sp>
        <p:nvSpPr>
          <p:cNvPr id="8" name="TextBox 7"/>
          <p:cNvSpPr txBox="1"/>
          <p:nvPr/>
        </p:nvSpPr>
        <p:spPr>
          <a:xfrm>
            <a:off x="3810000" y="5943600"/>
            <a:ext cx="220980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000" dirty="0" smtClean="0"/>
              <a:t>The Balkans</a:t>
            </a:r>
            <a:endParaRPr lang="en-US" sz="2000" dirty="0"/>
          </a:p>
        </p:txBody>
      </p:sp>
      <p:sp>
        <p:nvSpPr>
          <p:cNvPr id="10" name="TextBox 9"/>
          <p:cNvSpPr txBox="1"/>
          <p:nvPr/>
        </p:nvSpPr>
        <p:spPr>
          <a:xfrm>
            <a:off x="6858000" y="3124200"/>
            <a:ext cx="2286000" cy="70788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000" dirty="0" smtClean="0"/>
              <a:t>The Alliance System</a:t>
            </a:r>
            <a:endParaRPr lang="en-US" sz="2000" dirty="0"/>
          </a:p>
        </p:txBody>
      </p:sp>
      <p:pic>
        <p:nvPicPr>
          <p:cNvPr id="2050" name="Picture 2" descr="http://ec.comps.canstockphoto.com/can-stock-photo_csp772773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1428750"/>
            <a:ext cx="3810000" cy="3067050"/>
          </a:xfrm>
          <a:prstGeom prst="rect">
            <a:avLst/>
          </a:prstGeom>
          <a:noFill/>
          <a:extLst>
            <a:ext uri="{909E8E84-426E-40DD-AFC4-6F175D3DCCD1}">
              <a14:hiddenFill xmlns:a14="http://schemas.microsoft.com/office/drawing/2010/main">
                <a:solidFill>
                  <a:srgbClr val="FFFFFF"/>
                </a:solidFill>
              </a14:hiddenFill>
            </a:ext>
          </a:extLst>
        </p:spPr>
      </p:pic>
      <p:sp>
        <p:nvSpPr>
          <p:cNvPr id="3" name="Down Arrow 2"/>
          <p:cNvSpPr/>
          <p:nvPr/>
        </p:nvSpPr>
        <p:spPr>
          <a:xfrm>
            <a:off x="990600" y="1143000"/>
            <a:ext cx="838200" cy="167640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7" name="Bent Arrow 6"/>
          <p:cNvSpPr/>
          <p:nvPr/>
        </p:nvSpPr>
        <p:spPr>
          <a:xfrm flipV="1">
            <a:off x="1371600" y="3886197"/>
            <a:ext cx="2133600" cy="2667001"/>
          </a:xfrm>
          <a:prstGeom prst="bentArrow">
            <a:avLst>
              <a:gd name="adj1" fmla="val 18892"/>
              <a:gd name="adj2" fmla="val 17500"/>
              <a:gd name="adj3" fmla="val 25714"/>
              <a:gd name="adj4" fmla="val 4375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13" name="Bent Arrow 12"/>
          <p:cNvSpPr/>
          <p:nvPr/>
        </p:nvSpPr>
        <p:spPr>
          <a:xfrm rot="16200000" flipV="1">
            <a:off x="6341550" y="3945447"/>
            <a:ext cx="2438402" cy="2319901"/>
          </a:xfrm>
          <a:prstGeom prst="bentArrow">
            <a:avLst>
              <a:gd name="adj1" fmla="val 18892"/>
              <a:gd name="adj2" fmla="val 16227"/>
              <a:gd name="adj3" fmla="val 15146"/>
              <a:gd name="adj4" fmla="val 45064"/>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
        <p:nvSpPr>
          <p:cNvPr id="14" name="Bent Arrow 13"/>
          <p:cNvSpPr/>
          <p:nvPr/>
        </p:nvSpPr>
        <p:spPr>
          <a:xfrm rot="10800000" flipV="1">
            <a:off x="7086600" y="1752600"/>
            <a:ext cx="1676400" cy="1191948"/>
          </a:xfrm>
          <a:prstGeom prst="bentArrow">
            <a:avLst>
              <a:gd name="adj1" fmla="val 18892"/>
              <a:gd name="adj2" fmla="val 28836"/>
              <a:gd name="adj3" fmla="val 25000"/>
              <a:gd name="adj4" fmla="val 47586"/>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16" name="Rectangle 15"/>
          <p:cNvSpPr/>
          <p:nvPr/>
        </p:nvSpPr>
        <p:spPr>
          <a:xfrm>
            <a:off x="3895567" y="4105870"/>
            <a:ext cx="1871026" cy="923330"/>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WWI</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3119995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sz="half" idx="1"/>
          </p:nvPr>
        </p:nvSpPr>
        <p:spPr>
          <a:xfrm>
            <a:off x="0" y="457200"/>
            <a:ext cx="1600200" cy="4525963"/>
          </a:xfrm>
        </p:spPr>
        <p:txBody>
          <a:bodyPr>
            <a:normAutofit lnSpcReduction="10000"/>
          </a:bodyPr>
          <a:lstStyle/>
          <a:p>
            <a:pPr algn="ctr" eaLnBrk="1" hangingPunct="1">
              <a:lnSpc>
                <a:spcPct val="90000"/>
              </a:lnSpc>
              <a:buFontTx/>
              <a:buNone/>
            </a:pPr>
            <a:r>
              <a:rPr lang="en-US" sz="6600" smtClean="0">
                <a:solidFill>
                  <a:schemeClr val="accent2"/>
                </a:solidFill>
                <a:latin typeface="Credit Valley" pitchFamily="2" charset="0"/>
              </a:rPr>
              <a:t>M</a:t>
            </a:r>
          </a:p>
          <a:p>
            <a:pPr algn="ctr" eaLnBrk="1" hangingPunct="1">
              <a:lnSpc>
                <a:spcPct val="90000"/>
              </a:lnSpc>
              <a:buFontTx/>
              <a:buNone/>
            </a:pPr>
            <a:r>
              <a:rPr lang="en-US" sz="6600" smtClean="0">
                <a:solidFill>
                  <a:schemeClr val="accent2"/>
                </a:solidFill>
                <a:latin typeface="Credit Valley" pitchFamily="2" charset="0"/>
              </a:rPr>
              <a:t>A</a:t>
            </a:r>
          </a:p>
          <a:p>
            <a:pPr algn="ctr" eaLnBrk="1" hangingPunct="1">
              <a:lnSpc>
                <a:spcPct val="90000"/>
              </a:lnSpc>
              <a:buFontTx/>
              <a:buNone/>
            </a:pPr>
            <a:r>
              <a:rPr lang="en-US" sz="6600" dirty="0" smtClean="0">
                <a:solidFill>
                  <a:schemeClr val="accent2"/>
                </a:solidFill>
                <a:latin typeface="Credit Valley" pitchFamily="2" charset="0"/>
              </a:rPr>
              <a:t>N</a:t>
            </a:r>
          </a:p>
          <a:p>
            <a:pPr algn="ctr" eaLnBrk="1" hangingPunct="1">
              <a:lnSpc>
                <a:spcPct val="90000"/>
              </a:lnSpc>
              <a:buFontTx/>
              <a:buNone/>
            </a:pPr>
            <a:r>
              <a:rPr lang="en-US" sz="6600" dirty="0" smtClean="0">
                <a:solidFill>
                  <a:schemeClr val="accent2"/>
                </a:solidFill>
                <a:latin typeface="Credit Valley" pitchFamily="2" charset="0"/>
              </a:rPr>
              <a:t>I</a:t>
            </a:r>
          </a:p>
          <a:p>
            <a:pPr algn="ctr" eaLnBrk="1" hangingPunct="1">
              <a:lnSpc>
                <a:spcPct val="90000"/>
              </a:lnSpc>
              <a:buFontTx/>
              <a:buNone/>
            </a:pPr>
            <a:r>
              <a:rPr lang="en-US" sz="6600" dirty="0" smtClean="0">
                <a:solidFill>
                  <a:schemeClr val="accent2"/>
                </a:solidFill>
                <a:latin typeface="Credit Valley" pitchFamily="2" charset="0"/>
              </a:rPr>
              <a:t>A</a:t>
            </a:r>
          </a:p>
        </p:txBody>
      </p:sp>
      <p:pic>
        <p:nvPicPr>
          <p:cNvPr id="20489" name="Picture 9"/>
          <p:cNvPicPr>
            <a:picLocks noGrp="1" noChangeAspect="1" noChangeArrowheads="1"/>
          </p:cNvPicPr>
          <p:nvPr>
            <p:ph sz="quarter" idx="2"/>
          </p:nvPr>
        </p:nvPicPr>
        <p:blipFill>
          <a:blip r:embed="rId2" cstate="print"/>
          <a:srcRect/>
          <a:stretch>
            <a:fillRect/>
          </a:stretch>
        </p:blipFill>
        <p:spPr>
          <a:xfrm>
            <a:off x="4572000" y="1524000"/>
            <a:ext cx="2838450" cy="3405188"/>
          </a:xfrm>
          <a:noFill/>
        </p:spPr>
      </p:pic>
      <p:sp>
        <p:nvSpPr>
          <p:cNvPr id="20484" name="Text Box 4"/>
          <p:cNvSpPr txBox="1">
            <a:spLocks noChangeArrowheads="1"/>
          </p:cNvSpPr>
          <p:nvPr/>
        </p:nvSpPr>
        <p:spPr bwMode="auto">
          <a:xfrm>
            <a:off x="990600" y="757535"/>
            <a:ext cx="1981200" cy="461665"/>
          </a:xfrm>
          <a:prstGeom prst="rect">
            <a:avLst/>
          </a:prstGeom>
          <a:noFill/>
          <a:ln w="9525">
            <a:noFill/>
            <a:miter lim="800000"/>
            <a:headEnd/>
            <a:tailEnd/>
          </a:ln>
        </p:spPr>
        <p:txBody>
          <a:bodyPr>
            <a:spAutoFit/>
          </a:bodyPr>
          <a:lstStyle/>
          <a:p>
            <a:pPr>
              <a:spcBef>
                <a:spcPct val="50000"/>
              </a:spcBef>
            </a:pPr>
            <a:r>
              <a:rPr lang="en-US" sz="2400" dirty="0" err="1">
                <a:solidFill>
                  <a:srgbClr val="FF0000"/>
                </a:solidFill>
                <a:latin typeface="Byington" pitchFamily="2" charset="0"/>
              </a:rPr>
              <a:t>ilitarism</a:t>
            </a:r>
            <a:endParaRPr lang="en-US" sz="2400" dirty="0">
              <a:solidFill>
                <a:srgbClr val="FF0000"/>
              </a:solidFill>
              <a:latin typeface="Byington" pitchFamily="2" charset="0"/>
            </a:endParaRPr>
          </a:p>
        </p:txBody>
      </p:sp>
      <p:sp>
        <p:nvSpPr>
          <p:cNvPr id="20485" name="Text Box 5"/>
          <p:cNvSpPr txBox="1">
            <a:spLocks noChangeArrowheads="1"/>
          </p:cNvSpPr>
          <p:nvPr/>
        </p:nvSpPr>
        <p:spPr bwMode="auto">
          <a:xfrm>
            <a:off x="1066800" y="1676400"/>
            <a:ext cx="1981200" cy="461665"/>
          </a:xfrm>
          <a:prstGeom prst="rect">
            <a:avLst/>
          </a:prstGeom>
          <a:noFill/>
          <a:ln w="9525">
            <a:noFill/>
            <a:miter lim="800000"/>
            <a:headEnd/>
            <a:tailEnd/>
          </a:ln>
        </p:spPr>
        <p:txBody>
          <a:bodyPr>
            <a:spAutoFit/>
          </a:bodyPr>
          <a:lstStyle/>
          <a:p>
            <a:pPr>
              <a:spcBef>
                <a:spcPct val="50000"/>
              </a:spcBef>
            </a:pPr>
            <a:r>
              <a:rPr lang="en-US" sz="2400" dirty="0" err="1">
                <a:solidFill>
                  <a:srgbClr val="FF0000"/>
                </a:solidFill>
                <a:latin typeface="Byington" pitchFamily="2" charset="0"/>
              </a:rPr>
              <a:t>lliances</a:t>
            </a:r>
            <a:endParaRPr lang="en-US" sz="2400" dirty="0">
              <a:solidFill>
                <a:srgbClr val="FF0000"/>
              </a:solidFill>
              <a:latin typeface="Byington" pitchFamily="2" charset="0"/>
            </a:endParaRPr>
          </a:p>
        </p:txBody>
      </p:sp>
      <p:sp>
        <p:nvSpPr>
          <p:cNvPr id="20486" name="Text Box 6"/>
          <p:cNvSpPr txBox="1">
            <a:spLocks noChangeArrowheads="1"/>
          </p:cNvSpPr>
          <p:nvPr/>
        </p:nvSpPr>
        <p:spPr bwMode="auto">
          <a:xfrm>
            <a:off x="990600" y="2514600"/>
            <a:ext cx="1981200" cy="461665"/>
          </a:xfrm>
          <a:prstGeom prst="rect">
            <a:avLst/>
          </a:prstGeom>
          <a:noFill/>
          <a:ln w="9525">
            <a:noFill/>
            <a:miter lim="800000"/>
            <a:headEnd/>
            <a:tailEnd/>
          </a:ln>
        </p:spPr>
        <p:txBody>
          <a:bodyPr>
            <a:spAutoFit/>
          </a:bodyPr>
          <a:lstStyle/>
          <a:p>
            <a:pPr>
              <a:spcBef>
                <a:spcPct val="50000"/>
              </a:spcBef>
            </a:pPr>
            <a:r>
              <a:rPr lang="en-US" sz="2400" dirty="0" err="1">
                <a:solidFill>
                  <a:srgbClr val="FF0000"/>
                </a:solidFill>
                <a:latin typeface="Byington" pitchFamily="2" charset="0"/>
              </a:rPr>
              <a:t>ationalism</a:t>
            </a:r>
            <a:endParaRPr lang="en-US" sz="2400" dirty="0">
              <a:solidFill>
                <a:srgbClr val="FF0000"/>
              </a:solidFill>
              <a:latin typeface="Byington" pitchFamily="2" charset="0"/>
            </a:endParaRPr>
          </a:p>
        </p:txBody>
      </p:sp>
      <p:sp>
        <p:nvSpPr>
          <p:cNvPr id="20487" name="Text Box 7"/>
          <p:cNvSpPr txBox="1">
            <a:spLocks noChangeArrowheads="1"/>
          </p:cNvSpPr>
          <p:nvPr/>
        </p:nvSpPr>
        <p:spPr bwMode="auto">
          <a:xfrm>
            <a:off x="914400" y="3429000"/>
            <a:ext cx="1981200" cy="461665"/>
          </a:xfrm>
          <a:prstGeom prst="rect">
            <a:avLst/>
          </a:prstGeom>
          <a:noFill/>
          <a:ln w="9525">
            <a:noFill/>
            <a:miter lim="800000"/>
            <a:headEnd/>
            <a:tailEnd/>
          </a:ln>
        </p:spPr>
        <p:txBody>
          <a:bodyPr>
            <a:spAutoFit/>
          </a:bodyPr>
          <a:lstStyle/>
          <a:p>
            <a:pPr>
              <a:spcBef>
                <a:spcPct val="50000"/>
              </a:spcBef>
            </a:pPr>
            <a:r>
              <a:rPr lang="en-US" sz="2400" dirty="0" err="1">
                <a:solidFill>
                  <a:srgbClr val="FF0000"/>
                </a:solidFill>
                <a:latin typeface="Byington" pitchFamily="2" charset="0"/>
              </a:rPr>
              <a:t>mperialism</a:t>
            </a:r>
            <a:endParaRPr lang="en-US" sz="2400" dirty="0">
              <a:solidFill>
                <a:srgbClr val="FF0000"/>
              </a:solidFill>
              <a:latin typeface="Byington" pitchFamily="2" charset="0"/>
            </a:endParaRPr>
          </a:p>
        </p:txBody>
      </p:sp>
      <p:sp>
        <p:nvSpPr>
          <p:cNvPr id="20488" name="Text Box 8"/>
          <p:cNvSpPr txBox="1">
            <a:spLocks noChangeArrowheads="1"/>
          </p:cNvSpPr>
          <p:nvPr/>
        </p:nvSpPr>
        <p:spPr bwMode="auto">
          <a:xfrm>
            <a:off x="990600" y="4267200"/>
            <a:ext cx="1981200" cy="461665"/>
          </a:xfrm>
          <a:prstGeom prst="rect">
            <a:avLst/>
          </a:prstGeom>
          <a:noFill/>
          <a:ln w="9525">
            <a:noFill/>
            <a:miter lim="800000"/>
            <a:headEnd/>
            <a:tailEnd/>
          </a:ln>
        </p:spPr>
        <p:txBody>
          <a:bodyPr>
            <a:spAutoFit/>
          </a:bodyPr>
          <a:lstStyle/>
          <a:p>
            <a:pPr>
              <a:spcBef>
                <a:spcPct val="50000"/>
              </a:spcBef>
            </a:pPr>
            <a:r>
              <a:rPr lang="en-US" sz="2400" dirty="0" err="1">
                <a:solidFill>
                  <a:srgbClr val="FF0000"/>
                </a:solidFill>
                <a:latin typeface="Byington" pitchFamily="2" charset="0"/>
              </a:rPr>
              <a:t>ssassination</a:t>
            </a:r>
            <a:endParaRPr lang="en-US" sz="2400" dirty="0">
              <a:solidFill>
                <a:srgbClr val="FF0000"/>
              </a:solidFill>
              <a:latin typeface="Byington" pitchFamily="2" charset="0"/>
            </a:endParaRPr>
          </a:p>
        </p:txBody>
      </p:sp>
      <p:pic>
        <p:nvPicPr>
          <p:cNvPr id="20492" name="Picture 12"/>
          <p:cNvPicPr>
            <a:picLocks noGrp="1" noChangeAspect="1" noChangeArrowheads="1"/>
          </p:cNvPicPr>
          <p:nvPr>
            <p:ph sz="quarter" idx="3"/>
          </p:nvPr>
        </p:nvPicPr>
        <p:blipFill>
          <a:blip r:embed="rId3" cstate="print"/>
          <a:srcRect/>
          <a:stretch>
            <a:fillRect/>
          </a:stretch>
        </p:blipFill>
        <p:spPr>
          <a:xfrm>
            <a:off x="3886200" y="3778250"/>
            <a:ext cx="5257800" cy="3286125"/>
          </a:xfrm>
          <a:noFill/>
        </p:spPr>
      </p:pic>
      <p:pic>
        <p:nvPicPr>
          <p:cNvPr id="20495" name="Picture 15"/>
          <p:cNvPicPr>
            <a:picLocks noChangeAspect="1" noChangeArrowheads="1"/>
          </p:cNvPicPr>
          <p:nvPr/>
        </p:nvPicPr>
        <p:blipFill>
          <a:blip r:embed="rId4" cstate="print"/>
          <a:srcRect/>
          <a:stretch>
            <a:fillRect/>
          </a:stretch>
        </p:blipFill>
        <p:spPr bwMode="auto">
          <a:xfrm>
            <a:off x="3505200" y="1066800"/>
            <a:ext cx="4487863" cy="4495800"/>
          </a:xfrm>
          <a:prstGeom prst="rect">
            <a:avLst/>
          </a:prstGeom>
          <a:noFill/>
          <a:ln w="9525">
            <a:noFill/>
            <a:miter lim="800000"/>
            <a:headEnd/>
            <a:tailEnd/>
          </a:ln>
        </p:spPr>
      </p:pic>
      <p:pic>
        <p:nvPicPr>
          <p:cNvPr id="20496" name="Picture 16"/>
          <p:cNvPicPr>
            <a:picLocks noChangeAspect="1" noChangeArrowheads="1"/>
          </p:cNvPicPr>
          <p:nvPr/>
        </p:nvPicPr>
        <p:blipFill>
          <a:blip r:embed="rId5" cstate="print"/>
          <a:srcRect/>
          <a:stretch>
            <a:fillRect/>
          </a:stretch>
        </p:blipFill>
        <p:spPr bwMode="auto">
          <a:xfrm>
            <a:off x="3429000" y="1905000"/>
            <a:ext cx="5181600" cy="3590925"/>
          </a:xfrm>
          <a:prstGeom prst="rect">
            <a:avLst/>
          </a:prstGeom>
          <a:noFill/>
          <a:ln w="9525">
            <a:noFill/>
            <a:miter lim="800000"/>
            <a:headEnd/>
            <a:tailEnd/>
          </a:ln>
        </p:spPr>
      </p:pic>
      <p:pic>
        <p:nvPicPr>
          <p:cNvPr id="20497" name="Picture 17"/>
          <p:cNvPicPr>
            <a:picLocks noChangeAspect="1" noChangeArrowheads="1"/>
          </p:cNvPicPr>
          <p:nvPr/>
        </p:nvPicPr>
        <p:blipFill>
          <a:blip r:embed="rId6" cstate="print"/>
          <a:srcRect/>
          <a:stretch>
            <a:fillRect/>
          </a:stretch>
        </p:blipFill>
        <p:spPr bwMode="auto">
          <a:xfrm>
            <a:off x="3733800" y="1828800"/>
            <a:ext cx="3417888" cy="3733800"/>
          </a:xfrm>
          <a:prstGeom prst="rect">
            <a:avLst/>
          </a:prstGeom>
          <a:noFill/>
          <a:ln w="9525">
            <a:noFill/>
            <a:miter lim="800000"/>
            <a:headEnd/>
            <a:tailEnd/>
          </a:ln>
        </p:spPr>
      </p:pic>
    </p:spTree>
    <p:extLst>
      <p:ext uri="{BB962C8B-B14F-4D97-AF65-F5344CB8AC3E}">
        <p14:creationId xmlns:p14="http://schemas.microsoft.com/office/powerpoint/2010/main" val="98227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0484"/>
                                        </p:tgtEl>
                                        <p:attrNameLst>
                                          <p:attrName>style.visibility</p:attrName>
                                        </p:attrNameLst>
                                      </p:cBhvr>
                                      <p:to>
                                        <p:strVal val="visible"/>
                                      </p:to>
                                    </p:set>
                                    <p:anim calcmode="discrete" valueType="clr">
                                      <p:cBhvr override="childStyle">
                                        <p:cTn id="7" dur="80"/>
                                        <p:tgtEl>
                                          <p:spTgt spid="2048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484"/>
                                        </p:tgtEl>
                                        <p:attrNameLst>
                                          <p:attrName>fillcolor</p:attrName>
                                        </p:attrNameLst>
                                      </p:cBhvr>
                                      <p:tavLst>
                                        <p:tav tm="0">
                                          <p:val>
                                            <p:clrVal>
                                              <a:schemeClr val="accent2"/>
                                            </p:clrVal>
                                          </p:val>
                                        </p:tav>
                                        <p:tav tm="50000">
                                          <p:val>
                                            <p:clrVal>
                                              <a:schemeClr val="hlink"/>
                                            </p:clrVal>
                                          </p:val>
                                        </p:tav>
                                      </p:tavLst>
                                    </p:anim>
                                    <p:set>
                                      <p:cBhvr>
                                        <p:cTn id="9" dur="80"/>
                                        <p:tgtEl>
                                          <p:spTgt spid="20484"/>
                                        </p:tgtEl>
                                        <p:attrNameLst>
                                          <p:attrName>fill.type</p:attrName>
                                        </p:attrNameLst>
                                      </p:cBhvr>
                                      <p:to>
                                        <p:strVal val="solid"/>
                                      </p:to>
                                    </p:set>
                                  </p:childTnLst>
                                </p:cTn>
                              </p:par>
                              <p:par>
                                <p:cTn id="10" presetID="31" presetClass="entr" presetSubtype="0" fill="hold" nodeType="withEffect">
                                  <p:stCondLst>
                                    <p:cond delay="0"/>
                                  </p:stCondLst>
                                  <p:iterate type="lt">
                                    <p:tmPct val="5000"/>
                                  </p:iterate>
                                  <p:childTnLst>
                                    <p:set>
                                      <p:cBhvr>
                                        <p:cTn id="11" dur="1" fill="hold">
                                          <p:stCondLst>
                                            <p:cond delay="0"/>
                                          </p:stCondLst>
                                        </p:cTn>
                                        <p:tgtEl>
                                          <p:spTgt spid="20489"/>
                                        </p:tgtEl>
                                        <p:attrNameLst>
                                          <p:attrName>style.visibility</p:attrName>
                                        </p:attrNameLst>
                                      </p:cBhvr>
                                      <p:to>
                                        <p:strVal val="visible"/>
                                      </p:to>
                                    </p:set>
                                    <p:anim calcmode="lin" valueType="num">
                                      <p:cBhvr>
                                        <p:cTn id="12" dur="1000" fill="hold"/>
                                        <p:tgtEl>
                                          <p:spTgt spid="20489"/>
                                        </p:tgtEl>
                                        <p:attrNameLst>
                                          <p:attrName>ppt_w</p:attrName>
                                        </p:attrNameLst>
                                      </p:cBhvr>
                                      <p:tavLst>
                                        <p:tav tm="0">
                                          <p:val>
                                            <p:fltVal val="0"/>
                                          </p:val>
                                        </p:tav>
                                        <p:tav tm="100000">
                                          <p:val>
                                            <p:strVal val="#ppt_w"/>
                                          </p:val>
                                        </p:tav>
                                      </p:tavLst>
                                    </p:anim>
                                    <p:anim calcmode="lin" valueType="num">
                                      <p:cBhvr>
                                        <p:cTn id="13" dur="1000" fill="hold"/>
                                        <p:tgtEl>
                                          <p:spTgt spid="20489"/>
                                        </p:tgtEl>
                                        <p:attrNameLst>
                                          <p:attrName>ppt_h</p:attrName>
                                        </p:attrNameLst>
                                      </p:cBhvr>
                                      <p:tavLst>
                                        <p:tav tm="0">
                                          <p:val>
                                            <p:fltVal val="0"/>
                                          </p:val>
                                        </p:tav>
                                        <p:tav tm="100000">
                                          <p:val>
                                            <p:strVal val="#ppt_h"/>
                                          </p:val>
                                        </p:tav>
                                      </p:tavLst>
                                    </p:anim>
                                    <p:anim calcmode="lin" valueType="num">
                                      <p:cBhvr>
                                        <p:cTn id="14" dur="1000" fill="hold"/>
                                        <p:tgtEl>
                                          <p:spTgt spid="20489"/>
                                        </p:tgtEl>
                                        <p:attrNameLst>
                                          <p:attrName>style.rotation</p:attrName>
                                        </p:attrNameLst>
                                      </p:cBhvr>
                                      <p:tavLst>
                                        <p:tav tm="0">
                                          <p:val>
                                            <p:fltVal val="90"/>
                                          </p:val>
                                        </p:tav>
                                        <p:tav tm="100000">
                                          <p:val>
                                            <p:fltVal val="0"/>
                                          </p:val>
                                        </p:tav>
                                      </p:tavLst>
                                    </p:anim>
                                    <p:animEffect transition="in" filter="fade">
                                      <p:cBhvr>
                                        <p:cTn id="15" dur="1000"/>
                                        <p:tgtEl>
                                          <p:spTgt spid="20489"/>
                                        </p:tgtEl>
                                      </p:cBhvr>
                                    </p:animEffect>
                                  </p:childTnLst>
                                </p:cTn>
                              </p:par>
                            </p:childTnLst>
                          </p:cTn>
                        </p:par>
                      </p:childTnLst>
                    </p:cTn>
                  </p:par>
                  <p:par>
                    <p:cTn id="16" fill="hold">
                      <p:stCondLst>
                        <p:cond delay="indefinite"/>
                      </p:stCondLst>
                      <p:childTnLst>
                        <p:par>
                          <p:cTn id="17" fill="hold">
                            <p:stCondLst>
                              <p:cond delay="0"/>
                            </p:stCondLst>
                            <p:childTnLst>
                              <p:par>
                                <p:cTn id="18" presetID="35" presetClass="path" presetSubtype="0" accel="50000" decel="50000" fill="hold" nodeType="clickEffect">
                                  <p:stCondLst>
                                    <p:cond delay="0"/>
                                  </p:stCondLst>
                                  <p:iterate type="lt">
                                    <p:tmPct val="0"/>
                                  </p:iterate>
                                  <p:childTnLst>
                                    <p:animMotion origin="layout" path="M 1.66667E-6 3.4104E-6 L -0.30521 -0.30336 " pathEditMode="relative" rAng="0" ptsTypes="AA">
                                      <p:cBhvr>
                                        <p:cTn id="19" dur="2000" fill="hold"/>
                                        <p:tgtEl>
                                          <p:spTgt spid="20489"/>
                                        </p:tgtEl>
                                        <p:attrNameLst>
                                          <p:attrName>ppt_x</p:attrName>
                                          <p:attrName>ppt_y</p:attrName>
                                        </p:attrNameLst>
                                      </p:cBhvr>
                                      <p:rCtr x="-15300" y="-15200"/>
                                    </p:animMotion>
                                  </p:childTnLst>
                                </p:cTn>
                              </p:par>
                              <p:par>
                                <p:cTn id="20" presetID="6" presetClass="emph" presetSubtype="0" fill="hold" nodeType="withEffect">
                                  <p:stCondLst>
                                    <p:cond delay="0"/>
                                  </p:stCondLst>
                                  <p:iterate type="lt">
                                    <p:tmPct val="0"/>
                                  </p:iterate>
                                  <p:childTnLst>
                                    <p:animScale>
                                      <p:cBhvr>
                                        <p:cTn id="21" dur="2000" fill="hold"/>
                                        <p:tgtEl>
                                          <p:spTgt spid="20489"/>
                                        </p:tgtEl>
                                      </p:cBhvr>
                                      <p:by x="25000" y="25000"/>
                                    </p:animScale>
                                  </p:childTnLst>
                                </p:cTn>
                              </p:par>
                              <p:par>
                                <p:cTn id="22" presetID="27" presetClass="entr" presetSubtype="0" fill="hold" grpId="0" nodeType="withEffect">
                                  <p:stCondLst>
                                    <p:cond delay="0"/>
                                  </p:stCondLst>
                                  <p:iterate type="lt">
                                    <p:tmPct val="50000"/>
                                  </p:iterate>
                                  <p:childTnLst>
                                    <p:set>
                                      <p:cBhvr>
                                        <p:cTn id="23" dur="1" fill="hold">
                                          <p:stCondLst>
                                            <p:cond delay="0"/>
                                          </p:stCondLst>
                                        </p:cTn>
                                        <p:tgtEl>
                                          <p:spTgt spid="20485"/>
                                        </p:tgtEl>
                                        <p:attrNameLst>
                                          <p:attrName>style.visibility</p:attrName>
                                        </p:attrNameLst>
                                      </p:cBhvr>
                                      <p:to>
                                        <p:strVal val="visible"/>
                                      </p:to>
                                    </p:set>
                                    <p:anim calcmode="discrete" valueType="clr">
                                      <p:cBhvr override="childStyle">
                                        <p:cTn id="24" dur="80"/>
                                        <p:tgtEl>
                                          <p:spTgt spid="20485"/>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20485"/>
                                        </p:tgtEl>
                                        <p:attrNameLst>
                                          <p:attrName>fillcolor</p:attrName>
                                        </p:attrNameLst>
                                      </p:cBhvr>
                                      <p:tavLst>
                                        <p:tav tm="0">
                                          <p:val>
                                            <p:clrVal>
                                              <a:schemeClr val="accent2"/>
                                            </p:clrVal>
                                          </p:val>
                                        </p:tav>
                                        <p:tav tm="50000">
                                          <p:val>
                                            <p:clrVal>
                                              <a:schemeClr val="hlink"/>
                                            </p:clrVal>
                                          </p:val>
                                        </p:tav>
                                      </p:tavLst>
                                    </p:anim>
                                    <p:set>
                                      <p:cBhvr>
                                        <p:cTn id="26" dur="80"/>
                                        <p:tgtEl>
                                          <p:spTgt spid="20485"/>
                                        </p:tgtEl>
                                        <p:attrNameLst>
                                          <p:attrName>fill.type</p:attrName>
                                        </p:attrNameLst>
                                      </p:cBhvr>
                                      <p:to>
                                        <p:strVal val="solid"/>
                                      </p:to>
                                    </p:set>
                                  </p:childTnLst>
                                </p:cTn>
                              </p:par>
                              <p:par>
                                <p:cTn id="27" presetID="42" presetClass="entr" presetSubtype="0" fill="hold" nodeType="withEffect">
                                  <p:stCondLst>
                                    <p:cond delay="0"/>
                                  </p:stCondLst>
                                  <p:childTnLst>
                                    <p:set>
                                      <p:cBhvr>
                                        <p:cTn id="28" dur="1" fill="hold">
                                          <p:stCondLst>
                                            <p:cond delay="0"/>
                                          </p:stCondLst>
                                        </p:cTn>
                                        <p:tgtEl>
                                          <p:spTgt spid="20492"/>
                                        </p:tgtEl>
                                        <p:attrNameLst>
                                          <p:attrName>style.visibility</p:attrName>
                                        </p:attrNameLst>
                                      </p:cBhvr>
                                      <p:to>
                                        <p:strVal val="visible"/>
                                      </p:to>
                                    </p:set>
                                    <p:animEffect transition="in" filter="fade">
                                      <p:cBhvr>
                                        <p:cTn id="29" dur="1000"/>
                                        <p:tgtEl>
                                          <p:spTgt spid="20492"/>
                                        </p:tgtEl>
                                      </p:cBhvr>
                                    </p:animEffect>
                                    <p:anim calcmode="lin" valueType="num">
                                      <p:cBhvr>
                                        <p:cTn id="30" dur="1000" fill="hold"/>
                                        <p:tgtEl>
                                          <p:spTgt spid="20492"/>
                                        </p:tgtEl>
                                        <p:attrNameLst>
                                          <p:attrName>ppt_x</p:attrName>
                                        </p:attrNameLst>
                                      </p:cBhvr>
                                      <p:tavLst>
                                        <p:tav tm="0">
                                          <p:val>
                                            <p:strVal val="#ppt_x"/>
                                          </p:val>
                                        </p:tav>
                                        <p:tav tm="100000">
                                          <p:val>
                                            <p:strVal val="#ppt_x"/>
                                          </p:val>
                                        </p:tav>
                                      </p:tavLst>
                                    </p:anim>
                                    <p:anim calcmode="lin" valueType="num">
                                      <p:cBhvr>
                                        <p:cTn id="31" dur="1000" fill="hold"/>
                                        <p:tgtEl>
                                          <p:spTgt spid="2049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mph" presetSubtype="0" fill="hold" nodeType="clickEffect">
                                  <p:stCondLst>
                                    <p:cond delay="0"/>
                                  </p:stCondLst>
                                  <p:childTnLst>
                                    <p:animScale>
                                      <p:cBhvr>
                                        <p:cTn id="35" dur="2000" fill="hold"/>
                                        <p:tgtEl>
                                          <p:spTgt spid="20492"/>
                                        </p:tgtEl>
                                      </p:cBhvr>
                                      <p:by x="25000" y="25000"/>
                                    </p:animScale>
                                  </p:childTnLst>
                                </p:cTn>
                              </p:par>
                              <p:par>
                                <p:cTn id="36" presetID="35" presetClass="path" presetSubtype="0" accel="50000" decel="50000" fill="hold" nodeType="withEffect">
                                  <p:stCondLst>
                                    <p:cond delay="0"/>
                                  </p:stCondLst>
                                  <p:childTnLst>
                                    <p:animMotion origin="layout" path="M 0.0 4.62428E-6 L -0.35417 -0.47885 " pathEditMode="relative" rAng="0" ptsTypes="AA">
                                      <p:cBhvr>
                                        <p:cTn id="37" dur="2000" fill="hold"/>
                                        <p:tgtEl>
                                          <p:spTgt spid="20492"/>
                                        </p:tgtEl>
                                        <p:attrNameLst>
                                          <p:attrName>ppt_x</p:attrName>
                                          <p:attrName>ppt_y</p:attrName>
                                        </p:attrNameLst>
                                      </p:cBhvr>
                                      <p:rCtr x="-17700" y="-24000"/>
                                    </p:animMotion>
                                  </p:childTnLst>
                                </p:cTn>
                              </p:par>
                              <p:par>
                                <p:cTn id="38" presetID="27" presetClass="entr" presetSubtype="0" fill="hold" grpId="0" nodeType="withEffect">
                                  <p:stCondLst>
                                    <p:cond delay="0"/>
                                  </p:stCondLst>
                                  <p:iterate type="lt">
                                    <p:tmPct val="50000"/>
                                  </p:iterate>
                                  <p:childTnLst>
                                    <p:set>
                                      <p:cBhvr>
                                        <p:cTn id="39" dur="1" fill="hold">
                                          <p:stCondLst>
                                            <p:cond delay="0"/>
                                          </p:stCondLst>
                                        </p:cTn>
                                        <p:tgtEl>
                                          <p:spTgt spid="20486"/>
                                        </p:tgtEl>
                                        <p:attrNameLst>
                                          <p:attrName>style.visibility</p:attrName>
                                        </p:attrNameLst>
                                      </p:cBhvr>
                                      <p:to>
                                        <p:strVal val="visible"/>
                                      </p:to>
                                    </p:set>
                                    <p:anim calcmode="discrete" valueType="clr">
                                      <p:cBhvr override="childStyle">
                                        <p:cTn id="40" dur="80"/>
                                        <p:tgtEl>
                                          <p:spTgt spid="20486"/>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20486"/>
                                        </p:tgtEl>
                                        <p:attrNameLst>
                                          <p:attrName>fillcolor</p:attrName>
                                        </p:attrNameLst>
                                      </p:cBhvr>
                                      <p:tavLst>
                                        <p:tav tm="0">
                                          <p:val>
                                            <p:clrVal>
                                              <a:schemeClr val="accent2"/>
                                            </p:clrVal>
                                          </p:val>
                                        </p:tav>
                                        <p:tav tm="50000">
                                          <p:val>
                                            <p:clrVal>
                                              <a:schemeClr val="hlink"/>
                                            </p:clrVal>
                                          </p:val>
                                        </p:tav>
                                      </p:tavLst>
                                    </p:anim>
                                    <p:set>
                                      <p:cBhvr>
                                        <p:cTn id="42" dur="80"/>
                                        <p:tgtEl>
                                          <p:spTgt spid="20486"/>
                                        </p:tgtEl>
                                        <p:attrNameLst>
                                          <p:attrName>fill.type</p:attrName>
                                        </p:attrNameLst>
                                      </p:cBhvr>
                                      <p:to>
                                        <p:strVal val="solid"/>
                                      </p:to>
                                    </p:set>
                                  </p:childTnLst>
                                </p:cTn>
                              </p:par>
                              <p:par>
                                <p:cTn id="43" presetID="50" presetClass="entr" presetSubtype="0" decel="100000" fill="hold" nodeType="withEffect">
                                  <p:stCondLst>
                                    <p:cond delay="0"/>
                                  </p:stCondLst>
                                  <p:childTnLst>
                                    <p:set>
                                      <p:cBhvr>
                                        <p:cTn id="44" dur="1" fill="hold">
                                          <p:stCondLst>
                                            <p:cond delay="0"/>
                                          </p:stCondLst>
                                        </p:cTn>
                                        <p:tgtEl>
                                          <p:spTgt spid="20495"/>
                                        </p:tgtEl>
                                        <p:attrNameLst>
                                          <p:attrName>style.visibility</p:attrName>
                                        </p:attrNameLst>
                                      </p:cBhvr>
                                      <p:to>
                                        <p:strVal val="visible"/>
                                      </p:to>
                                    </p:set>
                                    <p:anim calcmode="lin" valueType="num">
                                      <p:cBhvr>
                                        <p:cTn id="45" dur="1000" fill="hold"/>
                                        <p:tgtEl>
                                          <p:spTgt spid="20495"/>
                                        </p:tgtEl>
                                        <p:attrNameLst>
                                          <p:attrName>ppt_w</p:attrName>
                                        </p:attrNameLst>
                                      </p:cBhvr>
                                      <p:tavLst>
                                        <p:tav tm="0">
                                          <p:val>
                                            <p:strVal val="#ppt_w+.3"/>
                                          </p:val>
                                        </p:tav>
                                        <p:tav tm="100000">
                                          <p:val>
                                            <p:strVal val="#ppt_w"/>
                                          </p:val>
                                        </p:tav>
                                      </p:tavLst>
                                    </p:anim>
                                    <p:anim calcmode="lin" valueType="num">
                                      <p:cBhvr>
                                        <p:cTn id="46" dur="1000" fill="hold"/>
                                        <p:tgtEl>
                                          <p:spTgt spid="20495"/>
                                        </p:tgtEl>
                                        <p:attrNameLst>
                                          <p:attrName>ppt_h</p:attrName>
                                        </p:attrNameLst>
                                      </p:cBhvr>
                                      <p:tavLst>
                                        <p:tav tm="0">
                                          <p:val>
                                            <p:strVal val="#ppt_h"/>
                                          </p:val>
                                        </p:tav>
                                        <p:tav tm="100000">
                                          <p:val>
                                            <p:strVal val="#ppt_h"/>
                                          </p:val>
                                        </p:tav>
                                      </p:tavLst>
                                    </p:anim>
                                    <p:animEffect transition="in" filter="fade">
                                      <p:cBhvr>
                                        <p:cTn id="47" dur="1000"/>
                                        <p:tgtEl>
                                          <p:spTgt spid="20495"/>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mph" presetSubtype="0" fill="hold" nodeType="clickEffect">
                                  <p:stCondLst>
                                    <p:cond delay="0"/>
                                  </p:stCondLst>
                                  <p:childTnLst>
                                    <p:animScale>
                                      <p:cBhvr>
                                        <p:cTn id="51" dur="2000" fill="hold"/>
                                        <p:tgtEl>
                                          <p:spTgt spid="20495"/>
                                        </p:tgtEl>
                                      </p:cBhvr>
                                      <p:by x="25000" y="25000"/>
                                    </p:animScale>
                                  </p:childTnLst>
                                </p:cTn>
                              </p:par>
                              <p:par>
                                <p:cTn id="52" presetID="35" presetClass="path" presetSubtype="0" accel="50000" decel="50000" fill="hold" nodeType="withEffect">
                                  <p:stCondLst>
                                    <p:cond delay="0"/>
                                  </p:stCondLst>
                                  <p:childTnLst>
                                    <p:animMotion origin="layout" path="M 4.16667E-6 -4.56647E-6 L -0.27032 0.00555 " pathEditMode="relative" rAng="0" ptsTypes="AA">
                                      <p:cBhvr>
                                        <p:cTn id="53" dur="2000" fill="hold"/>
                                        <p:tgtEl>
                                          <p:spTgt spid="20495"/>
                                        </p:tgtEl>
                                        <p:attrNameLst>
                                          <p:attrName>ppt_x</p:attrName>
                                          <p:attrName>ppt_y</p:attrName>
                                        </p:attrNameLst>
                                      </p:cBhvr>
                                      <p:rCtr x="-13500" y="300"/>
                                    </p:animMotion>
                                  </p:childTnLst>
                                </p:cTn>
                              </p:par>
                              <p:par>
                                <p:cTn id="54" presetID="27" presetClass="entr" presetSubtype="0" fill="hold" grpId="0" nodeType="withEffect">
                                  <p:stCondLst>
                                    <p:cond delay="0"/>
                                  </p:stCondLst>
                                  <p:iterate type="lt">
                                    <p:tmPct val="50000"/>
                                  </p:iterate>
                                  <p:childTnLst>
                                    <p:set>
                                      <p:cBhvr>
                                        <p:cTn id="55" dur="1" fill="hold">
                                          <p:stCondLst>
                                            <p:cond delay="0"/>
                                          </p:stCondLst>
                                        </p:cTn>
                                        <p:tgtEl>
                                          <p:spTgt spid="20487"/>
                                        </p:tgtEl>
                                        <p:attrNameLst>
                                          <p:attrName>style.visibility</p:attrName>
                                        </p:attrNameLst>
                                      </p:cBhvr>
                                      <p:to>
                                        <p:strVal val="visible"/>
                                      </p:to>
                                    </p:set>
                                    <p:anim calcmode="discrete" valueType="clr">
                                      <p:cBhvr override="childStyle">
                                        <p:cTn id="56" dur="80"/>
                                        <p:tgtEl>
                                          <p:spTgt spid="20487"/>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20487"/>
                                        </p:tgtEl>
                                        <p:attrNameLst>
                                          <p:attrName>fillcolor</p:attrName>
                                        </p:attrNameLst>
                                      </p:cBhvr>
                                      <p:tavLst>
                                        <p:tav tm="0">
                                          <p:val>
                                            <p:clrVal>
                                              <a:schemeClr val="accent2"/>
                                            </p:clrVal>
                                          </p:val>
                                        </p:tav>
                                        <p:tav tm="50000">
                                          <p:val>
                                            <p:clrVal>
                                              <a:schemeClr val="hlink"/>
                                            </p:clrVal>
                                          </p:val>
                                        </p:tav>
                                      </p:tavLst>
                                    </p:anim>
                                    <p:set>
                                      <p:cBhvr>
                                        <p:cTn id="58" dur="80"/>
                                        <p:tgtEl>
                                          <p:spTgt spid="20487"/>
                                        </p:tgtEl>
                                        <p:attrNameLst>
                                          <p:attrName>fill.type</p:attrName>
                                        </p:attrNameLst>
                                      </p:cBhvr>
                                      <p:to>
                                        <p:strVal val="solid"/>
                                      </p:to>
                                    </p:set>
                                  </p:childTnLst>
                                </p:cTn>
                              </p:par>
                              <p:par>
                                <p:cTn id="59" presetID="2" presetClass="entr" presetSubtype="2" fill="hold" nodeType="withEffect">
                                  <p:stCondLst>
                                    <p:cond delay="0"/>
                                  </p:stCondLst>
                                  <p:childTnLst>
                                    <p:set>
                                      <p:cBhvr>
                                        <p:cTn id="60" dur="1" fill="hold">
                                          <p:stCondLst>
                                            <p:cond delay="0"/>
                                          </p:stCondLst>
                                        </p:cTn>
                                        <p:tgtEl>
                                          <p:spTgt spid="20496"/>
                                        </p:tgtEl>
                                        <p:attrNameLst>
                                          <p:attrName>style.visibility</p:attrName>
                                        </p:attrNameLst>
                                      </p:cBhvr>
                                      <p:to>
                                        <p:strVal val="visible"/>
                                      </p:to>
                                    </p:set>
                                    <p:anim calcmode="lin" valueType="num">
                                      <p:cBhvr additive="base">
                                        <p:cTn id="61" dur="500" fill="hold"/>
                                        <p:tgtEl>
                                          <p:spTgt spid="20496"/>
                                        </p:tgtEl>
                                        <p:attrNameLst>
                                          <p:attrName>ppt_x</p:attrName>
                                        </p:attrNameLst>
                                      </p:cBhvr>
                                      <p:tavLst>
                                        <p:tav tm="0">
                                          <p:val>
                                            <p:strVal val="1+#ppt_w/2"/>
                                          </p:val>
                                        </p:tav>
                                        <p:tav tm="100000">
                                          <p:val>
                                            <p:strVal val="#ppt_x"/>
                                          </p:val>
                                        </p:tav>
                                      </p:tavLst>
                                    </p:anim>
                                    <p:anim calcmode="lin" valueType="num">
                                      <p:cBhvr additive="base">
                                        <p:cTn id="62" dur="500" fill="hold"/>
                                        <p:tgtEl>
                                          <p:spTgt spid="20496"/>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6" presetClass="emph" presetSubtype="0" fill="hold" nodeType="clickEffect">
                                  <p:stCondLst>
                                    <p:cond delay="0"/>
                                  </p:stCondLst>
                                  <p:childTnLst>
                                    <p:animScale>
                                      <p:cBhvr>
                                        <p:cTn id="66" dur="2000" fill="hold"/>
                                        <p:tgtEl>
                                          <p:spTgt spid="20496"/>
                                        </p:tgtEl>
                                      </p:cBhvr>
                                      <p:by x="25000" y="25000"/>
                                    </p:animScale>
                                  </p:childTnLst>
                                </p:cTn>
                              </p:par>
                              <p:par>
                                <p:cTn id="67" presetID="35" presetClass="path" presetSubtype="0" accel="50000" decel="50000" fill="hold" nodeType="withEffect">
                                  <p:stCondLst>
                                    <p:cond delay="0"/>
                                  </p:stCondLst>
                                  <p:childTnLst>
                                    <p:animMotion origin="layout" path="M -3.33333E-6 4.62428E-7 L -0.29166 0.10474 " pathEditMode="relative" rAng="0" ptsTypes="AA">
                                      <p:cBhvr>
                                        <p:cTn id="68" dur="2000" fill="hold"/>
                                        <p:tgtEl>
                                          <p:spTgt spid="20496"/>
                                        </p:tgtEl>
                                        <p:attrNameLst>
                                          <p:attrName>ppt_x</p:attrName>
                                          <p:attrName>ppt_y</p:attrName>
                                        </p:attrNameLst>
                                      </p:cBhvr>
                                      <p:rCtr x="-14600" y="5200"/>
                                    </p:animMotion>
                                  </p:childTnLst>
                                </p:cTn>
                              </p:par>
                              <p:par>
                                <p:cTn id="69" presetID="27" presetClass="entr" presetSubtype="0" fill="hold" grpId="0" nodeType="withEffect">
                                  <p:stCondLst>
                                    <p:cond delay="0"/>
                                  </p:stCondLst>
                                  <p:iterate type="lt">
                                    <p:tmPct val="50000"/>
                                  </p:iterate>
                                  <p:childTnLst>
                                    <p:set>
                                      <p:cBhvr>
                                        <p:cTn id="70" dur="1" fill="hold">
                                          <p:stCondLst>
                                            <p:cond delay="0"/>
                                          </p:stCondLst>
                                        </p:cTn>
                                        <p:tgtEl>
                                          <p:spTgt spid="20488"/>
                                        </p:tgtEl>
                                        <p:attrNameLst>
                                          <p:attrName>style.visibility</p:attrName>
                                        </p:attrNameLst>
                                      </p:cBhvr>
                                      <p:to>
                                        <p:strVal val="visible"/>
                                      </p:to>
                                    </p:set>
                                    <p:anim calcmode="discrete" valueType="clr">
                                      <p:cBhvr override="childStyle">
                                        <p:cTn id="71" dur="80"/>
                                        <p:tgtEl>
                                          <p:spTgt spid="20488"/>
                                        </p:tgtEl>
                                        <p:attrNameLst>
                                          <p:attrName>style.color</p:attrName>
                                        </p:attrNameLst>
                                      </p:cBhvr>
                                      <p:tavLst>
                                        <p:tav tm="0">
                                          <p:val>
                                            <p:clrVal>
                                              <a:schemeClr val="accent2"/>
                                            </p:clrVal>
                                          </p:val>
                                        </p:tav>
                                        <p:tav tm="50000">
                                          <p:val>
                                            <p:clrVal>
                                              <a:schemeClr val="hlink"/>
                                            </p:clrVal>
                                          </p:val>
                                        </p:tav>
                                      </p:tavLst>
                                    </p:anim>
                                    <p:anim calcmode="discrete" valueType="clr">
                                      <p:cBhvr>
                                        <p:cTn id="72" dur="80"/>
                                        <p:tgtEl>
                                          <p:spTgt spid="20488"/>
                                        </p:tgtEl>
                                        <p:attrNameLst>
                                          <p:attrName>fillcolor</p:attrName>
                                        </p:attrNameLst>
                                      </p:cBhvr>
                                      <p:tavLst>
                                        <p:tav tm="0">
                                          <p:val>
                                            <p:clrVal>
                                              <a:schemeClr val="accent2"/>
                                            </p:clrVal>
                                          </p:val>
                                        </p:tav>
                                        <p:tav tm="50000">
                                          <p:val>
                                            <p:clrVal>
                                              <a:schemeClr val="hlink"/>
                                            </p:clrVal>
                                          </p:val>
                                        </p:tav>
                                      </p:tavLst>
                                    </p:anim>
                                    <p:set>
                                      <p:cBhvr>
                                        <p:cTn id="73" dur="80"/>
                                        <p:tgtEl>
                                          <p:spTgt spid="20488"/>
                                        </p:tgtEl>
                                        <p:attrNameLst>
                                          <p:attrName>fill.type</p:attrName>
                                        </p:attrNameLst>
                                      </p:cBhvr>
                                      <p:to>
                                        <p:strVal val="solid"/>
                                      </p:to>
                                    </p:set>
                                  </p:childTnLst>
                                </p:cTn>
                              </p:par>
                              <p:par>
                                <p:cTn id="74" presetID="31" presetClass="entr" presetSubtype="0" fill="hold" nodeType="withEffect">
                                  <p:stCondLst>
                                    <p:cond delay="0"/>
                                  </p:stCondLst>
                                  <p:iterate type="lt">
                                    <p:tmPct val="5000"/>
                                  </p:iterate>
                                  <p:childTnLst>
                                    <p:set>
                                      <p:cBhvr>
                                        <p:cTn id="75" dur="1" fill="hold">
                                          <p:stCondLst>
                                            <p:cond delay="0"/>
                                          </p:stCondLst>
                                        </p:cTn>
                                        <p:tgtEl>
                                          <p:spTgt spid="20497"/>
                                        </p:tgtEl>
                                        <p:attrNameLst>
                                          <p:attrName>style.visibility</p:attrName>
                                        </p:attrNameLst>
                                      </p:cBhvr>
                                      <p:to>
                                        <p:strVal val="visible"/>
                                      </p:to>
                                    </p:set>
                                    <p:anim calcmode="lin" valueType="num">
                                      <p:cBhvr>
                                        <p:cTn id="76" dur="1000" fill="hold"/>
                                        <p:tgtEl>
                                          <p:spTgt spid="20497"/>
                                        </p:tgtEl>
                                        <p:attrNameLst>
                                          <p:attrName>ppt_w</p:attrName>
                                        </p:attrNameLst>
                                      </p:cBhvr>
                                      <p:tavLst>
                                        <p:tav tm="0">
                                          <p:val>
                                            <p:fltVal val="0"/>
                                          </p:val>
                                        </p:tav>
                                        <p:tav tm="100000">
                                          <p:val>
                                            <p:strVal val="#ppt_w"/>
                                          </p:val>
                                        </p:tav>
                                      </p:tavLst>
                                    </p:anim>
                                    <p:anim calcmode="lin" valueType="num">
                                      <p:cBhvr>
                                        <p:cTn id="77" dur="1000" fill="hold"/>
                                        <p:tgtEl>
                                          <p:spTgt spid="20497"/>
                                        </p:tgtEl>
                                        <p:attrNameLst>
                                          <p:attrName>ppt_h</p:attrName>
                                        </p:attrNameLst>
                                      </p:cBhvr>
                                      <p:tavLst>
                                        <p:tav tm="0">
                                          <p:val>
                                            <p:fltVal val="0"/>
                                          </p:val>
                                        </p:tav>
                                        <p:tav tm="100000">
                                          <p:val>
                                            <p:strVal val="#ppt_h"/>
                                          </p:val>
                                        </p:tav>
                                      </p:tavLst>
                                    </p:anim>
                                    <p:anim calcmode="lin" valueType="num">
                                      <p:cBhvr>
                                        <p:cTn id="78" dur="1000" fill="hold"/>
                                        <p:tgtEl>
                                          <p:spTgt spid="20497"/>
                                        </p:tgtEl>
                                        <p:attrNameLst>
                                          <p:attrName>style.rotation</p:attrName>
                                        </p:attrNameLst>
                                      </p:cBhvr>
                                      <p:tavLst>
                                        <p:tav tm="0">
                                          <p:val>
                                            <p:fltVal val="90"/>
                                          </p:val>
                                        </p:tav>
                                        <p:tav tm="100000">
                                          <p:val>
                                            <p:fltVal val="0"/>
                                          </p:val>
                                        </p:tav>
                                      </p:tavLst>
                                    </p:anim>
                                    <p:animEffect transition="in" filter="fade">
                                      <p:cBhvr>
                                        <p:cTn id="79" dur="1000"/>
                                        <p:tgtEl>
                                          <p:spTgt spid="20497"/>
                                        </p:tgtEl>
                                      </p:cBhvr>
                                    </p:animEffect>
                                  </p:childTnLst>
                                </p:cTn>
                              </p:par>
                            </p:childTnLst>
                          </p:cTn>
                        </p:par>
                      </p:childTnLst>
                    </p:cTn>
                  </p:par>
                  <p:par>
                    <p:cTn id="80" fill="hold">
                      <p:stCondLst>
                        <p:cond delay="indefinite"/>
                      </p:stCondLst>
                      <p:childTnLst>
                        <p:par>
                          <p:cTn id="81" fill="hold">
                            <p:stCondLst>
                              <p:cond delay="0"/>
                            </p:stCondLst>
                            <p:childTnLst>
                              <p:par>
                                <p:cTn id="82" presetID="6" presetClass="emph" presetSubtype="0" fill="hold" nodeType="clickEffect">
                                  <p:stCondLst>
                                    <p:cond delay="0"/>
                                  </p:stCondLst>
                                  <p:iterate type="lt">
                                    <p:tmPct val="0"/>
                                  </p:iterate>
                                  <p:childTnLst>
                                    <p:animScale>
                                      <p:cBhvr>
                                        <p:cTn id="83" dur="2000" fill="hold"/>
                                        <p:tgtEl>
                                          <p:spTgt spid="20497"/>
                                        </p:tgtEl>
                                      </p:cBhvr>
                                      <p:by x="25000" y="25000"/>
                                    </p:animScale>
                                  </p:childTnLst>
                                </p:cTn>
                              </p:par>
                              <p:par>
                                <p:cTn id="84" presetID="35" presetClass="path" presetSubtype="0" accel="50000" decel="50000" fill="hold" nodeType="withEffect">
                                  <p:stCondLst>
                                    <p:cond delay="0"/>
                                  </p:stCondLst>
                                  <p:iterate type="lt">
                                    <p:tmPct val="0"/>
                                  </p:iterate>
                                  <p:childTnLst>
                                    <p:animMotion origin="layout" path="M 1.11111E-6 4.10405E-6 L -0.23681 0.2719 " pathEditMode="relative" rAng="0" ptsTypes="AA">
                                      <p:cBhvr>
                                        <p:cTn id="85" dur="2000" fill="hold"/>
                                        <p:tgtEl>
                                          <p:spTgt spid="20497"/>
                                        </p:tgtEl>
                                        <p:attrNameLst>
                                          <p:attrName>ppt_x</p:attrName>
                                          <p:attrName>ppt_y</p:attrName>
                                        </p:attrNameLst>
                                      </p:cBhvr>
                                      <p:rCtr x="-11800" y="13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20485" grpId="0"/>
      <p:bldP spid="20486" grpId="0"/>
      <p:bldP spid="20487" grpId="0"/>
      <p:bldP spid="2048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 y="0"/>
            <a:ext cx="912876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0957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1960" y="9144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Times New Roman" pitchFamily="18" charset="0"/>
                <a:cs typeface="Times New Roman" pitchFamily="18" charset="0"/>
              </a:rPr>
              <a:t>Washington’s Farewell Address</a:t>
            </a:r>
            <a:endParaRPr lang="en-US" dirty="0">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1981200"/>
            <a:ext cx="732929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2400" y="5486400"/>
            <a:ext cx="289560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smtClean="0">
                <a:latin typeface="Times New Roman" pitchFamily="18" charset="0"/>
                <a:cs typeface="Times New Roman" pitchFamily="18" charset="0"/>
              </a:rPr>
              <a:t>Washington warned about “entangling alliances”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9991867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05800" cy="1143000"/>
          </a:xfrm>
        </p:spPr>
        <p:style>
          <a:lnRef idx="2">
            <a:schemeClr val="accent3"/>
          </a:lnRef>
          <a:fillRef idx="1">
            <a:schemeClr val="lt1"/>
          </a:fillRef>
          <a:effectRef idx="0">
            <a:schemeClr val="accent3"/>
          </a:effectRef>
          <a:fontRef idx="minor">
            <a:schemeClr val="dk1"/>
          </a:fontRef>
        </p:style>
        <p:txBody>
          <a:bodyPr>
            <a:normAutofit/>
          </a:bodyPr>
          <a:lstStyle/>
          <a:p>
            <a:r>
              <a:rPr lang="en-US" sz="6000" dirty="0" smtClean="0">
                <a:latin typeface="Times New Roman" panose="02020603050405020304" pitchFamily="18" charset="0"/>
                <a:cs typeface="Times New Roman" panose="02020603050405020304" pitchFamily="18" charset="0"/>
              </a:rPr>
              <a:t>Woodrow Wilson </a:t>
            </a:r>
            <a:endParaRPr lang="en-US" sz="6000" dirty="0">
              <a:latin typeface="Times New Roman" panose="02020603050405020304" pitchFamily="18" charset="0"/>
              <a:cs typeface="Times New Roman" panose="02020603050405020304" pitchFamily="18" charset="0"/>
            </a:endParaRPr>
          </a:p>
        </p:txBody>
      </p:sp>
      <p:pic>
        <p:nvPicPr>
          <p:cNvPr id="6146" name="Picture 2" descr="https://encrypted-tbn2.gstatic.com/images?q=tbn:ANd9GcQ8AoqiPJBMp0ywWzD5vyrXUma74OdsuqoXQUIQ3tYaJGhJidFgg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1543049"/>
            <a:ext cx="4691250" cy="26479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267200" y="4191000"/>
            <a:ext cx="4691250" cy="120032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400" dirty="0" smtClean="0">
                <a:latin typeface="Times New Roman" panose="02020603050405020304" pitchFamily="18" charset="0"/>
                <a:cs typeface="Times New Roman" panose="02020603050405020304" pitchFamily="18" charset="0"/>
              </a:rPr>
              <a:t>“It would be a great tragedy of fate, if my administration was consumed by war”    </a:t>
            </a:r>
            <a:endParaRPr lang="en-US" sz="2400" dirty="0">
              <a:latin typeface="Times New Roman" panose="02020603050405020304" pitchFamily="18" charset="0"/>
              <a:cs typeface="Times New Roman" panose="02020603050405020304" pitchFamily="18" charset="0"/>
            </a:endParaRPr>
          </a:p>
        </p:txBody>
      </p:sp>
      <p:pic>
        <p:nvPicPr>
          <p:cNvPr id="6148" name="Picture 4" descr="http://www.tomatobubble.com/sitebuildercontent/sitebuilderpictures/WIL1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0"/>
            <a:ext cx="4035425" cy="4094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837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457200" y="-152400"/>
            <a:ext cx="8229600" cy="1143000"/>
          </a:xfrm>
          <a:prstGeom prst="rect">
            <a:avLst/>
          </a:prstGeom>
        </p:spPr>
        <p:txBody>
          <a:bodyPr vert="horz" lIns="0" tIns="4572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Lusitania  </a:t>
            </a:r>
            <a:endParaRPr lang="en-US"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2468" y="960121"/>
            <a:ext cx="3817732" cy="246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990600"/>
            <a:ext cx="5402468" cy="5632311"/>
          </a:xfrm>
          <a:prstGeom prst="rect">
            <a:avLst/>
          </a:prstGeom>
        </p:spPr>
        <p:txBody>
          <a:bodyPr wrap="square">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Germans accused the ship of illegally carrying weapons, which she was </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May 7, 1915, a German  U-boat shot the boat sinking it in 18 minutes </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sunk so fast b/c the torpedo hit the explosive in the below deck</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Around 1,200 died in the attack, all civilians (138 US)</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began a push by the public to get involved </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Sussex Pledge- Germany would stop sinking merchant ships and allow military vessels to surrender before attack</a:t>
            </a:r>
          </a:p>
        </p:txBody>
      </p:sp>
    </p:spTree>
    <p:extLst>
      <p:ext uri="{BB962C8B-B14F-4D97-AF65-F5344CB8AC3E}">
        <p14:creationId xmlns:p14="http://schemas.microsoft.com/office/powerpoint/2010/main" val="31998286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304800"/>
            <a:ext cx="8229600" cy="990600"/>
          </a:xfrm>
          <a:prstGeom prst="rect">
            <a:avLst/>
          </a:prstGeom>
        </p:spPr>
        <p:style>
          <a:lnRef idx="2">
            <a:schemeClr val="accent1"/>
          </a:lnRef>
          <a:fillRef idx="1">
            <a:schemeClr val="lt1"/>
          </a:fillRef>
          <a:effectRef idx="0">
            <a:schemeClr val="accent1"/>
          </a:effectRef>
          <a:fontRef idx="minor">
            <a:schemeClr val="dk1"/>
          </a:fontRef>
        </p:style>
        <p:txBody>
          <a:bodyPr>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4800" dirty="0" smtClean="0">
                <a:latin typeface="Times New Roman" pitchFamily="18" charset="0"/>
                <a:cs typeface="Times New Roman" pitchFamily="18" charset="0"/>
              </a:rPr>
              <a:t>Unrestricted Submarine Warfare</a:t>
            </a:r>
            <a:endParaRPr lang="en-US" sz="4800" dirty="0">
              <a:latin typeface="Times New Roman" pitchFamily="18" charset="0"/>
              <a:cs typeface="Times New Roman" pitchFamily="18" charset="0"/>
            </a:endParaRPr>
          </a:p>
        </p:txBody>
      </p:sp>
      <p:pic>
        <p:nvPicPr>
          <p:cNvPr id="1026" name="Picture 2" descr="http://www.sorbie.net/S_sinking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96" y="1676400"/>
            <a:ext cx="4150496" cy="293481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150496" y="2026920"/>
            <a:ext cx="4993504" cy="415498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Military advisors told Kaiser Wilhelm that Unrestricted Submarine Warfare could defeat Great Britain within 5 months </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They argued that the US violated the Sussex Pledge by continuing to send ships</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German believed that they could finish the war before the US joined</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Wilson used an old anti-piracy law to order the arming of US ships</a:t>
            </a:r>
          </a:p>
        </p:txBody>
      </p:sp>
    </p:spTree>
    <p:extLst>
      <p:ext uri="{BB962C8B-B14F-4D97-AF65-F5344CB8AC3E}">
        <p14:creationId xmlns:p14="http://schemas.microsoft.com/office/powerpoint/2010/main" val="18701445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ext Box 2"/>
          <p:cNvSpPr txBox="1">
            <a:spLocks noChangeArrowheads="1"/>
          </p:cNvSpPr>
          <p:nvPr/>
        </p:nvSpPr>
        <p:spPr bwMode="auto">
          <a:xfrm>
            <a:off x="1295400" y="152400"/>
            <a:ext cx="7620000" cy="7016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defRPr/>
            </a:pPr>
            <a:r>
              <a:rPr lang="en-US" sz="4000" b="1" dirty="0">
                <a:solidFill>
                  <a:srgbClr val="996600"/>
                </a:solidFill>
                <a:effectLst>
                  <a:outerShdw blurRad="38100" dist="38100" dir="2700000" algn="tl">
                    <a:srgbClr val="000000">
                      <a:alpha val="43137"/>
                    </a:srgbClr>
                  </a:outerShdw>
                </a:effectLst>
                <a:latin typeface="Times New Roman" pitchFamily="18" charset="0"/>
                <a:cs typeface="Times New Roman" pitchFamily="18" charset="0"/>
              </a:rPr>
              <a:t>Allied Ships Sunk by U-Boats</a:t>
            </a:r>
          </a:p>
        </p:txBody>
      </p:sp>
      <p:pic>
        <p:nvPicPr>
          <p:cNvPr id="77827" name="Picture 5" descr="map-ships sunk by UBoats-1916to1917"/>
          <p:cNvPicPr>
            <a:picLocks noGrp="1" noChangeAspect="1" noChangeArrowheads="1"/>
          </p:cNvPicPr>
          <p:nvPr>
            <p:ph sz="half" idx="1"/>
          </p:nvPr>
        </p:nvPicPr>
        <p:blipFill>
          <a:blip r:embed="rId2" cstate="print">
            <a:lum bright="-12000" contrast="18000"/>
            <a:extLst>
              <a:ext uri="{28A0092B-C50C-407E-A947-70E740481C1C}">
                <a14:useLocalDpi xmlns:a14="http://schemas.microsoft.com/office/drawing/2010/main" val="0"/>
              </a:ext>
            </a:extLst>
          </a:blip>
          <a:srcRect/>
          <a:stretch>
            <a:fillRect/>
          </a:stretch>
        </p:blipFill>
        <p:spPr>
          <a:xfrm>
            <a:off x="1" y="914400"/>
            <a:ext cx="4482372" cy="3352800"/>
          </a:xfrm>
          <a:noFill/>
          <a:ln cap="flat">
            <a:solidFill>
              <a:srgbClr val="664400"/>
            </a:solidFill>
            <a:miter lim="800000"/>
            <a:headEnd type="none" w="med" len="med"/>
            <a:tailEnd type="none" w="med" len="med"/>
          </a:ln>
        </p:spPr>
      </p:pic>
      <p:pic>
        <p:nvPicPr>
          <p:cNvPr id="77828" name="Picture 7" descr="map-ships sunk by UBoats-1917to1918"/>
          <p:cNvPicPr>
            <a:picLocks noGrp="1" noChangeAspect="1" noChangeArrowheads="1"/>
          </p:cNvPicPr>
          <p:nvPr>
            <p:ph sz="half" idx="2"/>
          </p:nvPr>
        </p:nvPicPr>
        <p:blipFill>
          <a:blip r:embed="rId3" cstate="print">
            <a:lum bright="-12000" contrast="12000"/>
            <a:extLst>
              <a:ext uri="{28A0092B-C50C-407E-A947-70E740481C1C}">
                <a14:useLocalDpi xmlns:a14="http://schemas.microsoft.com/office/drawing/2010/main" val="0"/>
              </a:ext>
            </a:extLst>
          </a:blip>
          <a:srcRect/>
          <a:stretch>
            <a:fillRect/>
          </a:stretch>
        </p:blipFill>
        <p:spPr>
          <a:xfrm>
            <a:off x="4479420" y="3200400"/>
            <a:ext cx="4664581" cy="3653129"/>
          </a:xfrm>
          <a:noFill/>
          <a:ln cap="flat">
            <a:solidFill>
              <a:srgbClr val="664400"/>
            </a:solidFill>
            <a:miter lim="800000"/>
            <a:headEnd type="none" w="med" len="med"/>
            <a:tailEnd type="none" w="med" len="med"/>
          </a:ln>
        </p:spPr>
      </p:pic>
    </p:spTree>
    <p:extLst>
      <p:ext uri="{BB962C8B-B14F-4D97-AF65-F5344CB8AC3E}">
        <p14:creationId xmlns:p14="http://schemas.microsoft.com/office/powerpoint/2010/main" val="23201530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8675951" cy="1220492"/>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ritannic Bold" pitchFamily="34" charset="0"/>
                <a:cs typeface="Times New Roman" pitchFamily="18" charset="0"/>
              </a:rPr>
              <a:t>Zimmerman Telegraph</a:t>
            </a:r>
            <a:endPar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ritannic Bold" pitchFamily="34" charset="0"/>
              <a:cs typeface="Times New Roman" pitchFamily="18" charset="0"/>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3437" y="1190012"/>
            <a:ext cx="4500563"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481" y="1711911"/>
            <a:ext cx="4673917" cy="3539430"/>
          </a:xfrm>
          <a:prstGeom prst="rect">
            <a:avLst/>
          </a:prstGeom>
        </p:spPr>
        <p:txBody>
          <a:bodyPr wrap="square">
            <a:spAutoFit/>
          </a:bodyPr>
          <a:lstStyle/>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German message to Mexico asking them to attack the US</a:t>
            </a: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Mexico would get back Texas, New Mexico, and Arizona</a:t>
            </a: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Mexico decided not to take up on Germany’s </a:t>
            </a:r>
            <a:r>
              <a:rPr lang="en-US" sz="2800" dirty="0" smtClean="0">
                <a:latin typeface="Times New Roman" panose="02020603050405020304" pitchFamily="18" charset="0"/>
                <a:cs typeface="Times New Roman" panose="02020603050405020304" pitchFamily="18" charset="0"/>
              </a:rPr>
              <a:t>offer</a:t>
            </a:r>
          </a:p>
        </p:txBody>
      </p:sp>
    </p:spTree>
    <p:extLst>
      <p:ext uri="{BB962C8B-B14F-4D97-AF65-F5344CB8AC3E}">
        <p14:creationId xmlns:p14="http://schemas.microsoft.com/office/powerpoint/2010/main" val="21823235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685800" y="0"/>
            <a:ext cx="7848600" cy="707886"/>
          </a:xfrm>
          <a:prstGeom prst="rect">
            <a:avLst/>
          </a:prstGeom>
          <a:ln/>
          <a:extLst/>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eaLnBrk="1" hangingPunct="1">
              <a:spcBef>
                <a:spcPct val="50000"/>
              </a:spcBef>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ritannic Bold" pitchFamily="34" charset="0"/>
              </a:rPr>
              <a:t>The Zimmerman Telegram</a:t>
            </a:r>
          </a:p>
        </p:txBody>
      </p:sp>
      <p:pic>
        <p:nvPicPr>
          <p:cNvPr id="69635" name="Picture 7" descr="Zimmerman Telegram"/>
          <p:cNvPicPr>
            <a:picLocks noGrp="1" noChangeAspect="1" noChangeArrowheads="1"/>
          </p:cNvPicPr>
          <p:nvPr>
            <p:ph/>
          </p:nvPr>
        </p:nvPicPr>
        <p:blipFill>
          <a:blip r:embed="rId2" cstate="print">
            <a:lum contrast="12000"/>
            <a:extLst>
              <a:ext uri="{28A0092B-C50C-407E-A947-70E740481C1C}">
                <a14:useLocalDpi xmlns:a14="http://schemas.microsoft.com/office/drawing/2010/main" val="0"/>
              </a:ext>
            </a:extLst>
          </a:blip>
          <a:srcRect t="8220"/>
          <a:stretch>
            <a:fillRect/>
          </a:stretch>
        </p:blipFill>
        <p:spPr>
          <a:xfrm>
            <a:off x="1974056" y="820338"/>
            <a:ext cx="5569744" cy="6037662"/>
          </a:xfrm>
          <a:noFill/>
          <a:ln w="12700" cap="flat">
            <a:solidFill>
              <a:srgbClr val="664400"/>
            </a:solidFill>
            <a:miter lim="800000"/>
            <a:headEnd type="none" w="med" len="med"/>
            <a:tailEnd type="none" w="med" len="me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89134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5715000" cy="1143000"/>
          </a:xfrm>
        </p:spPr>
        <p:txBody>
          <a:bodyPr>
            <a:normAutofit fontScale="90000"/>
          </a:bodyPr>
          <a:lstStyle/>
          <a:p>
            <a:r>
              <a:rPr lang="en-US" sz="6000" dirty="0" smtClean="0">
                <a:latin typeface="Times New Roman" panose="02020603050405020304" pitchFamily="18" charset="0"/>
                <a:cs typeface="Times New Roman" panose="02020603050405020304" pitchFamily="18" charset="0"/>
              </a:rPr>
              <a:t>WWI Propaganda </a:t>
            </a:r>
            <a:endParaRPr lang="en-US" sz="6000" dirty="0">
              <a:latin typeface="Times New Roman" panose="02020603050405020304" pitchFamily="18" charset="0"/>
              <a:cs typeface="Times New Roman" panose="02020603050405020304" pitchFamily="18" charset="0"/>
            </a:endParaRPr>
          </a:p>
        </p:txBody>
      </p:sp>
      <p:pic>
        <p:nvPicPr>
          <p:cNvPr id="8200" name="Picture 8" descr="http://s3.amazonaws.com/bureau-of-trade/p/2012/09/14/wwi-us-army-iammunition-i-poster-6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3491" y="1620982"/>
            <a:ext cx="3380509" cy="495723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1620982"/>
            <a:ext cx="5763491" cy="3970318"/>
          </a:xfrm>
          <a:prstGeom prst="rect">
            <a:avLst/>
          </a:prstGeom>
        </p:spPr>
        <p:txBody>
          <a:bodyPr wrap="square">
            <a:spAutoFit/>
          </a:bodyPr>
          <a:lstStyle/>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Committee for Public Information- organization that was in charge of US propaganda</a:t>
            </a: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Increased nationalism- 4</a:t>
            </a:r>
            <a:r>
              <a:rPr lang="en-US" sz="2800" baseline="30000" dirty="0">
                <a:latin typeface="Times New Roman" panose="02020603050405020304" pitchFamily="18" charset="0"/>
                <a:cs typeface="Times New Roman" panose="02020603050405020304" pitchFamily="18" charset="0"/>
              </a:rPr>
              <a:t>th</a:t>
            </a:r>
            <a:r>
              <a:rPr lang="en-US" sz="2800" dirty="0">
                <a:latin typeface="Times New Roman" panose="02020603050405020304" pitchFamily="18" charset="0"/>
                <a:cs typeface="Times New Roman" panose="02020603050405020304" pitchFamily="18" charset="0"/>
              </a:rPr>
              <a:t> of July is recognized as a nat. holiday  </a:t>
            </a: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Liberty sandwiches= Hamburger, Hot dog= </a:t>
            </a:r>
            <a:r>
              <a:rPr lang="en-US" sz="2800" dirty="0" smtClean="0">
                <a:latin typeface="Times New Roman" panose="02020603050405020304" pitchFamily="18" charset="0"/>
                <a:cs typeface="Times New Roman" panose="02020603050405020304" pitchFamily="18" charset="0"/>
              </a:rPr>
              <a:t>Bratwurst</a:t>
            </a:r>
          </a:p>
          <a:p>
            <a:pPr marL="285750" indent="-28575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Selective Service Act- US draft to produce troops for the war effort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7843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 y="-30480"/>
            <a:ext cx="4785360" cy="638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52399"/>
            <a:ext cx="4267201" cy="603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63690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ext Box 2"/>
          <p:cNvSpPr txBox="1">
            <a:spLocks noChangeArrowheads="1"/>
          </p:cNvSpPr>
          <p:nvPr/>
        </p:nvSpPr>
        <p:spPr bwMode="auto">
          <a:xfrm>
            <a:off x="228600" y="762000"/>
            <a:ext cx="8763000" cy="769441"/>
          </a:xfrm>
          <a:prstGeom prst="rect">
            <a:avLst/>
          </a:prstGeom>
          <a:noFill/>
          <a:ln w="9525">
            <a:noFill/>
            <a:miter lim="800000"/>
            <a:headEnd/>
            <a:tailEnd/>
          </a:ln>
          <a:effectLst>
            <a:outerShdw dist="35921" dir="2700000" algn="ctr" rotWithShape="0">
              <a:srgbClr val="000066"/>
            </a:outerShdw>
          </a:effectLst>
        </p:spPr>
        <p:txBody>
          <a:bodyPr wrap="square">
            <a:spAutoFit/>
          </a:bodyPr>
          <a:lstStyle/>
          <a:p>
            <a:pPr algn="ctr">
              <a:spcBef>
                <a:spcPct val="50000"/>
              </a:spcBef>
              <a:defRPr/>
            </a:pPr>
            <a:r>
              <a:rPr lang="en-US" sz="4400" b="1" dirty="0">
                <a:solidFill>
                  <a:srgbClr val="996600"/>
                </a:solidFill>
                <a:latin typeface="Trajan Pro" pitchFamily="18" charset="0"/>
              </a:rPr>
              <a:t>11 a.m., November 11, 1918</a:t>
            </a:r>
          </a:p>
        </p:txBody>
      </p:sp>
      <p:pic>
        <p:nvPicPr>
          <p:cNvPr id="94211" name="Picture 5" descr="Armistice signed"/>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52400" y="1387699"/>
            <a:ext cx="4267200" cy="4327301"/>
          </a:xfrm>
          <a:noFill/>
        </p:spPr>
      </p:pic>
      <p:pic>
        <p:nvPicPr>
          <p:cNvPr id="164871" name="Picture 7" descr="soldiers celebrate armistice"/>
          <p:cNvPicPr>
            <a:picLocks noGrp="1" noChangeAspect="1" noChangeArrowheads="1"/>
          </p:cNvPicPr>
          <p:nvPr>
            <p:ph sz="half" idx="2"/>
          </p:nvPr>
        </p:nvPicPr>
        <p:blipFill>
          <a:blip r:embed="rId4" cstate="print">
            <a:lum bright="-12000" contrast="6000"/>
            <a:extLst>
              <a:ext uri="{28A0092B-C50C-407E-A947-70E740481C1C}">
                <a14:useLocalDpi xmlns:a14="http://schemas.microsoft.com/office/drawing/2010/main" val="0"/>
              </a:ext>
            </a:extLst>
          </a:blip>
          <a:stretch>
            <a:fillRect/>
          </a:stretch>
        </p:blipFill>
        <p:spPr>
          <a:xfrm>
            <a:off x="5806440" y="2081877"/>
            <a:ext cx="3200400" cy="4462780"/>
          </a:xfrm>
          <a:noFill/>
          <a:ln cap="flat">
            <a:solidFill>
              <a:srgbClr val="664400"/>
            </a:solidFill>
            <a:miter lim="800000"/>
            <a:headEnd type="none" w="med" len="med"/>
            <a:tailEnd type="none" w="med" len="med"/>
          </a:ln>
        </p:spPr>
      </p:pic>
      <p:sp>
        <p:nvSpPr>
          <p:cNvPr id="164874" name="Rectangle 10"/>
          <p:cNvSpPr>
            <a:spLocks noChangeArrowheads="1"/>
          </p:cNvSpPr>
          <p:nvPr/>
        </p:nvSpPr>
        <p:spPr bwMode="auto">
          <a:xfrm>
            <a:off x="914400" y="6098232"/>
            <a:ext cx="403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ctr"/>
            <a:r>
              <a:rPr lang="en-US" sz="2400" b="1" dirty="0">
                <a:solidFill>
                  <a:srgbClr val="333399"/>
                </a:solidFill>
                <a:latin typeface="Comic Sans MS" pitchFamily="66" charset="0"/>
              </a:rPr>
              <a:t>The Armistice is Signed!</a:t>
            </a:r>
          </a:p>
        </p:txBody>
      </p:sp>
    </p:spTree>
    <p:extLst>
      <p:ext uri="{BB962C8B-B14F-4D97-AF65-F5344CB8AC3E}">
        <p14:creationId xmlns:p14="http://schemas.microsoft.com/office/powerpoint/2010/main" val="23157667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164871"/>
                                        </p:tgtEl>
                                        <p:attrNameLst>
                                          <p:attrName>style.visibility</p:attrName>
                                        </p:attrNameLst>
                                      </p:cBhvr>
                                      <p:to>
                                        <p:strVal val="visible"/>
                                      </p:to>
                                    </p:set>
                                    <p:animEffect transition="in" filter="dissolve">
                                      <p:cBhvr>
                                        <p:cTn id="7" dur="3000"/>
                                        <p:tgtEl>
                                          <p:spTgt spid="164871"/>
                                        </p:tgtEl>
                                      </p:cBhvr>
                                    </p:animEffect>
                                  </p:childTnLst>
                                  <p:subTnLst>
                                    <p:audio>
                                      <p:cMediaNode>
                                        <p:cTn display="0" masterRel="sameClick">
                                          <p:stCondLst>
                                            <p:cond evt="begin" delay="0">
                                              <p:tn val="5"/>
                                            </p:cond>
                                          </p:stCondLst>
                                          <p:endCondLst>
                                            <p:cond evt="onStopAudio" delay="0">
                                              <p:tgtEl>
                                                <p:sldTgt/>
                                              </p:tgtEl>
                                            </p:cond>
                                          </p:endCondLst>
                                        </p:cTn>
                                        <p:tgtEl>
                                          <p:sndTgt r:embed="rId2" name="Cheering.wav"/>
                                        </p:tgtEl>
                                      </p:cMediaNode>
                                    </p:audio>
                                  </p:subTnLst>
                                </p:cTn>
                              </p:par>
                              <p:par>
                                <p:cTn id="8" presetID="55" presetClass="entr" presetSubtype="0" fill="hold" grpId="0" nodeType="withEffect">
                                  <p:stCondLst>
                                    <p:cond delay="1000"/>
                                  </p:stCondLst>
                                  <p:childTnLst>
                                    <p:set>
                                      <p:cBhvr>
                                        <p:cTn id="9" dur="1" fill="hold">
                                          <p:stCondLst>
                                            <p:cond delay="0"/>
                                          </p:stCondLst>
                                        </p:cTn>
                                        <p:tgtEl>
                                          <p:spTgt spid="164874"/>
                                        </p:tgtEl>
                                        <p:attrNameLst>
                                          <p:attrName>style.visibility</p:attrName>
                                        </p:attrNameLst>
                                      </p:cBhvr>
                                      <p:to>
                                        <p:strVal val="visible"/>
                                      </p:to>
                                    </p:set>
                                    <p:anim calcmode="lin" valueType="num">
                                      <p:cBhvr>
                                        <p:cTn id="10" dur="500" fill="hold"/>
                                        <p:tgtEl>
                                          <p:spTgt spid="164874"/>
                                        </p:tgtEl>
                                        <p:attrNameLst>
                                          <p:attrName>ppt_w</p:attrName>
                                        </p:attrNameLst>
                                      </p:cBhvr>
                                      <p:tavLst>
                                        <p:tav tm="0">
                                          <p:val>
                                            <p:strVal val="#ppt_w*0.70"/>
                                          </p:val>
                                        </p:tav>
                                        <p:tav tm="100000">
                                          <p:val>
                                            <p:strVal val="#ppt_w"/>
                                          </p:val>
                                        </p:tav>
                                      </p:tavLst>
                                    </p:anim>
                                    <p:anim calcmode="lin" valueType="num">
                                      <p:cBhvr>
                                        <p:cTn id="11" dur="500" fill="hold"/>
                                        <p:tgtEl>
                                          <p:spTgt spid="164874"/>
                                        </p:tgtEl>
                                        <p:attrNameLst>
                                          <p:attrName>ppt_h</p:attrName>
                                        </p:attrNameLst>
                                      </p:cBhvr>
                                      <p:tavLst>
                                        <p:tav tm="0">
                                          <p:val>
                                            <p:strVal val="#ppt_h"/>
                                          </p:val>
                                        </p:tav>
                                        <p:tav tm="100000">
                                          <p:val>
                                            <p:strVal val="#ppt_h"/>
                                          </p:val>
                                        </p:tav>
                                      </p:tavLst>
                                    </p:anim>
                                    <p:animEffect transition="in" filter="fade">
                                      <p:cBhvr>
                                        <p:cTn id="12" dur="500"/>
                                        <p:tgtEl>
                                          <p:spTgt spid="164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4"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a:ln/>
        </p:spPr>
        <p:txBody>
          <a:bodyPr lIns="92075" tIns="46038" rIns="92075" bIns="46038"/>
          <a:lstStyle/>
          <a:p>
            <a:r>
              <a:rPr lang="en-US" b="1" u="sng" dirty="0"/>
              <a:t>Storm Clouds Over Europe</a:t>
            </a:r>
          </a:p>
        </p:txBody>
      </p:sp>
      <p:sp>
        <p:nvSpPr>
          <p:cNvPr id="8195" name="Rectangle 3"/>
          <p:cNvSpPr>
            <a:spLocks noGrp="1" noChangeArrowheads="1"/>
          </p:cNvSpPr>
          <p:nvPr>
            <p:ph type="body" idx="1"/>
          </p:nvPr>
        </p:nvSpPr>
        <p:spPr>
          <a:noFill/>
          <a:ln/>
        </p:spPr>
        <p:txBody>
          <a:bodyPr lIns="92075" tIns="46038" rIns="92075" bIns="46038">
            <a:normAutofit/>
          </a:bodyPr>
          <a:lstStyle/>
          <a:p>
            <a:r>
              <a:rPr lang="en-US" sz="2800" dirty="0"/>
              <a:t>Europe has nearly always been at war with itself.... too many cultures &amp; not enough space to co-exist peacefully.</a:t>
            </a:r>
          </a:p>
          <a:p>
            <a:r>
              <a:rPr lang="en-US" sz="2800" dirty="0"/>
              <a:t>National borders constantly changing after each new war in Europe.</a:t>
            </a:r>
          </a:p>
          <a:p>
            <a:r>
              <a:rPr lang="en-US" sz="2800" dirty="0"/>
              <a:t>The memories of the defeated don’t fade easily or quickly.</a:t>
            </a:r>
          </a:p>
        </p:txBody>
      </p:sp>
    </p:spTree>
    <p:extLst>
      <p:ext uri="{BB962C8B-B14F-4D97-AF65-F5344CB8AC3E}">
        <p14:creationId xmlns:p14="http://schemas.microsoft.com/office/powerpoint/2010/main" val="179949255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dissolve">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dissolve">
                                      <p:cBhvr>
                                        <p:cTn id="12" dur="500"/>
                                        <p:tgtEl>
                                          <p:spTgt spid="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dissolve">
                                      <p:cBhvr>
                                        <p:cTn id="17"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65499" y="591354"/>
            <a:ext cx="7264101" cy="1085046"/>
          </a:xfrm>
          <a:prstGeom prst="rect">
            <a:avLst/>
          </a:prstGeom>
        </p:spPr>
        <p:style>
          <a:lnRef idx="1">
            <a:schemeClr val="dk1"/>
          </a:lnRef>
          <a:fillRef idx="3">
            <a:schemeClr val="dk1"/>
          </a:fillRef>
          <a:effectRef idx="2">
            <a:schemeClr val="dk1"/>
          </a:effectRef>
          <a:fontRef idx="minor">
            <a:schemeClr val="lt1"/>
          </a:fontRef>
        </p:style>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i="1" dirty="0" smtClean="0">
                <a:solidFill>
                  <a:schemeClr val="bg1"/>
                </a:solidFill>
                <a:latin typeface="Baskerville Old Face" pitchFamily="18" charset="0"/>
              </a:rPr>
              <a:t>Treaty of Versailles </a:t>
            </a:r>
            <a:endParaRPr lang="en-US" i="1" dirty="0">
              <a:solidFill>
                <a:schemeClr val="bg1"/>
              </a:solidFill>
              <a:latin typeface="Baskerville Old Face" pitchFamily="18" charset="0"/>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314" y="1676400"/>
            <a:ext cx="8048469"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32472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352816128"/>
              </p:ext>
            </p:extLst>
          </p:nvPr>
        </p:nvGraphicFramePr>
        <p:xfrm>
          <a:off x="152400" y="579120"/>
          <a:ext cx="8839200" cy="5608320"/>
        </p:xfrm>
        <a:graphic>
          <a:graphicData uri="http://schemas.openxmlformats.org/drawingml/2006/table">
            <a:tbl>
              <a:tblPr firstRow="1" bandRow="1">
                <a:tableStyleId>{5C22544A-7EE6-4342-B048-85BDC9FD1C3A}</a:tableStyleId>
              </a:tblPr>
              <a:tblGrid>
                <a:gridCol w="3505200"/>
                <a:gridCol w="5334000"/>
              </a:tblGrid>
              <a:tr h="370840">
                <a:tc gridSpan="2">
                  <a:txBody>
                    <a:bodyPr/>
                    <a:lstStyle/>
                    <a:p>
                      <a:pPr algn="ctr"/>
                      <a:r>
                        <a:rPr lang="en-US" sz="2600" dirty="0" smtClean="0">
                          <a:latin typeface="Times New Roman" pitchFamily="18" charset="0"/>
                          <a:cs typeface="Times New Roman" pitchFamily="18" charset="0"/>
                        </a:rPr>
                        <a:t>Treaty of Versailles</a:t>
                      </a:r>
                      <a:endParaRPr lang="en-US" sz="2600" dirty="0">
                        <a:latin typeface="Times New Roman" pitchFamily="18" charset="0"/>
                        <a:cs typeface="Times New Roman" pitchFamily="18" charset="0"/>
                      </a:endParaRPr>
                    </a:p>
                  </a:txBody>
                  <a:tcPr/>
                </a:tc>
                <a:tc hMerge="1">
                  <a:txBody>
                    <a:bodyPr/>
                    <a:lstStyle/>
                    <a:p>
                      <a:endParaRPr lang="en-US" dirty="0"/>
                    </a:p>
                  </a:txBody>
                  <a:tcPr/>
                </a:tc>
              </a:tr>
              <a:tr h="370840">
                <a:tc>
                  <a:txBody>
                    <a:bodyPr/>
                    <a:lstStyle/>
                    <a:p>
                      <a:r>
                        <a:rPr lang="en-US" sz="2600" dirty="0" smtClean="0">
                          <a:latin typeface="Times New Roman" pitchFamily="18" charset="0"/>
                          <a:cs typeface="Times New Roman" pitchFamily="18" charset="0"/>
                        </a:rPr>
                        <a:t>International Relations</a:t>
                      </a:r>
                      <a:endParaRPr lang="en-US" sz="2600" dirty="0">
                        <a:latin typeface="Times New Roman" pitchFamily="18" charset="0"/>
                        <a:cs typeface="Times New Roman" pitchFamily="18" charset="0"/>
                      </a:endParaRPr>
                    </a:p>
                  </a:txBody>
                  <a:tcPr/>
                </a:tc>
                <a:tc>
                  <a:txBody>
                    <a:bodyPr/>
                    <a:lstStyle/>
                    <a:p>
                      <a:pPr marL="285750" indent="-285750">
                        <a:buFont typeface="Arial" pitchFamily="34" charset="0"/>
                        <a:buChar char="•"/>
                      </a:pPr>
                      <a:r>
                        <a:rPr lang="en-US" sz="2600" dirty="0" smtClean="0">
                          <a:latin typeface="Times New Roman" pitchFamily="18" charset="0"/>
                          <a:cs typeface="Times New Roman" pitchFamily="18" charset="0"/>
                        </a:rPr>
                        <a:t>League of Nations is formed</a:t>
                      </a:r>
                      <a:endParaRPr lang="en-US" sz="2600" dirty="0">
                        <a:latin typeface="Times New Roman" pitchFamily="18" charset="0"/>
                        <a:cs typeface="Times New Roman" pitchFamily="18" charset="0"/>
                      </a:endParaRPr>
                    </a:p>
                  </a:txBody>
                  <a:tcPr/>
                </a:tc>
              </a:tr>
              <a:tr h="370840">
                <a:tc>
                  <a:txBody>
                    <a:bodyPr/>
                    <a:lstStyle/>
                    <a:p>
                      <a:r>
                        <a:rPr lang="en-US" sz="2600" dirty="0" smtClean="0">
                          <a:latin typeface="Times New Roman" pitchFamily="18" charset="0"/>
                          <a:cs typeface="Times New Roman" pitchFamily="18" charset="0"/>
                        </a:rPr>
                        <a:t>Responsibility</a:t>
                      </a:r>
                      <a:endParaRPr lang="en-US" sz="2600" dirty="0">
                        <a:latin typeface="Times New Roman" pitchFamily="18" charset="0"/>
                        <a:cs typeface="Times New Roman" pitchFamily="18" charset="0"/>
                      </a:endParaRPr>
                    </a:p>
                  </a:txBody>
                  <a:tcPr/>
                </a:tc>
                <a:tc>
                  <a:txBody>
                    <a:bodyPr/>
                    <a:lstStyle/>
                    <a:p>
                      <a:pPr marL="285750" indent="-285750">
                        <a:buFont typeface="Arial" pitchFamily="34" charset="0"/>
                        <a:buChar char="•"/>
                      </a:pPr>
                      <a:r>
                        <a:rPr lang="en-US" sz="2600" dirty="0" smtClean="0">
                          <a:latin typeface="Times New Roman" pitchFamily="18" charset="0"/>
                          <a:cs typeface="Times New Roman" pitchFamily="18" charset="0"/>
                        </a:rPr>
                        <a:t>Germany accepts responsibility for starting the war and agrees to pay $</a:t>
                      </a:r>
                      <a:r>
                        <a:rPr lang="en-US" sz="2600" baseline="0" dirty="0" smtClean="0">
                          <a:latin typeface="Times New Roman" pitchFamily="18" charset="0"/>
                          <a:cs typeface="Times New Roman" pitchFamily="18" charset="0"/>
                        </a:rPr>
                        <a:t> to the Allies</a:t>
                      </a:r>
                      <a:endParaRPr lang="en-US" sz="2600" dirty="0">
                        <a:latin typeface="Times New Roman" pitchFamily="18" charset="0"/>
                        <a:cs typeface="Times New Roman" pitchFamily="18" charset="0"/>
                      </a:endParaRPr>
                    </a:p>
                  </a:txBody>
                  <a:tcPr/>
                </a:tc>
              </a:tr>
              <a:tr h="370840">
                <a:tc>
                  <a:txBody>
                    <a:bodyPr/>
                    <a:lstStyle/>
                    <a:p>
                      <a:r>
                        <a:rPr lang="en-US" sz="2600" dirty="0" smtClean="0">
                          <a:latin typeface="Times New Roman" pitchFamily="18" charset="0"/>
                          <a:cs typeface="Times New Roman" pitchFamily="18" charset="0"/>
                        </a:rPr>
                        <a:t>Territory</a:t>
                      </a:r>
                      <a:endParaRPr lang="en-US" sz="2600" dirty="0">
                        <a:latin typeface="Times New Roman" pitchFamily="18" charset="0"/>
                        <a:cs typeface="Times New Roman" pitchFamily="18" charset="0"/>
                      </a:endParaRPr>
                    </a:p>
                  </a:txBody>
                  <a:tcPr/>
                </a:tc>
                <a:tc>
                  <a:txBody>
                    <a:bodyPr/>
                    <a:lstStyle/>
                    <a:p>
                      <a:pPr marL="285750" indent="-285750">
                        <a:buFont typeface="Arial" pitchFamily="34" charset="0"/>
                        <a:buChar char="•"/>
                      </a:pPr>
                      <a:r>
                        <a:rPr lang="en-US" sz="2600" dirty="0" smtClean="0">
                          <a:latin typeface="Times New Roman" pitchFamily="18" charset="0"/>
                          <a:cs typeface="Times New Roman" pitchFamily="18" charset="0"/>
                        </a:rPr>
                        <a:t>New Nations are formed</a:t>
                      </a:r>
                    </a:p>
                    <a:p>
                      <a:pPr marL="285750" indent="-285750">
                        <a:buFont typeface="Arial" pitchFamily="34" charset="0"/>
                        <a:buChar char="•"/>
                      </a:pPr>
                      <a:r>
                        <a:rPr lang="en-US" sz="2600" dirty="0" smtClean="0">
                          <a:latin typeface="Times New Roman" pitchFamily="18" charset="0"/>
                          <a:cs typeface="Times New Roman" pitchFamily="18" charset="0"/>
                        </a:rPr>
                        <a:t>Germany returns</a:t>
                      </a:r>
                      <a:r>
                        <a:rPr lang="en-US" sz="2600" baseline="0" dirty="0" smtClean="0">
                          <a:latin typeface="Times New Roman" pitchFamily="18" charset="0"/>
                          <a:cs typeface="Times New Roman" pitchFamily="18" charset="0"/>
                        </a:rPr>
                        <a:t> land to France</a:t>
                      </a:r>
                    </a:p>
                    <a:p>
                      <a:pPr marL="285750" indent="-285750">
                        <a:buFont typeface="Arial" pitchFamily="34" charset="0"/>
                        <a:buChar char="•"/>
                      </a:pPr>
                      <a:r>
                        <a:rPr lang="en-US" sz="2600" baseline="0" dirty="0" smtClean="0">
                          <a:latin typeface="Times New Roman" pitchFamily="18" charset="0"/>
                          <a:cs typeface="Times New Roman" pitchFamily="18" charset="0"/>
                        </a:rPr>
                        <a:t>France and GB acquire land in the Middle East</a:t>
                      </a:r>
                      <a:endParaRPr lang="en-US" sz="2600" dirty="0">
                        <a:latin typeface="Times New Roman" pitchFamily="18" charset="0"/>
                        <a:cs typeface="Times New Roman" pitchFamily="18" charset="0"/>
                      </a:endParaRPr>
                    </a:p>
                  </a:txBody>
                  <a:tcPr/>
                </a:tc>
              </a:tr>
              <a:tr h="370840">
                <a:tc>
                  <a:txBody>
                    <a:bodyPr/>
                    <a:lstStyle/>
                    <a:p>
                      <a:r>
                        <a:rPr lang="en-US" sz="2600" dirty="0" smtClean="0">
                          <a:latin typeface="Times New Roman" pitchFamily="18" charset="0"/>
                          <a:cs typeface="Times New Roman" pitchFamily="18" charset="0"/>
                        </a:rPr>
                        <a:t>Military Strength</a:t>
                      </a:r>
                      <a:endParaRPr lang="en-US" sz="2600" dirty="0">
                        <a:latin typeface="Times New Roman" pitchFamily="18" charset="0"/>
                        <a:cs typeface="Times New Roman" pitchFamily="18" charset="0"/>
                      </a:endParaRPr>
                    </a:p>
                  </a:txBody>
                  <a:tcPr/>
                </a:tc>
                <a:tc>
                  <a:txBody>
                    <a:bodyPr/>
                    <a:lstStyle/>
                    <a:p>
                      <a:pPr marL="285750" indent="-285750">
                        <a:buFont typeface="Arial" pitchFamily="34" charset="0"/>
                        <a:buChar char="•"/>
                      </a:pPr>
                      <a:r>
                        <a:rPr lang="en-US" sz="2600" dirty="0" smtClean="0">
                          <a:latin typeface="Times New Roman" pitchFamily="18" charset="0"/>
                          <a:cs typeface="Times New Roman" pitchFamily="18" charset="0"/>
                        </a:rPr>
                        <a:t>Germany will reduce its army and navy and eliminate</a:t>
                      </a:r>
                      <a:r>
                        <a:rPr lang="en-US" sz="2600" baseline="0" dirty="0" smtClean="0">
                          <a:latin typeface="Times New Roman" pitchFamily="18" charset="0"/>
                          <a:cs typeface="Times New Roman" pitchFamily="18" charset="0"/>
                        </a:rPr>
                        <a:t> its air force</a:t>
                      </a:r>
                    </a:p>
                    <a:p>
                      <a:pPr marL="285750" indent="-285750">
                        <a:buFont typeface="Arial" pitchFamily="34" charset="0"/>
                        <a:buChar char="•"/>
                      </a:pPr>
                      <a:r>
                        <a:rPr lang="en-US" sz="2600" baseline="0" dirty="0" smtClean="0">
                          <a:latin typeface="Times New Roman" pitchFamily="18" charset="0"/>
                          <a:cs typeface="Times New Roman" pitchFamily="18" charset="0"/>
                        </a:rPr>
                        <a:t>Germany land along the Rhine River is demilitarized</a:t>
                      </a:r>
                      <a:endParaRPr lang="en-US" sz="26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19424203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304800"/>
            <a:ext cx="8229600" cy="1143000"/>
          </a:xfrm>
          <a:prstGeom prst="rect">
            <a:avLst/>
          </a:prstGeom>
        </p:spPr>
        <p:style>
          <a:lnRef idx="0">
            <a:schemeClr val="accent1"/>
          </a:lnRef>
          <a:fillRef idx="3">
            <a:schemeClr val="accent1"/>
          </a:fillRef>
          <a:effectRef idx="3">
            <a:schemeClr val="accent1"/>
          </a:effectRef>
          <a:fontRef idx="minor">
            <a:schemeClr val="lt1"/>
          </a:fontRef>
        </p:style>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Wilson’s 14 Points</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8981" y="1572490"/>
            <a:ext cx="4141946" cy="5249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descr="http://1.bp.blogspot.com/-7JhKyixNNLY/T-vXs4fIVrI/AAAAAAAAhrI/-azZJOJDhow/s1600/versail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09" y="2136847"/>
            <a:ext cx="4981272" cy="35802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 y="5728529"/>
            <a:ext cx="5008981" cy="646331"/>
          </a:xfrm>
          <a:prstGeom prst="rect">
            <a:avLst/>
          </a:prstGeom>
        </p:spPr>
        <p:txBody>
          <a:bodyPr wrap="square">
            <a:spAutoFit/>
          </a:bodyPr>
          <a:lstStyle/>
          <a:p>
            <a:r>
              <a:rPr lang="en-US" dirty="0">
                <a:solidFill>
                  <a:srgbClr val="FF0000"/>
                </a:solidFill>
              </a:rPr>
              <a:t>George Clemenceau </a:t>
            </a:r>
            <a:r>
              <a:rPr lang="en-US" dirty="0"/>
              <a:t>of France, </a:t>
            </a:r>
            <a:r>
              <a:rPr lang="en-US" dirty="0">
                <a:solidFill>
                  <a:schemeClr val="accent1"/>
                </a:solidFill>
              </a:rPr>
              <a:t>Woodrow Wilson </a:t>
            </a:r>
            <a:r>
              <a:rPr lang="en-US" dirty="0" smtClean="0"/>
              <a:t> </a:t>
            </a:r>
            <a:r>
              <a:rPr lang="en-US" dirty="0"/>
              <a:t>and </a:t>
            </a:r>
            <a:r>
              <a:rPr lang="en-US" dirty="0">
                <a:solidFill>
                  <a:schemeClr val="accent6">
                    <a:lumMod val="50000"/>
                  </a:schemeClr>
                </a:solidFill>
              </a:rPr>
              <a:t>David Lloyd-George </a:t>
            </a:r>
            <a:r>
              <a:rPr lang="en-US" dirty="0"/>
              <a:t>of Great Britain</a:t>
            </a:r>
          </a:p>
        </p:txBody>
      </p:sp>
    </p:spTree>
    <p:extLst>
      <p:ext uri="{BB962C8B-B14F-4D97-AF65-F5344CB8AC3E}">
        <p14:creationId xmlns:p14="http://schemas.microsoft.com/office/powerpoint/2010/main" val="26259578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4491"/>
            <a:ext cx="8153400" cy="6186309"/>
          </a:xfrm>
          <a:prstGeom prst="rect">
            <a:avLst/>
          </a:prstGeom>
        </p:spPr>
        <p:txBody>
          <a:bodyPr wrap="square">
            <a:spAutoFit/>
          </a:bodyPr>
          <a:lstStyle/>
          <a:p>
            <a:pPr marL="285750" indent="-285750">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14 Points</a:t>
            </a:r>
          </a:p>
          <a:p>
            <a:pPr marL="285750" indent="-285750">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Wilson </a:t>
            </a:r>
            <a:r>
              <a:rPr lang="en-US" sz="2200" dirty="0">
                <a:latin typeface="Times New Roman" panose="02020603050405020304" pitchFamily="18" charset="0"/>
                <a:cs typeface="Times New Roman" panose="02020603050405020304" pitchFamily="18" charset="0"/>
              </a:rPr>
              <a:t>believed in a League of Nations dedicated to peace</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He believed that it would bond all people together</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Wealthy nations would protect the poor, strong the weak… </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US Senate refuses the League of Nations, Henry Lodge (R) blocked it mostly because the US would no longer have the ability to declare war</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Wilson went on a national tour attempting to get the public to demand that Congress passes the bill</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Oct. 2, 19191,Wilson had a stroke b/c of the stress of the tour, his 2</a:t>
            </a:r>
            <a:r>
              <a:rPr lang="en-US" sz="2200" baseline="30000" dirty="0">
                <a:latin typeface="Times New Roman" panose="02020603050405020304" pitchFamily="18" charset="0"/>
                <a:cs typeface="Times New Roman" panose="02020603050405020304" pitchFamily="18" charset="0"/>
              </a:rPr>
              <a:t>nd</a:t>
            </a:r>
            <a:r>
              <a:rPr lang="en-US" sz="2200" dirty="0">
                <a:latin typeface="Times New Roman" panose="02020603050405020304" pitchFamily="18" charset="0"/>
                <a:cs typeface="Times New Roman" panose="02020603050405020304" pitchFamily="18" charset="0"/>
              </a:rPr>
              <a:t> wife protected him from the public and the Congress, she would rely messages back and forth</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From 1920-21, 18 months he could barely walk or speak, paralyzed of the left side of his body, he couldn’t write his name</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She was basically the Executive branch for the remainder of his term</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It has no real power because the US is not involved </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Wilson “They have shamed us in the eyes of the world”</a:t>
            </a:r>
          </a:p>
        </p:txBody>
      </p:sp>
    </p:spTree>
    <p:extLst>
      <p:ext uri="{BB962C8B-B14F-4D97-AF65-F5344CB8AC3E}">
        <p14:creationId xmlns:p14="http://schemas.microsoft.com/office/powerpoint/2010/main" val="6169888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35193"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lstStyle/>
          <a:p>
            <a:pPr algn="ctr"/>
            <a:r>
              <a:rPr lang="en-US" dirty="0" smtClean="0"/>
              <a:t>Woodrow Wilson</a:t>
            </a:r>
            <a:endParaRPr lang="en-US" dirty="0"/>
          </a:p>
        </p:txBody>
      </p:sp>
      <p:sp>
        <p:nvSpPr>
          <p:cNvPr id="6" name="Content Placeholder 5"/>
          <p:cNvSpPr>
            <a:spLocks noGrp="1"/>
          </p:cNvSpPr>
          <p:nvPr>
            <p:ph idx="1"/>
          </p:nvPr>
        </p:nvSpPr>
        <p:spPr>
          <a:xfrm>
            <a:off x="381000" y="2011680"/>
            <a:ext cx="8534400" cy="4389120"/>
          </a:xfrm>
        </p:spPr>
        <p:txBody>
          <a:bodyPr/>
          <a:lstStyle/>
          <a:p>
            <a:r>
              <a:rPr lang="en-US" dirty="0"/>
              <a:t>Absolute freedom of navigation upon the seas, outside territorial waters, alike in peace and in war, except as the seas may be closed in whole or in part by international action for the enforcement of international covenants</a:t>
            </a:r>
            <a:r>
              <a:rPr lang="en-US" dirty="0" smtClean="0"/>
              <a:t>.</a:t>
            </a:r>
          </a:p>
          <a:p>
            <a:r>
              <a:rPr lang="en-US" b="1" dirty="0" smtClean="0"/>
              <a:t>What is Wilson referring to?</a:t>
            </a:r>
            <a:endParaRPr lang="en-US" dirty="0"/>
          </a:p>
        </p:txBody>
      </p:sp>
    </p:spTree>
    <p:extLst>
      <p:ext uri="{BB962C8B-B14F-4D97-AF65-F5344CB8AC3E}">
        <p14:creationId xmlns:p14="http://schemas.microsoft.com/office/powerpoint/2010/main" val="32618426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8953"/>
            <a:ext cx="6172200" cy="6849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62713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marxist.com/images/stories/history/treaty_of_versailles_7.jpg"/>
          <p:cNvPicPr>
            <a:picLocks noChangeAspect="1" noChangeArrowheads="1"/>
          </p:cNvPicPr>
          <p:nvPr/>
        </p:nvPicPr>
        <p:blipFill>
          <a:blip r:embed="rId2" cstate="print"/>
          <a:srcRect/>
          <a:stretch>
            <a:fillRect/>
          </a:stretch>
        </p:blipFill>
        <p:spPr bwMode="auto">
          <a:xfrm>
            <a:off x="114906" y="762000"/>
            <a:ext cx="4838094" cy="6096000"/>
          </a:xfrm>
          <a:prstGeom prst="rect">
            <a:avLst/>
          </a:prstGeom>
          <a:noFill/>
        </p:spPr>
      </p:pic>
      <p:pic>
        <p:nvPicPr>
          <p:cNvPr id="2050" name="Picture 2" descr="http://25.media.tumblr.com/tumblr_m5pglcOl491rp25fjo1_5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0"/>
            <a:ext cx="396240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cnx.org/content/m21701/1.1/graphics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60239" y="3886200"/>
            <a:ext cx="2779014" cy="2667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739253" y="4572000"/>
            <a:ext cx="1404747"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smtClean="0">
                <a:latin typeface="Times New Roman" pitchFamily="18" charset="0"/>
                <a:cs typeface="Times New Roman" pitchFamily="18" charset="0"/>
              </a:rPr>
              <a:t>Woodrow Wilson- US President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7102510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 New Map of Europe</a:t>
            </a:r>
            <a:endParaRPr lang="en-US" dirty="0"/>
          </a:p>
        </p:txBody>
      </p:sp>
      <p:sp>
        <p:nvSpPr>
          <p:cNvPr id="6" name="Content Placeholder 5"/>
          <p:cNvSpPr>
            <a:spLocks noGrp="1"/>
          </p:cNvSpPr>
          <p:nvPr>
            <p:ph idx="1"/>
          </p:nvPr>
        </p:nvSpPr>
        <p:spPr/>
        <p:txBody>
          <a:bodyPr>
            <a:normAutofit/>
          </a:bodyPr>
          <a:lstStyle/>
          <a:p>
            <a:r>
              <a:rPr lang="en-US" sz="2800" dirty="0" smtClean="0"/>
              <a:t>One result of the Treaty of Versailles was the loss of territory of the Central Powers</a:t>
            </a:r>
          </a:p>
          <a:p>
            <a:r>
              <a:rPr lang="en-US" sz="2800" dirty="0" smtClean="0"/>
              <a:t>Germany and Russia lost much of their lands in Eastern Europe</a:t>
            </a:r>
          </a:p>
          <a:p>
            <a:r>
              <a:rPr lang="en-US" sz="2800" dirty="0" smtClean="0"/>
              <a:t>Poland, Czechoslovakia and other nations were created from this</a:t>
            </a:r>
          </a:p>
          <a:p>
            <a:r>
              <a:rPr lang="en-US" sz="2800" dirty="0" smtClean="0"/>
              <a:t>The Ottoman Empire was broken up after the war</a:t>
            </a:r>
          </a:p>
          <a:p>
            <a:r>
              <a:rPr lang="en-US" sz="2800" dirty="0" smtClean="0"/>
              <a:t>French controlled: Lebanon and Syria </a:t>
            </a:r>
          </a:p>
          <a:p>
            <a:r>
              <a:rPr lang="en-US" sz="2800" dirty="0" smtClean="0"/>
              <a:t>UK controlled: Iraq and Palestine </a:t>
            </a:r>
            <a:endParaRPr lang="en-US" sz="2800" dirty="0"/>
          </a:p>
        </p:txBody>
      </p:sp>
    </p:spTree>
    <p:extLst>
      <p:ext uri="{BB962C8B-B14F-4D97-AF65-F5344CB8AC3E}">
        <p14:creationId xmlns:p14="http://schemas.microsoft.com/office/powerpoint/2010/main" val="13864883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762000" y="152400"/>
            <a:ext cx="7848600" cy="457200"/>
          </a:xfrm>
          <a:prstGeom prst="rect">
            <a:avLst/>
          </a:prstGeom>
          <a:noFill/>
          <a:ln w="9525">
            <a:noFill/>
            <a:miter lim="800000"/>
            <a:headEnd/>
            <a:tailEnd/>
          </a:ln>
          <a:effectLst/>
        </p:spPr>
        <p:txBody>
          <a:bodyPr>
            <a:spAutoFit/>
          </a:bodyPr>
          <a:lstStyle/>
          <a:p>
            <a:pPr algn="ctr">
              <a:spcBef>
                <a:spcPct val="50000"/>
              </a:spcBef>
            </a:pPr>
            <a:endParaRPr lang="en-US" b="1">
              <a:solidFill>
                <a:schemeClr val="bg1"/>
              </a:solidFill>
              <a:latin typeface="Comic Sans MS" pitchFamily="66" charset="0"/>
            </a:endParaRPr>
          </a:p>
        </p:txBody>
      </p:sp>
      <p:sp>
        <p:nvSpPr>
          <p:cNvPr id="14339" name="Text Box 3"/>
          <p:cNvSpPr txBox="1">
            <a:spLocks noChangeArrowheads="1"/>
          </p:cNvSpPr>
          <p:nvPr/>
        </p:nvSpPr>
        <p:spPr bwMode="auto">
          <a:xfrm>
            <a:off x="152400" y="228600"/>
            <a:ext cx="8839200" cy="579438"/>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algn="ctr">
              <a:spcBef>
                <a:spcPct val="50000"/>
              </a:spcBef>
            </a:pPr>
            <a:r>
              <a:rPr lang="en-US" sz="3200" b="1" dirty="0">
                <a:solidFill>
                  <a:schemeClr val="tx1"/>
                </a:solidFill>
                <a:latin typeface="Britannic Bold" pitchFamily="34" charset="0"/>
              </a:rPr>
              <a:t>League of Nations Mandates in Africa</a:t>
            </a:r>
          </a:p>
        </p:txBody>
      </p:sp>
      <p:pic>
        <p:nvPicPr>
          <p:cNvPr id="14340" name="Picture 2" descr="map-League of Nations mandates in Africa"/>
          <p:cNvPicPr>
            <a:picLocks noChangeAspect="1" noChangeArrowheads="1"/>
          </p:cNvPicPr>
          <p:nvPr/>
        </p:nvPicPr>
        <p:blipFill>
          <a:blip r:embed="rId2" cstate="print">
            <a:lum bright="-8000" contrast="14000"/>
          </a:blip>
          <a:srcRect/>
          <a:stretch>
            <a:fillRect/>
          </a:stretch>
        </p:blipFill>
        <p:spPr bwMode="auto">
          <a:xfrm>
            <a:off x="228600" y="960213"/>
            <a:ext cx="8686800" cy="5897787"/>
          </a:xfrm>
          <a:prstGeom prst="rect">
            <a:avLst/>
          </a:prstGeom>
          <a:noFill/>
          <a:ln w="9525">
            <a:solidFill>
              <a:schemeClr val="bg1"/>
            </a:solidFill>
            <a:miter lim="800000"/>
            <a:headEnd/>
            <a:tailEnd/>
          </a:ln>
        </p:spPr>
      </p:pic>
    </p:spTree>
    <p:extLst>
      <p:ext uri="{BB962C8B-B14F-4D97-AF65-F5344CB8AC3E}">
        <p14:creationId xmlns:p14="http://schemas.microsoft.com/office/powerpoint/2010/main" val="7994725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762000" y="152400"/>
            <a:ext cx="7848600" cy="457200"/>
          </a:xfrm>
          <a:prstGeom prst="rect">
            <a:avLst/>
          </a:prstGeom>
          <a:noFill/>
          <a:ln w="9525">
            <a:noFill/>
            <a:miter lim="800000"/>
            <a:headEnd/>
            <a:tailEnd/>
          </a:ln>
          <a:effectLst/>
        </p:spPr>
        <p:txBody>
          <a:bodyPr>
            <a:spAutoFit/>
          </a:bodyPr>
          <a:lstStyle/>
          <a:p>
            <a:pPr algn="ctr">
              <a:spcBef>
                <a:spcPct val="50000"/>
              </a:spcBef>
            </a:pPr>
            <a:endParaRPr lang="en-US" b="1">
              <a:solidFill>
                <a:schemeClr val="bg1"/>
              </a:solidFill>
              <a:latin typeface="Comic Sans MS" pitchFamily="66" charset="0"/>
            </a:endParaRPr>
          </a:p>
        </p:txBody>
      </p:sp>
      <p:sp>
        <p:nvSpPr>
          <p:cNvPr id="4099" name="Text Box 3"/>
          <p:cNvSpPr txBox="1">
            <a:spLocks noChangeArrowheads="1"/>
          </p:cNvSpPr>
          <p:nvPr/>
        </p:nvSpPr>
        <p:spPr bwMode="auto">
          <a:xfrm>
            <a:off x="457200" y="487363"/>
            <a:ext cx="8305800" cy="5794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pPr>
            <a:r>
              <a:rPr lang="en-US" sz="3200" b="1" dirty="0">
                <a:latin typeface="Britannic Bold" pitchFamily="34" charset="0"/>
              </a:rPr>
              <a:t>The Middle East in 1914</a:t>
            </a:r>
          </a:p>
        </p:txBody>
      </p:sp>
      <p:pic>
        <p:nvPicPr>
          <p:cNvPr id="4100" name="Picture 4" descr="map-middle-east-1914"/>
          <p:cNvPicPr>
            <a:picLocks noChangeAspect="1" noChangeArrowheads="1"/>
          </p:cNvPicPr>
          <p:nvPr/>
        </p:nvPicPr>
        <p:blipFill>
          <a:blip r:embed="rId2" cstate="print">
            <a:lum bright="-6000" contrast="18000"/>
          </a:blip>
          <a:srcRect t="8087"/>
          <a:stretch>
            <a:fillRect/>
          </a:stretch>
        </p:blipFill>
        <p:spPr bwMode="auto">
          <a:xfrm>
            <a:off x="1143000" y="1143000"/>
            <a:ext cx="7134225" cy="5195888"/>
          </a:xfrm>
          <a:prstGeom prst="rect">
            <a:avLst/>
          </a:prstGeom>
          <a:noFill/>
          <a:ln w="9525">
            <a:noFill/>
            <a:miter lim="800000"/>
            <a:headEnd/>
            <a:tailEnd/>
          </a:ln>
        </p:spPr>
      </p:pic>
    </p:spTree>
    <p:extLst>
      <p:ext uri="{BB962C8B-B14F-4D97-AF65-F5344CB8AC3E}">
        <p14:creationId xmlns:p14="http://schemas.microsoft.com/office/powerpoint/2010/main" val="2510364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a:ln/>
        </p:spPr>
        <p:txBody>
          <a:bodyPr lIns="92075" tIns="46038" rIns="92075" bIns="46038">
            <a:normAutofit fontScale="90000"/>
          </a:bodyPr>
          <a:lstStyle/>
          <a:p>
            <a:r>
              <a:rPr lang="en-US" b="1" u="sng"/>
              <a:t>Entangling Alliances</a:t>
            </a:r>
            <a:r>
              <a:rPr lang="en-US"/>
              <a:t/>
            </a:r>
            <a:br>
              <a:rPr lang="en-US"/>
            </a:br>
            <a:r>
              <a:rPr lang="en-US" sz="3200" b="1"/>
              <a:t>(a recipe for war)</a:t>
            </a:r>
          </a:p>
        </p:txBody>
      </p:sp>
      <p:sp>
        <p:nvSpPr>
          <p:cNvPr id="9219" name="Rectangle 3"/>
          <p:cNvSpPr>
            <a:spLocks noGrp="1" noChangeArrowheads="1"/>
          </p:cNvSpPr>
          <p:nvPr>
            <p:ph type="body" idx="1"/>
          </p:nvPr>
        </p:nvSpPr>
        <p:spPr>
          <a:noFill/>
          <a:ln/>
        </p:spPr>
        <p:txBody>
          <a:bodyPr lIns="92075" tIns="46038" rIns="92075" bIns="46038"/>
          <a:lstStyle/>
          <a:p>
            <a:r>
              <a:rPr lang="en-US" dirty="0" smtClean="0"/>
              <a:t>Treaty of the </a:t>
            </a:r>
            <a:r>
              <a:rPr lang="en-US" dirty="0"/>
              <a:t>Triple Alliance </a:t>
            </a:r>
            <a:r>
              <a:rPr lang="en-US" dirty="0" smtClean="0"/>
              <a:t>between…</a:t>
            </a:r>
            <a:endParaRPr lang="en-US" dirty="0"/>
          </a:p>
          <a:p>
            <a:pPr lvl="1">
              <a:buFont typeface="Wingdings" pitchFamily="2" charset="2"/>
              <a:buChar char="v"/>
            </a:pPr>
            <a:r>
              <a:rPr lang="en-US" dirty="0"/>
              <a:t>Germany</a:t>
            </a:r>
          </a:p>
          <a:p>
            <a:pPr lvl="1">
              <a:buFont typeface="Wingdings" pitchFamily="2" charset="2"/>
              <a:buChar char="v"/>
            </a:pPr>
            <a:r>
              <a:rPr lang="en-US" dirty="0"/>
              <a:t>Austria-Hungary</a:t>
            </a:r>
          </a:p>
          <a:p>
            <a:pPr lvl="1">
              <a:buFont typeface="Wingdings" pitchFamily="2" charset="2"/>
              <a:buChar char="v"/>
            </a:pPr>
            <a:r>
              <a:rPr lang="en-US" dirty="0"/>
              <a:t>Turkey (The Ottoman Empire)</a:t>
            </a:r>
          </a:p>
          <a:p>
            <a:pPr lvl="1">
              <a:buFont typeface="Wingdings" pitchFamily="2" charset="2"/>
              <a:buNone/>
            </a:pPr>
            <a:endParaRPr lang="en-US" dirty="0"/>
          </a:p>
        </p:txBody>
      </p:sp>
    </p:spTree>
    <p:extLst>
      <p:ext uri="{BB962C8B-B14F-4D97-AF65-F5344CB8AC3E}">
        <p14:creationId xmlns:p14="http://schemas.microsoft.com/office/powerpoint/2010/main" val="383230387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dissolve">
                                      <p:cBhvr>
                                        <p:cTn id="7" dur="500"/>
                                        <p:tgtEl>
                                          <p:spTgt spid="921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219">
                                            <p:txEl>
                                              <p:pRg st="1" end="1"/>
                                            </p:txEl>
                                          </p:spTgt>
                                        </p:tgtEl>
                                        <p:attrNameLst>
                                          <p:attrName>style.visibility</p:attrName>
                                        </p:attrNameLst>
                                      </p:cBhvr>
                                      <p:to>
                                        <p:strVal val="visible"/>
                                      </p:to>
                                    </p:set>
                                    <p:animEffect transition="in" filter="dissolve">
                                      <p:cBhvr>
                                        <p:cTn id="10" dur="500"/>
                                        <p:tgtEl>
                                          <p:spTgt spid="9219">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animEffect transition="in" filter="dissolve">
                                      <p:cBhvr>
                                        <p:cTn id="13" dur="500"/>
                                        <p:tgtEl>
                                          <p:spTgt spid="9219">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9219">
                                            <p:txEl>
                                              <p:pRg st="3" end="3"/>
                                            </p:txEl>
                                          </p:spTgt>
                                        </p:tgtEl>
                                        <p:attrNameLst>
                                          <p:attrName>style.visibility</p:attrName>
                                        </p:attrNameLst>
                                      </p:cBhvr>
                                      <p:to>
                                        <p:strVal val="visible"/>
                                      </p:to>
                                    </p:set>
                                    <p:animEffect transition="in" filter="dissolve">
                                      <p:cBhvr>
                                        <p:cTn id="16"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3" descr="map-Europe and the Middle East after the Peace Settlements of 1919-1920"/>
          <p:cNvPicPr>
            <a:picLocks noChangeAspect="1" noChangeArrowheads="1"/>
          </p:cNvPicPr>
          <p:nvPr/>
        </p:nvPicPr>
        <p:blipFill>
          <a:blip r:embed="rId2" cstate="print">
            <a:lum bright="-12000" contrast="6000"/>
          </a:blip>
          <a:srcRect b="3221"/>
          <a:stretch>
            <a:fillRect/>
          </a:stretch>
        </p:blipFill>
        <p:spPr bwMode="auto">
          <a:xfrm>
            <a:off x="685800" y="293191"/>
            <a:ext cx="7620000" cy="6791823"/>
          </a:xfrm>
          <a:prstGeom prst="rect">
            <a:avLst/>
          </a:prstGeom>
          <a:noFill/>
          <a:ln w="9525">
            <a:solidFill>
              <a:schemeClr val="bg1"/>
            </a:solidFill>
            <a:miter lim="800000"/>
            <a:headEnd/>
            <a:tailEnd/>
          </a:ln>
        </p:spPr>
      </p:pic>
      <p:sp>
        <p:nvSpPr>
          <p:cNvPr id="5" name="Text Box 3"/>
          <p:cNvSpPr txBox="1">
            <a:spLocks noChangeArrowheads="1"/>
          </p:cNvSpPr>
          <p:nvPr/>
        </p:nvSpPr>
        <p:spPr bwMode="auto">
          <a:xfrm>
            <a:off x="670560" y="30480"/>
            <a:ext cx="4876800" cy="579438"/>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spcBef>
                <a:spcPct val="50000"/>
              </a:spcBef>
            </a:pPr>
            <a:r>
              <a:rPr lang="en-US" sz="3200" b="1" dirty="0">
                <a:latin typeface="Britannic Bold" pitchFamily="34" charset="0"/>
              </a:rPr>
              <a:t>New Nations: 1923</a:t>
            </a:r>
          </a:p>
        </p:txBody>
      </p:sp>
    </p:spTree>
    <p:extLst>
      <p:ext uri="{BB962C8B-B14F-4D97-AF65-F5344CB8AC3E}">
        <p14:creationId xmlns:p14="http://schemas.microsoft.com/office/powerpoint/2010/main" val="29990772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1371600" y="304800"/>
            <a:ext cx="7620000" cy="83099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defRPr/>
            </a:pPr>
            <a:r>
              <a:rPr lang="en-US" sz="4800" b="1" dirty="0">
                <a:effectLst>
                  <a:outerShdw blurRad="38100" dist="38100" dir="2700000" algn="tl">
                    <a:srgbClr val="FFFFFF"/>
                  </a:outerShdw>
                </a:effectLst>
                <a:latin typeface="Chiller" pitchFamily="82" charset="0"/>
              </a:rPr>
              <a:t>9,000,000</a:t>
            </a:r>
            <a:r>
              <a:rPr lang="en-US" sz="4800" b="1" dirty="0">
                <a:solidFill>
                  <a:srgbClr val="996600"/>
                </a:solidFill>
                <a:effectLst>
                  <a:outerShdw blurRad="38100" dist="38100" dir="2700000" algn="tl">
                    <a:srgbClr val="000000"/>
                  </a:outerShdw>
                </a:effectLst>
                <a:latin typeface="Chiller" pitchFamily="82" charset="0"/>
              </a:rPr>
              <a:t> </a:t>
            </a:r>
            <a:r>
              <a:rPr lang="en-US" sz="4800" b="1" dirty="0">
                <a:effectLst>
                  <a:outerShdw blurRad="38100" dist="38100" dir="2700000" algn="tl">
                    <a:srgbClr val="FFFFFF"/>
                  </a:outerShdw>
                </a:effectLst>
                <a:latin typeface="Chiller" pitchFamily="82" charset="0"/>
              </a:rPr>
              <a:t>D</a:t>
            </a:r>
            <a:r>
              <a:rPr lang="en-US" sz="4800" b="1" dirty="0" smtClean="0">
                <a:effectLst>
                  <a:outerShdw blurRad="38100" dist="38100" dir="2700000" algn="tl">
                    <a:srgbClr val="FFFFFF"/>
                  </a:outerShdw>
                </a:effectLst>
                <a:latin typeface="Chiller" pitchFamily="82" charset="0"/>
              </a:rPr>
              <a:t>ead in Combat</a:t>
            </a:r>
            <a:endParaRPr lang="en-US" sz="4800" b="1" dirty="0">
              <a:effectLst>
                <a:outerShdw blurRad="38100" dist="38100" dir="2700000" algn="tl">
                  <a:srgbClr val="FFFFFF"/>
                </a:outerShdw>
              </a:effectLst>
              <a:latin typeface="Chiller" pitchFamily="82" charset="0"/>
            </a:endParaRPr>
          </a:p>
        </p:txBody>
      </p:sp>
      <p:pic>
        <p:nvPicPr>
          <p:cNvPr id="105475" name="Picture 3"/>
          <p:cNvPicPr>
            <a:picLocks noGrp="1" noChangeAspect="1" noChangeArrowheads="1"/>
          </p:cNvPicPr>
          <p:nvPr>
            <p:ph/>
          </p:nvPr>
        </p:nvPicPr>
        <p:blipFill>
          <a:blip r:embed="rId3" cstate="print">
            <a:lum bright="-6000" contrast="6000"/>
            <a:extLst>
              <a:ext uri="{28A0092B-C50C-407E-A947-70E740481C1C}">
                <a14:useLocalDpi xmlns:a14="http://schemas.microsoft.com/office/drawing/2010/main" val="0"/>
              </a:ext>
            </a:extLst>
          </a:blip>
          <a:stretch>
            <a:fillRect/>
          </a:stretch>
        </p:blipFill>
        <p:spPr>
          <a:xfrm>
            <a:off x="1565334" y="1143000"/>
            <a:ext cx="7232531" cy="5562600"/>
          </a:xfrm>
          <a:noFill/>
          <a:ln cap="flat">
            <a:solidFill>
              <a:srgbClr val="664400"/>
            </a:solidFill>
            <a:miter lim="800000"/>
            <a:headEnd type="none" w="med" len="med"/>
            <a:tailEnd type="none" w="med" len="med"/>
          </a:ln>
        </p:spPr>
      </p:pic>
    </p:spTree>
    <p:extLst>
      <p:ext uri="{BB962C8B-B14F-4D97-AF65-F5344CB8AC3E}">
        <p14:creationId xmlns:p14="http://schemas.microsoft.com/office/powerpoint/2010/main" val="3706720040"/>
      </p:ext>
    </p:extLst>
  </p:cSld>
  <p:clrMapOvr>
    <a:masterClrMapping/>
  </p:clrMapOvr>
  <p:transition advClick="0" advTm="23000">
    <p:sndAc>
      <p:stSnd>
        <p:snd r:embed="rId2" name="taps[1].wav"/>
      </p:stSnd>
    </p:sndAc>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533400" y="685800"/>
            <a:ext cx="7620000" cy="762000"/>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defRPr/>
            </a:pPr>
            <a:r>
              <a:rPr lang="en-US" sz="4400" b="1" dirty="0">
                <a:solidFill>
                  <a:srgbClr val="996600"/>
                </a:solidFill>
                <a:latin typeface="Comic Sans MS" pitchFamily="66" charset="0"/>
              </a:rPr>
              <a:t>World War I Casualties</a:t>
            </a:r>
          </a:p>
        </p:txBody>
      </p:sp>
      <p:graphicFrame>
        <p:nvGraphicFramePr>
          <p:cNvPr id="118799" name="Object 15"/>
          <p:cNvGraphicFramePr>
            <a:graphicFrameLocks noGrp="1" noChangeAspect="1"/>
          </p:cNvGraphicFramePr>
          <p:nvPr>
            <p:ph/>
            <p:extLst>
              <p:ext uri="{D42A27DB-BD31-4B8C-83A1-F6EECF244321}">
                <p14:modId xmlns:p14="http://schemas.microsoft.com/office/powerpoint/2010/main" val="1985437035"/>
              </p:ext>
            </p:extLst>
          </p:nvPr>
        </p:nvGraphicFramePr>
        <p:xfrm>
          <a:off x="1371600" y="1393825"/>
          <a:ext cx="7391400" cy="4930775"/>
        </p:xfrm>
        <a:graphic>
          <a:graphicData uri="http://schemas.openxmlformats.org/presentationml/2006/ole">
            <mc:AlternateContent xmlns:mc="http://schemas.openxmlformats.org/markup-compatibility/2006">
              <mc:Choice xmlns:v="urn:schemas-microsoft-com:vml" Requires="v">
                <p:oleObj spid="_x0000_s1027" name="Chart" r:id="rId3" imgW="6096000" imgH="4067175" progId="MSGraph.Chart.8">
                  <p:embed followColorScheme="full"/>
                </p:oleObj>
              </mc:Choice>
              <mc:Fallback>
                <p:oleObj name="Chart" r:id="rId3" imgW="6096000" imgH="4067175" progId="MSGraph.Chart.8">
                  <p:embed followColorScheme="full"/>
                  <p:pic>
                    <p:nvPicPr>
                      <p:cNvPr id="0" name=""/>
                      <p:cNvPicPr>
                        <a:picLocks noGrp="1" noChangeAspect="1" noChangeArrowheads="1"/>
                      </p:cNvPicPr>
                      <p:nvPr/>
                    </p:nvPicPr>
                    <p:blipFill>
                      <a:blip r:embed="rId4"/>
                      <a:srcRect/>
                      <a:stretch>
                        <a:fillRect/>
                      </a:stretch>
                    </p:blipFill>
                    <p:spPr bwMode="auto">
                      <a:xfrm>
                        <a:off x="1371600" y="1393825"/>
                        <a:ext cx="7391400" cy="4930775"/>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39440005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8799">
                                            <p:oleChartEl type="series" lvl="1"/>
                                          </p:spTgt>
                                        </p:tgtEl>
                                        <p:attrNameLst>
                                          <p:attrName>style.visibility</p:attrName>
                                        </p:attrNameLst>
                                      </p:cBhvr>
                                      <p:to>
                                        <p:strVal val="visible"/>
                                      </p:to>
                                    </p:set>
                                    <p:animEffect transition="in" filter="box(in)">
                                      <p:cBhvr>
                                        <p:cTn id="7" dur="500"/>
                                        <p:tgtEl>
                                          <p:spTgt spid="118799">
                                            <p:oleChartEl type="series" lvl="1"/>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8799">
                                            <p:oleChartEl type="series" lvl="2"/>
                                          </p:spTgt>
                                        </p:tgtEl>
                                        <p:attrNameLst>
                                          <p:attrName>style.visibility</p:attrName>
                                        </p:attrNameLst>
                                      </p:cBhvr>
                                      <p:to>
                                        <p:strVal val="visible"/>
                                      </p:to>
                                    </p:set>
                                    <p:animEffect transition="in" filter="box(in)">
                                      <p:cBhvr>
                                        <p:cTn id="12" dur="500"/>
                                        <p:tgtEl>
                                          <p:spTgt spid="118799">
                                            <p:oleChartEl type="series" lvl="2"/>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8799">
                                            <p:oleChartEl type="series" lvl="3"/>
                                          </p:spTgt>
                                        </p:tgtEl>
                                        <p:attrNameLst>
                                          <p:attrName>style.visibility</p:attrName>
                                        </p:attrNameLst>
                                      </p:cBhvr>
                                      <p:to>
                                        <p:strVal val="visible"/>
                                      </p:to>
                                    </p:set>
                                    <p:animEffect transition="in" filter="box(in)">
                                      <p:cBhvr>
                                        <p:cTn id="17" dur="500"/>
                                        <p:tgtEl>
                                          <p:spTgt spid="118799">
                                            <p:oleChartEl type="series" lvl="3"/>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8799">
                                            <p:oleChartEl type="series" lvl="4"/>
                                          </p:spTgt>
                                        </p:tgtEl>
                                        <p:attrNameLst>
                                          <p:attrName>style.visibility</p:attrName>
                                        </p:attrNameLst>
                                      </p:cBhvr>
                                      <p:to>
                                        <p:strVal val="visible"/>
                                      </p:to>
                                    </p:set>
                                    <p:animEffect transition="in" filter="box(in)">
                                      <p:cBhvr>
                                        <p:cTn id="22" dur="500"/>
                                        <p:tgtEl>
                                          <p:spTgt spid="118799">
                                            <p:oleChartEl type="series" lvl="4"/>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18799">
                                            <p:oleChartEl type="series" lvl="5"/>
                                          </p:spTgt>
                                        </p:tgtEl>
                                        <p:attrNameLst>
                                          <p:attrName>style.visibility</p:attrName>
                                        </p:attrNameLst>
                                      </p:cBhvr>
                                      <p:to>
                                        <p:strVal val="visible"/>
                                      </p:to>
                                    </p:set>
                                    <p:animEffect transition="in" filter="box(in)">
                                      <p:cBhvr>
                                        <p:cTn id="27" dur="500"/>
                                        <p:tgtEl>
                                          <p:spTgt spid="118799">
                                            <p:oleChartEl type="series" lvl="5"/>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18799">
                                            <p:oleChartEl type="series" lvl="6"/>
                                          </p:spTgt>
                                        </p:tgtEl>
                                        <p:attrNameLst>
                                          <p:attrName>style.visibility</p:attrName>
                                        </p:attrNameLst>
                                      </p:cBhvr>
                                      <p:to>
                                        <p:strVal val="visible"/>
                                      </p:to>
                                    </p:set>
                                    <p:animEffect transition="in" filter="box(in)">
                                      <p:cBhvr>
                                        <p:cTn id="32" dur="500"/>
                                        <p:tgtEl>
                                          <p:spTgt spid="118799">
                                            <p:oleChartEl type="series" lvl="6"/>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18799">
                                            <p:oleChartEl type="series" lvl="7"/>
                                          </p:spTgt>
                                        </p:tgtEl>
                                        <p:attrNameLst>
                                          <p:attrName>style.visibility</p:attrName>
                                        </p:attrNameLst>
                                      </p:cBhvr>
                                      <p:to>
                                        <p:strVal val="visible"/>
                                      </p:to>
                                    </p:set>
                                    <p:animEffect transition="in" filter="box(in)">
                                      <p:cBhvr>
                                        <p:cTn id="37" dur="500"/>
                                        <p:tgtEl>
                                          <p:spTgt spid="118799">
                                            <p:oleChartEl type="series" lvl="7"/>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18799">
                                            <p:oleChartEl type="series" lvl="8"/>
                                          </p:spTgt>
                                        </p:tgtEl>
                                        <p:attrNameLst>
                                          <p:attrName>style.visibility</p:attrName>
                                        </p:attrNameLst>
                                      </p:cBhvr>
                                      <p:to>
                                        <p:strVal val="visible"/>
                                      </p:to>
                                    </p:set>
                                    <p:animEffect transition="in" filter="box(in)">
                                      <p:cBhvr>
                                        <p:cTn id="42" dur="500"/>
                                        <p:tgtEl>
                                          <p:spTgt spid="118799">
                                            <p:oleChartEl type="series" lvl="8"/>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18799" grpId="0" bld="series"/>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a:ln/>
        </p:spPr>
        <p:txBody>
          <a:bodyPr lIns="92075" tIns="46038" rIns="92075" bIns="46038">
            <a:normAutofit fontScale="90000"/>
          </a:bodyPr>
          <a:lstStyle/>
          <a:p>
            <a:r>
              <a:rPr lang="en-US" b="1" u="sng"/>
              <a:t>Entangling Alliances</a:t>
            </a:r>
            <a:r>
              <a:rPr lang="en-US"/>
              <a:t/>
            </a:r>
            <a:br>
              <a:rPr lang="en-US"/>
            </a:br>
            <a:r>
              <a:rPr lang="en-US" sz="3200" b="1"/>
              <a:t>(a recipe for war)</a:t>
            </a:r>
          </a:p>
        </p:txBody>
      </p:sp>
      <p:sp>
        <p:nvSpPr>
          <p:cNvPr id="10243" name="Rectangle 3"/>
          <p:cNvSpPr>
            <a:spLocks noGrp="1" noChangeArrowheads="1"/>
          </p:cNvSpPr>
          <p:nvPr>
            <p:ph type="body" idx="1"/>
          </p:nvPr>
        </p:nvSpPr>
        <p:spPr>
          <a:noFill/>
          <a:ln/>
        </p:spPr>
        <p:txBody>
          <a:bodyPr lIns="92075" tIns="46038" rIns="92075" bIns="46038"/>
          <a:lstStyle/>
          <a:p>
            <a:r>
              <a:rPr lang="en-US" dirty="0"/>
              <a:t>Treaty of the Triple </a:t>
            </a:r>
            <a:r>
              <a:rPr lang="en-US" dirty="0" smtClean="0"/>
              <a:t>Entente between…</a:t>
            </a:r>
          </a:p>
          <a:p>
            <a:pPr lvl="1">
              <a:buFont typeface="Wingdings" pitchFamily="2" charset="2"/>
              <a:buChar char="v"/>
            </a:pPr>
            <a:r>
              <a:rPr lang="en-US" dirty="0" smtClean="0"/>
              <a:t>Russia</a:t>
            </a:r>
            <a:endParaRPr lang="en-US" dirty="0"/>
          </a:p>
          <a:p>
            <a:pPr lvl="1">
              <a:buFont typeface="Wingdings" pitchFamily="2" charset="2"/>
              <a:buChar char="v"/>
            </a:pPr>
            <a:r>
              <a:rPr lang="en-US" dirty="0"/>
              <a:t>France</a:t>
            </a:r>
          </a:p>
          <a:p>
            <a:pPr lvl="1">
              <a:buFont typeface="Wingdings" pitchFamily="2" charset="2"/>
              <a:buChar char="v"/>
            </a:pPr>
            <a:r>
              <a:rPr lang="en-US" dirty="0" smtClean="0"/>
              <a:t>UK</a:t>
            </a:r>
            <a:endParaRPr lang="en-US" dirty="0"/>
          </a:p>
        </p:txBody>
      </p:sp>
    </p:spTree>
    <p:extLst>
      <p:ext uri="{BB962C8B-B14F-4D97-AF65-F5344CB8AC3E}">
        <p14:creationId xmlns:p14="http://schemas.microsoft.com/office/powerpoint/2010/main" val="185765913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dissolve">
                                      <p:cBhvr>
                                        <p:cTn id="7" dur="500"/>
                                        <p:tgtEl>
                                          <p:spTgt spid="1024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dissolve">
                                      <p:cBhvr>
                                        <p:cTn id="10" dur="500"/>
                                        <p:tgtEl>
                                          <p:spTgt spid="1024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Effect transition="in" filter="dissolve">
                                      <p:cBhvr>
                                        <p:cTn id="13" dur="500"/>
                                        <p:tgtEl>
                                          <p:spTgt spid="1024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243">
                                            <p:txEl>
                                              <p:pRg st="3" end="3"/>
                                            </p:txEl>
                                          </p:spTgt>
                                        </p:tgtEl>
                                        <p:attrNameLst>
                                          <p:attrName>style.visibility</p:attrName>
                                        </p:attrNameLst>
                                      </p:cBhvr>
                                      <p:to>
                                        <p:strVal val="visible"/>
                                      </p:to>
                                    </p:set>
                                    <p:animEffect transition="in" filter="dissolve">
                                      <p:cBhvr>
                                        <p:cTn id="16" dur="50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35608" y="0"/>
            <a:ext cx="7498080" cy="1143000"/>
          </a:xfrm>
        </p:spPr>
        <p:txBody>
          <a:bodyPr>
            <a:normAutofit/>
          </a:bodyPr>
          <a:lstStyle/>
          <a:p>
            <a:r>
              <a:rPr lang="en-US" sz="4400" dirty="0" smtClean="0">
                <a:latin typeface="Britannic Bold" pitchFamily="34" charset="0"/>
                <a:cs typeface="Times New Roman" pitchFamily="18" charset="0"/>
              </a:rPr>
              <a:t>The Alliance System</a:t>
            </a:r>
            <a:endParaRPr lang="en-US" sz="4400" dirty="0">
              <a:latin typeface="Britannic Bold" pitchFamily="34" charset="0"/>
              <a:cs typeface="Times New Roman" pitchFamily="18" charset="0"/>
            </a:endParaRPr>
          </a:p>
        </p:txBody>
      </p:sp>
      <p:pic>
        <p:nvPicPr>
          <p:cNvPr id="5" name="Picture 4" descr="Map of countries in the Triple Entente and the Triple Alliance"/>
          <p:cNvPicPr/>
          <p:nvPr/>
        </p:nvPicPr>
        <p:blipFill>
          <a:blip r:embed="rId2" cstate="print"/>
          <a:srcRect/>
          <a:stretch>
            <a:fillRect/>
          </a:stretch>
        </p:blipFill>
        <p:spPr bwMode="auto">
          <a:xfrm>
            <a:off x="1219200" y="1143000"/>
            <a:ext cx="7391400" cy="5391150"/>
          </a:xfrm>
          <a:prstGeom prst="rect">
            <a:avLst/>
          </a:prstGeom>
          <a:noFill/>
          <a:ln w="9525">
            <a:noFill/>
            <a:miter lim="800000"/>
            <a:headEnd/>
            <a:tailEnd/>
          </a:ln>
        </p:spPr>
      </p:pic>
    </p:spTree>
    <p:extLst>
      <p:ext uri="{BB962C8B-B14F-4D97-AF65-F5344CB8AC3E}">
        <p14:creationId xmlns:p14="http://schemas.microsoft.com/office/powerpoint/2010/main" val="2675149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1371600" y="212725"/>
            <a:ext cx="7620000" cy="701675"/>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defRPr/>
            </a:pPr>
            <a:r>
              <a:rPr lang="en-US" sz="4000" b="1">
                <a:solidFill>
                  <a:srgbClr val="996600"/>
                </a:solidFill>
                <a:latin typeface="Comic Sans MS" pitchFamily="66" charset="0"/>
              </a:rPr>
              <a:t>1. The Alliance System</a:t>
            </a:r>
          </a:p>
        </p:txBody>
      </p:sp>
      <p:pic>
        <p:nvPicPr>
          <p:cNvPr id="100361" name="Picture 9" descr="france_large"/>
          <p:cNvPicPr>
            <a:picLocks noGrp="1" noChangeAspect="1" noChangeArrowheads="1"/>
          </p:cNvPicPr>
          <p:nvPr>
            <p:ph sz="quarter" idx="4294967295"/>
          </p:nvPr>
        </p:nvPicPr>
        <p:blipFill>
          <a:blip r:embed="rId3" cstate="print"/>
          <a:srcRect/>
          <a:stretch>
            <a:fillRect/>
          </a:stretch>
        </p:blipFill>
        <p:spPr>
          <a:xfrm>
            <a:off x="0" y="3417888"/>
            <a:ext cx="1981200" cy="1320800"/>
          </a:xfrm>
          <a:noFill/>
        </p:spPr>
      </p:pic>
      <p:pic>
        <p:nvPicPr>
          <p:cNvPr id="100363" name="Picture 11" descr="russia_large"/>
          <p:cNvPicPr>
            <a:picLocks noGrp="1" noChangeAspect="1" noChangeArrowheads="1"/>
          </p:cNvPicPr>
          <p:nvPr>
            <p:ph sz="quarter" idx="4294967295"/>
          </p:nvPr>
        </p:nvPicPr>
        <p:blipFill>
          <a:blip r:embed="rId4" cstate="print"/>
          <a:srcRect/>
          <a:stretch>
            <a:fillRect/>
          </a:stretch>
        </p:blipFill>
        <p:spPr>
          <a:xfrm>
            <a:off x="0" y="4891088"/>
            <a:ext cx="1981200" cy="1320800"/>
          </a:xfrm>
          <a:noFill/>
        </p:spPr>
      </p:pic>
      <p:pic>
        <p:nvPicPr>
          <p:cNvPr id="100366" name="Picture 14" descr="unitedkingdom_medium"/>
          <p:cNvPicPr>
            <a:picLocks noGrp="1" noChangeAspect="1" noChangeArrowheads="1"/>
          </p:cNvPicPr>
          <p:nvPr>
            <p:ph sz="quarter" idx="4294967295"/>
          </p:nvPr>
        </p:nvPicPr>
        <p:blipFill>
          <a:blip r:embed="rId5" cstate="print"/>
          <a:srcRect/>
          <a:stretch>
            <a:fillRect/>
          </a:stretch>
        </p:blipFill>
        <p:spPr>
          <a:xfrm>
            <a:off x="0" y="1981200"/>
            <a:ext cx="1981200" cy="1295400"/>
          </a:xfrm>
          <a:noFill/>
        </p:spPr>
      </p:pic>
      <p:pic>
        <p:nvPicPr>
          <p:cNvPr id="100369" name="Picture 17" descr="arms"/>
          <p:cNvPicPr>
            <a:picLocks noGrp="1" noChangeAspect="1" noChangeArrowheads="1"/>
          </p:cNvPicPr>
          <p:nvPr>
            <p:ph sz="quarter" idx="4294967295"/>
          </p:nvPr>
        </p:nvPicPr>
        <p:blipFill>
          <a:blip r:embed="rId6" cstate="print"/>
          <a:srcRect l="1622" r="1622"/>
          <a:stretch>
            <a:fillRect/>
          </a:stretch>
        </p:blipFill>
        <p:spPr>
          <a:xfrm>
            <a:off x="7162800" y="3443288"/>
            <a:ext cx="1981200" cy="1357312"/>
          </a:xfrm>
        </p:spPr>
      </p:pic>
      <p:pic>
        <p:nvPicPr>
          <p:cNvPr id="100372" name="Picture 20" descr="germany_noeagle_medium"/>
          <p:cNvPicPr>
            <a:picLocks noChangeAspect="1" noChangeArrowheads="1"/>
          </p:cNvPicPr>
          <p:nvPr/>
        </p:nvPicPr>
        <p:blipFill>
          <a:blip r:embed="rId7" cstate="print"/>
          <a:srcRect/>
          <a:stretch>
            <a:fillRect/>
          </a:stretch>
        </p:blipFill>
        <p:spPr bwMode="auto">
          <a:xfrm>
            <a:off x="6705600" y="1981200"/>
            <a:ext cx="1981200" cy="1295400"/>
          </a:xfrm>
          <a:prstGeom prst="rect">
            <a:avLst/>
          </a:prstGeom>
          <a:noFill/>
          <a:ln w="9525">
            <a:noFill/>
            <a:miter lim="800000"/>
            <a:headEnd/>
            <a:tailEnd/>
          </a:ln>
        </p:spPr>
      </p:pic>
      <p:pic>
        <p:nvPicPr>
          <p:cNvPr id="100373" name="Picture 21" descr="ITAL001"/>
          <p:cNvPicPr>
            <a:picLocks noChangeAspect="1" noChangeArrowheads="1"/>
          </p:cNvPicPr>
          <p:nvPr/>
        </p:nvPicPr>
        <p:blipFill>
          <a:blip r:embed="rId8" cstate="print"/>
          <a:srcRect l="2777" t="4117" r="2777" b="5318"/>
          <a:stretch>
            <a:fillRect/>
          </a:stretch>
        </p:blipFill>
        <p:spPr bwMode="auto">
          <a:xfrm>
            <a:off x="6690360" y="5595015"/>
            <a:ext cx="1981200" cy="1295400"/>
          </a:xfrm>
          <a:prstGeom prst="rect">
            <a:avLst/>
          </a:prstGeom>
          <a:noFill/>
          <a:ln w="9525">
            <a:noFill/>
            <a:miter lim="800000"/>
            <a:headEnd/>
            <a:tailEnd/>
          </a:ln>
        </p:spPr>
      </p:pic>
      <p:sp>
        <p:nvSpPr>
          <p:cNvPr id="100375" name="Line 23"/>
          <p:cNvSpPr>
            <a:spLocks noChangeShapeType="1"/>
          </p:cNvSpPr>
          <p:nvPr/>
        </p:nvSpPr>
        <p:spPr bwMode="auto">
          <a:xfrm>
            <a:off x="3962400" y="2286000"/>
            <a:ext cx="0" cy="3657600"/>
          </a:xfrm>
          <a:prstGeom prst="line">
            <a:avLst/>
          </a:prstGeom>
          <a:noFill/>
          <a:ln w="38100" cap="sq">
            <a:solidFill>
              <a:srgbClr val="E61F0A"/>
            </a:solidFill>
            <a:round/>
            <a:headEnd type="none" w="sm" len="sm"/>
            <a:tailEnd type="none" w="sm" len="sm"/>
          </a:ln>
        </p:spPr>
        <p:txBody>
          <a:bodyPr wrap="none"/>
          <a:lstStyle/>
          <a:p>
            <a:endParaRPr lang="en-US"/>
          </a:p>
        </p:txBody>
      </p:sp>
      <p:sp>
        <p:nvSpPr>
          <p:cNvPr id="100376" name="Line 24"/>
          <p:cNvSpPr>
            <a:spLocks noChangeShapeType="1"/>
          </p:cNvSpPr>
          <p:nvPr/>
        </p:nvSpPr>
        <p:spPr bwMode="auto">
          <a:xfrm>
            <a:off x="3657600" y="5943600"/>
            <a:ext cx="304800" cy="0"/>
          </a:xfrm>
          <a:prstGeom prst="line">
            <a:avLst/>
          </a:prstGeom>
          <a:noFill/>
          <a:ln w="38100" cap="sq">
            <a:solidFill>
              <a:srgbClr val="E61F0A"/>
            </a:solidFill>
            <a:round/>
            <a:headEnd type="none" w="sm" len="sm"/>
            <a:tailEnd type="none" w="sm" len="sm"/>
          </a:ln>
        </p:spPr>
        <p:txBody>
          <a:bodyPr wrap="none"/>
          <a:lstStyle/>
          <a:p>
            <a:endParaRPr lang="en-US"/>
          </a:p>
        </p:txBody>
      </p:sp>
      <p:sp>
        <p:nvSpPr>
          <p:cNvPr id="100378" name="Line 26"/>
          <p:cNvSpPr>
            <a:spLocks noChangeShapeType="1"/>
          </p:cNvSpPr>
          <p:nvPr/>
        </p:nvSpPr>
        <p:spPr bwMode="auto">
          <a:xfrm>
            <a:off x="3657600" y="2286000"/>
            <a:ext cx="304800" cy="0"/>
          </a:xfrm>
          <a:prstGeom prst="line">
            <a:avLst/>
          </a:prstGeom>
          <a:noFill/>
          <a:ln w="38100" cap="sq">
            <a:solidFill>
              <a:srgbClr val="E61F0A"/>
            </a:solidFill>
            <a:round/>
            <a:headEnd type="none" w="sm" len="sm"/>
            <a:tailEnd type="none" w="sm" len="sm"/>
          </a:ln>
        </p:spPr>
        <p:txBody>
          <a:bodyPr wrap="none"/>
          <a:lstStyle/>
          <a:p>
            <a:endParaRPr lang="en-US"/>
          </a:p>
        </p:txBody>
      </p:sp>
      <p:sp>
        <p:nvSpPr>
          <p:cNvPr id="100379" name="Line 27"/>
          <p:cNvSpPr>
            <a:spLocks noChangeShapeType="1"/>
          </p:cNvSpPr>
          <p:nvPr/>
        </p:nvSpPr>
        <p:spPr bwMode="auto">
          <a:xfrm>
            <a:off x="3962400" y="4191000"/>
            <a:ext cx="304800" cy="0"/>
          </a:xfrm>
          <a:prstGeom prst="line">
            <a:avLst/>
          </a:prstGeom>
          <a:noFill/>
          <a:ln w="38100" cap="sq">
            <a:solidFill>
              <a:srgbClr val="E61F0A"/>
            </a:solidFill>
            <a:round/>
            <a:headEnd type="none" w="sm" len="sm"/>
            <a:tailEnd type="triangle" w="med" len="med"/>
          </a:ln>
        </p:spPr>
        <p:txBody>
          <a:bodyPr wrap="none"/>
          <a:lstStyle/>
          <a:p>
            <a:endParaRPr lang="en-US"/>
          </a:p>
        </p:txBody>
      </p:sp>
      <p:sp>
        <p:nvSpPr>
          <p:cNvPr id="100380" name="Line 28"/>
          <p:cNvSpPr>
            <a:spLocks noChangeShapeType="1"/>
          </p:cNvSpPr>
          <p:nvPr/>
        </p:nvSpPr>
        <p:spPr bwMode="auto">
          <a:xfrm flipH="1">
            <a:off x="6400800" y="2286000"/>
            <a:ext cx="0" cy="3657600"/>
          </a:xfrm>
          <a:prstGeom prst="line">
            <a:avLst/>
          </a:prstGeom>
          <a:noFill/>
          <a:ln w="38100" cap="sq">
            <a:solidFill>
              <a:schemeClr val="folHlink"/>
            </a:solidFill>
            <a:round/>
            <a:headEnd type="none" w="sm" len="sm"/>
            <a:tailEnd type="none" w="sm" len="sm"/>
          </a:ln>
        </p:spPr>
        <p:txBody>
          <a:bodyPr wrap="none"/>
          <a:lstStyle/>
          <a:p>
            <a:endParaRPr lang="en-US"/>
          </a:p>
        </p:txBody>
      </p:sp>
      <p:sp>
        <p:nvSpPr>
          <p:cNvPr id="100381" name="Line 29"/>
          <p:cNvSpPr>
            <a:spLocks noChangeShapeType="1"/>
          </p:cNvSpPr>
          <p:nvPr/>
        </p:nvSpPr>
        <p:spPr bwMode="auto">
          <a:xfrm flipH="1">
            <a:off x="6400800" y="5943600"/>
            <a:ext cx="304800" cy="0"/>
          </a:xfrm>
          <a:prstGeom prst="line">
            <a:avLst/>
          </a:prstGeom>
          <a:noFill/>
          <a:ln w="38100" cap="sq">
            <a:solidFill>
              <a:schemeClr val="folHlink"/>
            </a:solidFill>
            <a:round/>
            <a:headEnd type="none" w="sm" len="sm"/>
            <a:tailEnd type="none" w="sm" len="sm"/>
          </a:ln>
        </p:spPr>
        <p:txBody>
          <a:bodyPr wrap="none"/>
          <a:lstStyle/>
          <a:p>
            <a:endParaRPr lang="en-US"/>
          </a:p>
        </p:txBody>
      </p:sp>
      <p:sp>
        <p:nvSpPr>
          <p:cNvPr id="100382" name="Line 30"/>
          <p:cNvSpPr>
            <a:spLocks noChangeShapeType="1"/>
          </p:cNvSpPr>
          <p:nvPr/>
        </p:nvSpPr>
        <p:spPr bwMode="auto">
          <a:xfrm>
            <a:off x="6400800" y="2286000"/>
            <a:ext cx="304800" cy="0"/>
          </a:xfrm>
          <a:prstGeom prst="line">
            <a:avLst/>
          </a:prstGeom>
          <a:noFill/>
          <a:ln w="38100" cap="sq">
            <a:solidFill>
              <a:schemeClr val="folHlink"/>
            </a:solidFill>
            <a:round/>
            <a:headEnd type="none" w="sm" len="sm"/>
            <a:tailEnd type="none" w="sm" len="sm"/>
          </a:ln>
        </p:spPr>
        <p:txBody>
          <a:bodyPr wrap="none"/>
          <a:lstStyle/>
          <a:p>
            <a:endParaRPr lang="en-US"/>
          </a:p>
        </p:txBody>
      </p:sp>
      <p:sp>
        <p:nvSpPr>
          <p:cNvPr id="100383" name="Line 31"/>
          <p:cNvSpPr>
            <a:spLocks noChangeShapeType="1"/>
          </p:cNvSpPr>
          <p:nvPr/>
        </p:nvSpPr>
        <p:spPr bwMode="auto">
          <a:xfrm flipH="1">
            <a:off x="6096000" y="4191000"/>
            <a:ext cx="304800" cy="0"/>
          </a:xfrm>
          <a:prstGeom prst="line">
            <a:avLst/>
          </a:prstGeom>
          <a:noFill/>
          <a:ln w="38100" cap="sq">
            <a:solidFill>
              <a:schemeClr val="folHlink"/>
            </a:solidFill>
            <a:round/>
            <a:headEnd type="none" w="sm" len="sm"/>
            <a:tailEnd type="triangle" w="med" len="med"/>
          </a:ln>
        </p:spPr>
        <p:txBody>
          <a:bodyPr wrap="none"/>
          <a:lstStyle/>
          <a:p>
            <a:endParaRPr lang="en-US"/>
          </a:p>
        </p:txBody>
      </p:sp>
      <p:sp>
        <p:nvSpPr>
          <p:cNvPr id="100384" name="AutoShape 32"/>
          <p:cNvSpPr>
            <a:spLocks noChangeArrowheads="1"/>
          </p:cNvSpPr>
          <p:nvPr/>
        </p:nvSpPr>
        <p:spPr bwMode="auto">
          <a:xfrm>
            <a:off x="4419600" y="3124200"/>
            <a:ext cx="1600200" cy="1981200"/>
          </a:xfrm>
          <a:prstGeom prst="irregularSeal1">
            <a:avLst/>
          </a:prstGeom>
          <a:gradFill rotWithShape="1">
            <a:gsLst>
              <a:gs pos="0">
                <a:srgbClr val="4D0808"/>
              </a:gs>
              <a:gs pos="30000">
                <a:srgbClr val="FF0300"/>
              </a:gs>
              <a:gs pos="55000">
                <a:srgbClr val="FF7A00"/>
              </a:gs>
              <a:gs pos="100000">
                <a:srgbClr val="FFF200"/>
              </a:gs>
            </a:gsLst>
            <a:lin ang="18900000" scaled="1"/>
          </a:gradFill>
          <a:ln w="12700" cap="sq">
            <a:solidFill>
              <a:schemeClr val="tx1"/>
            </a:solidFill>
            <a:miter lim="800000"/>
            <a:headEnd type="none" w="sm" len="sm"/>
            <a:tailEnd type="none" w="sm" len="sm"/>
          </a:ln>
          <a:effectLst>
            <a:outerShdw dist="92457" dir="4443276" algn="ctr" rotWithShape="0">
              <a:srgbClr val="996600"/>
            </a:outerShdw>
          </a:effectLst>
        </p:spPr>
        <p:txBody>
          <a:bodyPr wrap="none" anchor="ctr"/>
          <a:lstStyle/>
          <a:p>
            <a:pPr algn="ctr">
              <a:defRPr/>
            </a:pPr>
            <a:endParaRPr lang="en-US">
              <a:effectLst>
                <a:outerShdw blurRad="38100" dist="38100" dir="2700000" algn="tl">
                  <a:srgbClr val="FFFFFF"/>
                </a:outerShdw>
              </a:effectLst>
            </a:endParaRPr>
          </a:p>
        </p:txBody>
      </p:sp>
      <p:sp>
        <p:nvSpPr>
          <p:cNvPr id="100387" name="Text Box 35"/>
          <p:cNvSpPr txBox="1">
            <a:spLocks noChangeArrowheads="1"/>
          </p:cNvSpPr>
          <p:nvPr/>
        </p:nvSpPr>
        <p:spPr bwMode="auto">
          <a:xfrm>
            <a:off x="914400" y="1308407"/>
            <a:ext cx="3124200" cy="461665"/>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algn="ctr">
              <a:spcBef>
                <a:spcPct val="50000"/>
              </a:spcBef>
              <a:defRPr/>
            </a:pPr>
            <a:r>
              <a:rPr lang="en-US" sz="2400" u="sng" dirty="0">
                <a:solidFill>
                  <a:srgbClr val="E61F0A"/>
                </a:solidFill>
                <a:effectLst>
                  <a:outerShdw blurRad="38100" dist="38100" dir="2700000" algn="tl">
                    <a:srgbClr val="000000"/>
                  </a:outerShdw>
                </a:effectLst>
                <a:latin typeface="Comic Sans MS" pitchFamily="66" charset="0"/>
              </a:rPr>
              <a:t>Triple Entente</a:t>
            </a:r>
            <a:r>
              <a:rPr lang="en-US" sz="2400" dirty="0">
                <a:solidFill>
                  <a:srgbClr val="E61F0A"/>
                </a:solidFill>
                <a:effectLst>
                  <a:outerShdw blurRad="38100" dist="38100" dir="2700000" algn="tl">
                    <a:srgbClr val="000000"/>
                  </a:outerShdw>
                </a:effectLst>
                <a:latin typeface="Comic Sans MS" pitchFamily="66" charset="0"/>
              </a:rPr>
              <a:t>:</a:t>
            </a:r>
          </a:p>
        </p:txBody>
      </p:sp>
      <p:sp>
        <p:nvSpPr>
          <p:cNvPr id="100388" name="Text Box 36"/>
          <p:cNvSpPr txBox="1">
            <a:spLocks noChangeArrowheads="1"/>
          </p:cNvSpPr>
          <p:nvPr/>
        </p:nvSpPr>
        <p:spPr bwMode="auto">
          <a:xfrm>
            <a:off x="6324600" y="1308407"/>
            <a:ext cx="2590800" cy="461665"/>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algn="ctr">
              <a:spcBef>
                <a:spcPct val="50000"/>
              </a:spcBef>
              <a:defRPr/>
            </a:pPr>
            <a:r>
              <a:rPr lang="en-US" sz="2400" u="sng" dirty="0">
                <a:solidFill>
                  <a:schemeClr val="folHlink"/>
                </a:solidFill>
                <a:effectLst>
                  <a:outerShdw blurRad="38100" dist="38100" dir="2700000" algn="tl">
                    <a:srgbClr val="000000"/>
                  </a:outerShdw>
                </a:effectLst>
                <a:latin typeface="Comic Sans MS" pitchFamily="66" charset="0"/>
              </a:rPr>
              <a:t>Triple Alliance</a:t>
            </a:r>
            <a:r>
              <a:rPr lang="en-US" sz="2400" dirty="0">
                <a:solidFill>
                  <a:schemeClr val="folHlink"/>
                </a:solidFill>
                <a:effectLst>
                  <a:outerShdw blurRad="38100" dist="38100" dir="2700000" algn="tl">
                    <a:srgbClr val="000000"/>
                  </a:outerShdw>
                </a:effectLst>
                <a:latin typeface="Comic Sans MS" pitchFamily="66" charset="0"/>
              </a:rPr>
              <a:t>:</a:t>
            </a:r>
          </a:p>
        </p:txBody>
      </p:sp>
      <p:sp>
        <p:nvSpPr>
          <p:cNvPr id="23" name="TextBox 22"/>
          <p:cNvSpPr txBox="1"/>
          <p:nvPr/>
        </p:nvSpPr>
        <p:spPr>
          <a:xfrm>
            <a:off x="2057400" y="2450068"/>
            <a:ext cx="53340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smtClean="0"/>
              <a:t>UK</a:t>
            </a:r>
            <a:endParaRPr lang="en-US" sz="2000" dirty="0"/>
          </a:p>
        </p:txBody>
      </p:sp>
      <p:sp>
        <p:nvSpPr>
          <p:cNvPr id="24" name="TextBox 23"/>
          <p:cNvSpPr txBox="1"/>
          <p:nvPr/>
        </p:nvSpPr>
        <p:spPr>
          <a:xfrm>
            <a:off x="2057400" y="3886200"/>
            <a:ext cx="91440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smtClean="0"/>
              <a:t>France</a:t>
            </a:r>
            <a:endParaRPr lang="en-US" sz="2000" dirty="0"/>
          </a:p>
        </p:txBody>
      </p:sp>
      <p:sp>
        <p:nvSpPr>
          <p:cNvPr id="25" name="TextBox 24"/>
          <p:cNvSpPr txBox="1"/>
          <p:nvPr/>
        </p:nvSpPr>
        <p:spPr>
          <a:xfrm>
            <a:off x="2133600" y="5334000"/>
            <a:ext cx="83820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smtClean="0"/>
              <a:t>Russia</a:t>
            </a:r>
            <a:endParaRPr lang="en-US" sz="2000" dirty="0"/>
          </a:p>
        </p:txBody>
      </p:sp>
      <p:sp>
        <p:nvSpPr>
          <p:cNvPr id="26" name="TextBox 25"/>
          <p:cNvSpPr txBox="1"/>
          <p:nvPr/>
        </p:nvSpPr>
        <p:spPr>
          <a:xfrm>
            <a:off x="5486400" y="5562600"/>
            <a:ext cx="68580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smtClean="0"/>
              <a:t>Italy</a:t>
            </a:r>
            <a:endParaRPr lang="en-US" sz="2000" dirty="0"/>
          </a:p>
        </p:txBody>
      </p:sp>
      <p:sp>
        <p:nvSpPr>
          <p:cNvPr id="27" name="TextBox 26"/>
          <p:cNvSpPr txBox="1"/>
          <p:nvPr/>
        </p:nvSpPr>
        <p:spPr>
          <a:xfrm>
            <a:off x="6934200" y="4781490"/>
            <a:ext cx="220980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smtClean="0"/>
              <a:t>Austria- Hungary</a:t>
            </a:r>
            <a:endParaRPr lang="en-US" sz="2000" dirty="0"/>
          </a:p>
        </p:txBody>
      </p:sp>
      <p:sp>
        <p:nvSpPr>
          <p:cNvPr id="28" name="TextBox 27"/>
          <p:cNvSpPr txBox="1"/>
          <p:nvPr/>
        </p:nvSpPr>
        <p:spPr>
          <a:xfrm>
            <a:off x="5029200" y="2450068"/>
            <a:ext cx="129540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smtClean="0"/>
              <a:t>Germany</a:t>
            </a:r>
            <a:endParaRPr lang="en-US" sz="2000" dirty="0"/>
          </a:p>
        </p:txBody>
      </p:sp>
    </p:spTree>
    <p:extLst>
      <p:ext uri="{BB962C8B-B14F-4D97-AF65-F5344CB8AC3E}">
        <p14:creationId xmlns:p14="http://schemas.microsoft.com/office/powerpoint/2010/main" val="13259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100361"/>
                                        </p:tgtEl>
                                        <p:attrNameLst>
                                          <p:attrName>style.visibility</p:attrName>
                                        </p:attrNameLst>
                                      </p:cBhvr>
                                      <p:to>
                                        <p:strVal val="visible"/>
                                      </p:to>
                                    </p:set>
                                    <p:anim calcmode="lin" valueType="num">
                                      <p:cBhvr additive="base">
                                        <p:cTn id="7" dur="1000" fill="hold"/>
                                        <p:tgtEl>
                                          <p:spTgt spid="100361"/>
                                        </p:tgtEl>
                                        <p:attrNameLst>
                                          <p:attrName>ppt_x</p:attrName>
                                        </p:attrNameLst>
                                      </p:cBhvr>
                                      <p:tavLst>
                                        <p:tav tm="0">
                                          <p:val>
                                            <p:strVal val="0-#ppt_w/2"/>
                                          </p:val>
                                        </p:tav>
                                        <p:tav tm="100000">
                                          <p:val>
                                            <p:strVal val="#ppt_x"/>
                                          </p:val>
                                        </p:tav>
                                      </p:tavLst>
                                    </p:anim>
                                    <p:anim calcmode="lin" valueType="num">
                                      <p:cBhvr additive="base">
                                        <p:cTn id="8" dur="1000" fill="hold"/>
                                        <p:tgtEl>
                                          <p:spTgt spid="100361"/>
                                        </p:tgtEl>
                                        <p:attrNameLst>
                                          <p:attrName>ppt_y</p:attrName>
                                        </p:attrNameLst>
                                      </p:cBhvr>
                                      <p:tavLst>
                                        <p:tav tm="0">
                                          <p:val>
                                            <p:strVal val="#ppt_y"/>
                                          </p:val>
                                        </p:tav>
                                        <p:tav tm="100000">
                                          <p:val>
                                            <p:strVal val="#ppt_y"/>
                                          </p:val>
                                        </p:tav>
                                      </p:tavLst>
                                    </p:anim>
                                  </p:childTnLst>
                                </p:cTn>
                              </p:par>
                              <p:par>
                                <p:cTn id="9" presetID="7" presetClass="entr" presetSubtype="8" fill="hold" nodeType="withEffect">
                                  <p:stCondLst>
                                    <p:cond delay="0"/>
                                  </p:stCondLst>
                                  <p:childTnLst>
                                    <p:set>
                                      <p:cBhvr>
                                        <p:cTn id="10" dur="1" fill="hold">
                                          <p:stCondLst>
                                            <p:cond delay="0"/>
                                          </p:stCondLst>
                                        </p:cTn>
                                        <p:tgtEl>
                                          <p:spTgt spid="100363"/>
                                        </p:tgtEl>
                                        <p:attrNameLst>
                                          <p:attrName>style.visibility</p:attrName>
                                        </p:attrNameLst>
                                      </p:cBhvr>
                                      <p:to>
                                        <p:strVal val="visible"/>
                                      </p:to>
                                    </p:set>
                                    <p:anim calcmode="lin" valueType="num">
                                      <p:cBhvr additive="base">
                                        <p:cTn id="11" dur="1000" fill="hold"/>
                                        <p:tgtEl>
                                          <p:spTgt spid="100363"/>
                                        </p:tgtEl>
                                        <p:attrNameLst>
                                          <p:attrName>ppt_x</p:attrName>
                                        </p:attrNameLst>
                                      </p:cBhvr>
                                      <p:tavLst>
                                        <p:tav tm="0">
                                          <p:val>
                                            <p:strVal val="0-#ppt_w/2"/>
                                          </p:val>
                                        </p:tav>
                                        <p:tav tm="100000">
                                          <p:val>
                                            <p:strVal val="#ppt_x"/>
                                          </p:val>
                                        </p:tav>
                                      </p:tavLst>
                                    </p:anim>
                                    <p:anim calcmode="lin" valueType="num">
                                      <p:cBhvr additive="base">
                                        <p:cTn id="12" dur="1000" fill="hold"/>
                                        <p:tgtEl>
                                          <p:spTgt spid="100363"/>
                                        </p:tgtEl>
                                        <p:attrNameLst>
                                          <p:attrName>ppt_y</p:attrName>
                                        </p:attrNameLst>
                                      </p:cBhvr>
                                      <p:tavLst>
                                        <p:tav tm="0">
                                          <p:val>
                                            <p:strVal val="#ppt_y"/>
                                          </p:val>
                                        </p:tav>
                                        <p:tav tm="100000">
                                          <p:val>
                                            <p:strVal val="#ppt_y"/>
                                          </p:val>
                                        </p:tav>
                                      </p:tavLst>
                                    </p:anim>
                                  </p:childTnLst>
                                </p:cTn>
                              </p:par>
                              <p:par>
                                <p:cTn id="13" presetID="7" presetClass="entr" presetSubtype="8" fill="hold" nodeType="withEffect">
                                  <p:stCondLst>
                                    <p:cond delay="0"/>
                                  </p:stCondLst>
                                  <p:childTnLst>
                                    <p:set>
                                      <p:cBhvr>
                                        <p:cTn id="14" dur="1" fill="hold">
                                          <p:stCondLst>
                                            <p:cond delay="0"/>
                                          </p:stCondLst>
                                        </p:cTn>
                                        <p:tgtEl>
                                          <p:spTgt spid="100366"/>
                                        </p:tgtEl>
                                        <p:attrNameLst>
                                          <p:attrName>style.visibility</p:attrName>
                                        </p:attrNameLst>
                                      </p:cBhvr>
                                      <p:to>
                                        <p:strVal val="visible"/>
                                      </p:to>
                                    </p:set>
                                    <p:anim calcmode="lin" valueType="num">
                                      <p:cBhvr additive="base">
                                        <p:cTn id="15" dur="1000" fill="hold"/>
                                        <p:tgtEl>
                                          <p:spTgt spid="100366"/>
                                        </p:tgtEl>
                                        <p:attrNameLst>
                                          <p:attrName>ppt_x</p:attrName>
                                        </p:attrNameLst>
                                      </p:cBhvr>
                                      <p:tavLst>
                                        <p:tav tm="0">
                                          <p:val>
                                            <p:strVal val="0-#ppt_w/2"/>
                                          </p:val>
                                        </p:tav>
                                        <p:tav tm="100000">
                                          <p:val>
                                            <p:strVal val="#ppt_x"/>
                                          </p:val>
                                        </p:tav>
                                      </p:tavLst>
                                    </p:anim>
                                    <p:anim calcmode="lin" valueType="num">
                                      <p:cBhvr additive="base">
                                        <p:cTn id="16" dur="1000" fill="hold"/>
                                        <p:tgtEl>
                                          <p:spTgt spid="100366"/>
                                        </p:tgtEl>
                                        <p:attrNameLst>
                                          <p:attrName>ppt_y</p:attrName>
                                        </p:attrNameLst>
                                      </p:cBhvr>
                                      <p:tavLst>
                                        <p:tav tm="0">
                                          <p:val>
                                            <p:strVal val="#ppt_y"/>
                                          </p:val>
                                        </p:tav>
                                        <p:tav tm="100000">
                                          <p:val>
                                            <p:strVal val="#ppt_y"/>
                                          </p:val>
                                        </p:tav>
                                      </p:tavLst>
                                    </p:anim>
                                  </p:childTnLst>
                                </p:cTn>
                              </p:par>
                              <p:par>
                                <p:cTn id="17" presetID="7" presetClass="entr" presetSubtype="8" fill="hold" grpId="0" nodeType="withEffect">
                                  <p:stCondLst>
                                    <p:cond delay="0"/>
                                  </p:stCondLst>
                                  <p:childTnLst>
                                    <p:set>
                                      <p:cBhvr>
                                        <p:cTn id="18" dur="1" fill="hold">
                                          <p:stCondLst>
                                            <p:cond delay="0"/>
                                          </p:stCondLst>
                                        </p:cTn>
                                        <p:tgtEl>
                                          <p:spTgt spid="100375"/>
                                        </p:tgtEl>
                                        <p:attrNameLst>
                                          <p:attrName>style.visibility</p:attrName>
                                        </p:attrNameLst>
                                      </p:cBhvr>
                                      <p:to>
                                        <p:strVal val="visible"/>
                                      </p:to>
                                    </p:set>
                                    <p:anim calcmode="lin" valueType="num">
                                      <p:cBhvr additive="base">
                                        <p:cTn id="19" dur="1000" fill="hold"/>
                                        <p:tgtEl>
                                          <p:spTgt spid="100375"/>
                                        </p:tgtEl>
                                        <p:attrNameLst>
                                          <p:attrName>ppt_x</p:attrName>
                                        </p:attrNameLst>
                                      </p:cBhvr>
                                      <p:tavLst>
                                        <p:tav tm="0">
                                          <p:val>
                                            <p:strVal val="0-#ppt_w/2"/>
                                          </p:val>
                                        </p:tav>
                                        <p:tav tm="100000">
                                          <p:val>
                                            <p:strVal val="#ppt_x"/>
                                          </p:val>
                                        </p:tav>
                                      </p:tavLst>
                                    </p:anim>
                                    <p:anim calcmode="lin" valueType="num">
                                      <p:cBhvr additive="base">
                                        <p:cTn id="20" dur="1000" fill="hold"/>
                                        <p:tgtEl>
                                          <p:spTgt spid="100375"/>
                                        </p:tgtEl>
                                        <p:attrNameLst>
                                          <p:attrName>ppt_y</p:attrName>
                                        </p:attrNameLst>
                                      </p:cBhvr>
                                      <p:tavLst>
                                        <p:tav tm="0">
                                          <p:val>
                                            <p:strVal val="#ppt_y"/>
                                          </p:val>
                                        </p:tav>
                                        <p:tav tm="100000">
                                          <p:val>
                                            <p:strVal val="#ppt_y"/>
                                          </p:val>
                                        </p:tav>
                                      </p:tavLst>
                                    </p:anim>
                                  </p:childTnLst>
                                </p:cTn>
                              </p:par>
                              <p:par>
                                <p:cTn id="21" presetID="7" presetClass="entr" presetSubtype="8" fill="hold" grpId="0" nodeType="withEffect">
                                  <p:stCondLst>
                                    <p:cond delay="0"/>
                                  </p:stCondLst>
                                  <p:childTnLst>
                                    <p:set>
                                      <p:cBhvr>
                                        <p:cTn id="22" dur="1" fill="hold">
                                          <p:stCondLst>
                                            <p:cond delay="0"/>
                                          </p:stCondLst>
                                        </p:cTn>
                                        <p:tgtEl>
                                          <p:spTgt spid="100376"/>
                                        </p:tgtEl>
                                        <p:attrNameLst>
                                          <p:attrName>style.visibility</p:attrName>
                                        </p:attrNameLst>
                                      </p:cBhvr>
                                      <p:to>
                                        <p:strVal val="visible"/>
                                      </p:to>
                                    </p:set>
                                    <p:anim calcmode="lin" valueType="num">
                                      <p:cBhvr additive="base">
                                        <p:cTn id="23" dur="1000" fill="hold"/>
                                        <p:tgtEl>
                                          <p:spTgt spid="100376"/>
                                        </p:tgtEl>
                                        <p:attrNameLst>
                                          <p:attrName>ppt_x</p:attrName>
                                        </p:attrNameLst>
                                      </p:cBhvr>
                                      <p:tavLst>
                                        <p:tav tm="0">
                                          <p:val>
                                            <p:strVal val="0-#ppt_w/2"/>
                                          </p:val>
                                        </p:tav>
                                        <p:tav tm="100000">
                                          <p:val>
                                            <p:strVal val="#ppt_x"/>
                                          </p:val>
                                        </p:tav>
                                      </p:tavLst>
                                    </p:anim>
                                    <p:anim calcmode="lin" valueType="num">
                                      <p:cBhvr additive="base">
                                        <p:cTn id="24" dur="1000" fill="hold"/>
                                        <p:tgtEl>
                                          <p:spTgt spid="100376"/>
                                        </p:tgtEl>
                                        <p:attrNameLst>
                                          <p:attrName>ppt_y</p:attrName>
                                        </p:attrNameLst>
                                      </p:cBhvr>
                                      <p:tavLst>
                                        <p:tav tm="0">
                                          <p:val>
                                            <p:strVal val="#ppt_y"/>
                                          </p:val>
                                        </p:tav>
                                        <p:tav tm="100000">
                                          <p:val>
                                            <p:strVal val="#ppt_y"/>
                                          </p:val>
                                        </p:tav>
                                      </p:tavLst>
                                    </p:anim>
                                  </p:childTnLst>
                                </p:cTn>
                              </p:par>
                              <p:par>
                                <p:cTn id="25" presetID="7" presetClass="entr" presetSubtype="8" fill="hold" grpId="0" nodeType="withEffect">
                                  <p:stCondLst>
                                    <p:cond delay="0"/>
                                  </p:stCondLst>
                                  <p:childTnLst>
                                    <p:set>
                                      <p:cBhvr>
                                        <p:cTn id="26" dur="1" fill="hold">
                                          <p:stCondLst>
                                            <p:cond delay="0"/>
                                          </p:stCondLst>
                                        </p:cTn>
                                        <p:tgtEl>
                                          <p:spTgt spid="100378"/>
                                        </p:tgtEl>
                                        <p:attrNameLst>
                                          <p:attrName>style.visibility</p:attrName>
                                        </p:attrNameLst>
                                      </p:cBhvr>
                                      <p:to>
                                        <p:strVal val="visible"/>
                                      </p:to>
                                    </p:set>
                                    <p:anim calcmode="lin" valueType="num">
                                      <p:cBhvr additive="base">
                                        <p:cTn id="27" dur="1000" fill="hold"/>
                                        <p:tgtEl>
                                          <p:spTgt spid="100378"/>
                                        </p:tgtEl>
                                        <p:attrNameLst>
                                          <p:attrName>ppt_x</p:attrName>
                                        </p:attrNameLst>
                                      </p:cBhvr>
                                      <p:tavLst>
                                        <p:tav tm="0">
                                          <p:val>
                                            <p:strVal val="0-#ppt_w/2"/>
                                          </p:val>
                                        </p:tav>
                                        <p:tav tm="100000">
                                          <p:val>
                                            <p:strVal val="#ppt_x"/>
                                          </p:val>
                                        </p:tav>
                                      </p:tavLst>
                                    </p:anim>
                                    <p:anim calcmode="lin" valueType="num">
                                      <p:cBhvr additive="base">
                                        <p:cTn id="28" dur="1000" fill="hold"/>
                                        <p:tgtEl>
                                          <p:spTgt spid="100378"/>
                                        </p:tgtEl>
                                        <p:attrNameLst>
                                          <p:attrName>ppt_y</p:attrName>
                                        </p:attrNameLst>
                                      </p:cBhvr>
                                      <p:tavLst>
                                        <p:tav tm="0">
                                          <p:val>
                                            <p:strVal val="#ppt_y"/>
                                          </p:val>
                                        </p:tav>
                                        <p:tav tm="100000">
                                          <p:val>
                                            <p:strVal val="#ppt_y"/>
                                          </p:val>
                                        </p:tav>
                                      </p:tavLst>
                                    </p:anim>
                                  </p:childTnLst>
                                </p:cTn>
                              </p:par>
                              <p:par>
                                <p:cTn id="29" presetID="7" presetClass="entr" presetSubtype="8" fill="hold" grpId="0" nodeType="withEffect">
                                  <p:stCondLst>
                                    <p:cond delay="0"/>
                                  </p:stCondLst>
                                  <p:childTnLst>
                                    <p:set>
                                      <p:cBhvr>
                                        <p:cTn id="30" dur="1" fill="hold">
                                          <p:stCondLst>
                                            <p:cond delay="0"/>
                                          </p:stCondLst>
                                        </p:cTn>
                                        <p:tgtEl>
                                          <p:spTgt spid="100379"/>
                                        </p:tgtEl>
                                        <p:attrNameLst>
                                          <p:attrName>style.visibility</p:attrName>
                                        </p:attrNameLst>
                                      </p:cBhvr>
                                      <p:to>
                                        <p:strVal val="visible"/>
                                      </p:to>
                                    </p:set>
                                    <p:anim calcmode="lin" valueType="num">
                                      <p:cBhvr additive="base">
                                        <p:cTn id="31" dur="1000" fill="hold"/>
                                        <p:tgtEl>
                                          <p:spTgt spid="100379"/>
                                        </p:tgtEl>
                                        <p:attrNameLst>
                                          <p:attrName>ppt_x</p:attrName>
                                        </p:attrNameLst>
                                      </p:cBhvr>
                                      <p:tavLst>
                                        <p:tav tm="0">
                                          <p:val>
                                            <p:strVal val="0-#ppt_w/2"/>
                                          </p:val>
                                        </p:tav>
                                        <p:tav tm="100000">
                                          <p:val>
                                            <p:strVal val="#ppt_x"/>
                                          </p:val>
                                        </p:tav>
                                      </p:tavLst>
                                    </p:anim>
                                    <p:anim calcmode="lin" valueType="num">
                                      <p:cBhvr additive="base">
                                        <p:cTn id="32" dur="1000" fill="hold"/>
                                        <p:tgtEl>
                                          <p:spTgt spid="100379"/>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51" presetClass="entr" presetSubtype="0" fill="hold" grpId="0" nodeType="afterEffect">
                                  <p:stCondLst>
                                    <p:cond delay="500"/>
                                  </p:stCondLst>
                                  <p:childTnLst>
                                    <p:set>
                                      <p:cBhvr>
                                        <p:cTn id="35" dur="1" fill="hold">
                                          <p:stCondLst>
                                            <p:cond delay="0"/>
                                          </p:stCondLst>
                                        </p:cTn>
                                        <p:tgtEl>
                                          <p:spTgt spid="100384"/>
                                        </p:tgtEl>
                                        <p:attrNameLst>
                                          <p:attrName>style.visibility</p:attrName>
                                        </p:attrNameLst>
                                      </p:cBhvr>
                                      <p:to>
                                        <p:strVal val="visible"/>
                                      </p:to>
                                    </p:set>
                                    <p:animEffect transition="in" filter="fade">
                                      <p:cBhvr>
                                        <p:cTn id="36" dur="770" decel="100000"/>
                                        <p:tgtEl>
                                          <p:spTgt spid="100384"/>
                                        </p:tgtEl>
                                      </p:cBhvr>
                                    </p:animEffect>
                                    <p:animScale>
                                      <p:cBhvr>
                                        <p:cTn id="37" dur="770" decel="100000"/>
                                        <p:tgtEl>
                                          <p:spTgt spid="100384"/>
                                        </p:tgtEl>
                                      </p:cBhvr>
                                      <p:from x="10000" y="10000"/>
                                      <p:to x="200000" y="450000"/>
                                    </p:animScale>
                                    <p:animScale>
                                      <p:cBhvr>
                                        <p:cTn id="38" dur="1230" accel="100000" fill="hold">
                                          <p:stCondLst>
                                            <p:cond delay="770"/>
                                          </p:stCondLst>
                                        </p:cTn>
                                        <p:tgtEl>
                                          <p:spTgt spid="100384"/>
                                        </p:tgtEl>
                                      </p:cBhvr>
                                      <p:from x="200000" y="450000"/>
                                      <p:to x="100000" y="100000"/>
                                    </p:animScale>
                                    <p:set>
                                      <p:cBhvr>
                                        <p:cTn id="39" dur="770" fill="hold"/>
                                        <p:tgtEl>
                                          <p:spTgt spid="100384"/>
                                        </p:tgtEl>
                                        <p:attrNameLst>
                                          <p:attrName>ppt_x</p:attrName>
                                        </p:attrNameLst>
                                      </p:cBhvr>
                                      <p:to>
                                        <p:strVal val="(0.5)"/>
                                      </p:to>
                                    </p:set>
                                    <p:anim from="(0.5)" to="(#ppt_x)" calcmode="lin" valueType="num">
                                      <p:cBhvr>
                                        <p:cTn id="40" dur="1230" accel="100000" fill="hold">
                                          <p:stCondLst>
                                            <p:cond delay="770"/>
                                          </p:stCondLst>
                                        </p:cTn>
                                        <p:tgtEl>
                                          <p:spTgt spid="100384"/>
                                        </p:tgtEl>
                                        <p:attrNameLst>
                                          <p:attrName>ppt_x</p:attrName>
                                        </p:attrNameLst>
                                      </p:cBhvr>
                                    </p:anim>
                                    <p:set>
                                      <p:cBhvr>
                                        <p:cTn id="41" dur="770" fill="hold"/>
                                        <p:tgtEl>
                                          <p:spTgt spid="100384"/>
                                        </p:tgtEl>
                                        <p:attrNameLst>
                                          <p:attrName>ppt_y</p:attrName>
                                        </p:attrNameLst>
                                      </p:cBhvr>
                                      <p:to>
                                        <p:strVal val="(#ppt_y+0.4)"/>
                                      </p:to>
                                    </p:set>
                                    <p:anim from="(#ppt_y+0.4)" to="(#ppt_y)" calcmode="lin" valueType="num">
                                      <p:cBhvr>
                                        <p:cTn id="42" dur="1230" accel="100000" fill="hold">
                                          <p:stCondLst>
                                            <p:cond delay="770"/>
                                          </p:stCondLst>
                                        </p:cTn>
                                        <p:tgtEl>
                                          <p:spTgt spid="100384"/>
                                        </p:tgtEl>
                                        <p:attrNameLst>
                                          <p:attrName>ppt_y</p:attrName>
                                        </p:attrNameLst>
                                      </p:cBhvr>
                                    </p:anim>
                                  </p:childTnLst>
                                  <p:subTnLst>
                                    <p:audio>
                                      <p:cMediaNode>
                                        <p:cTn display="0" masterRel="sameClick">
                                          <p:stCondLst>
                                            <p:cond evt="begin" delay="0">
                                              <p:tn val="34"/>
                                            </p:cond>
                                          </p:stCondLst>
                                          <p:endCondLst>
                                            <p:cond evt="onStopAudio" delay="0">
                                              <p:tgtEl>
                                                <p:sldTgt/>
                                              </p:tgtEl>
                                            </p:cond>
                                          </p:endCondLst>
                                        </p:cTn>
                                        <p:tgtEl>
                                          <p:sndTgt r:embed="rId2" name="Explosion"/>
                                        </p:tgtEl>
                                      </p:cMediaNode>
                                    </p:audio>
                                  </p:subTnLst>
                                </p:cTn>
                              </p:par>
                            </p:childTnLst>
                          </p:cTn>
                        </p:par>
                        <p:par>
                          <p:cTn id="43" fill="hold">
                            <p:stCondLst>
                              <p:cond delay="3500"/>
                            </p:stCondLst>
                            <p:childTnLst>
                              <p:par>
                                <p:cTn id="44" presetID="7" presetClass="entr" presetSubtype="2" fill="hold" nodeType="afterEffect">
                                  <p:stCondLst>
                                    <p:cond delay="0"/>
                                  </p:stCondLst>
                                  <p:childTnLst>
                                    <p:set>
                                      <p:cBhvr>
                                        <p:cTn id="45" dur="1" fill="hold">
                                          <p:stCondLst>
                                            <p:cond delay="0"/>
                                          </p:stCondLst>
                                        </p:cTn>
                                        <p:tgtEl>
                                          <p:spTgt spid="100373"/>
                                        </p:tgtEl>
                                        <p:attrNameLst>
                                          <p:attrName>style.visibility</p:attrName>
                                        </p:attrNameLst>
                                      </p:cBhvr>
                                      <p:to>
                                        <p:strVal val="visible"/>
                                      </p:to>
                                    </p:set>
                                    <p:anim calcmode="lin" valueType="num">
                                      <p:cBhvr additive="base">
                                        <p:cTn id="46" dur="2000" fill="hold"/>
                                        <p:tgtEl>
                                          <p:spTgt spid="100373"/>
                                        </p:tgtEl>
                                        <p:attrNameLst>
                                          <p:attrName>ppt_x</p:attrName>
                                        </p:attrNameLst>
                                      </p:cBhvr>
                                      <p:tavLst>
                                        <p:tav tm="0">
                                          <p:val>
                                            <p:strVal val="1+#ppt_w/2"/>
                                          </p:val>
                                        </p:tav>
                                        <p:tav tm="100000">
                                          <p:val>
                                            <p:strVal val="#ppt_x"/>
                                          </p:val>
                                        </p:tav>
                                      </p:tavLst>
                                    </p:anim>
                                    <p:anim calcmode="lin" valueType="num">
                                      <p:cBhvr additive="base">
                                        <p:cTn id="47" dur="2000" fill="hold"/>
                                        <p:tgtEl>
                                          <p:spTgt spid="100373"/>
                                        </p:tgtEl>
                                        <p:attrNameLst>
                                          <p:attrName>ppt_y</p:attrName>
                                        </p:attrNameLst>
                                      </p:cBhvr>
                                      <p:tavLst>
                                        <p:tav tm="0">
                                          <p:val>
                                            <p:strVal val="#ppt_y"/>
                                          </p:val>
                                        </p:tav>
                                        <p:tav tm="100000">
                                          <p:val>
                                            <p:strVal val="#ppt_y"/>
                                          </p:val>
                                        </p:tav>
                                      </p:tavLst>
                                    </p:anim>
                                  </p:childTnLst>
                                </p:cTn>
                              </p:par>
                              <p:par>
                                <p:cTn id="48" presetID="7" presetClass="entr" presetSubtype="2" fill="hold" nodeType="withEffect">
                                  <p:stCondLst>
                                    <p:cond delay="0"/>
                                  </p:stCondLst>
                                  <p:childTnLst>
                                    <p:set>
                                      <p:cBhvr>
                                        <p:cTn id="49" dur="1" fill="hold">
                                          <p:stCondLst>
                                            <p:cond delay="0"/>
                                          </p:stCondLst>
                                        </p:cTn>
                                        <p:tgtEl>
                                          <p:spTgt spid="100369"/>
                                        </p:tgtEl>
                                        <p:attrNameLst>
                                          <p:attrName>style.visibility</p:attrName>
                                        </p:attrNameLst>
                                      </p:cBhvr>
                                      <p:to>
                                        <p:strVal val="visible"/>
                                      </p:to>
                                    </p:set>
                                    <p:anim calcmode="lin" valueType="num">
                                      <p:cBhvr additive="base">
                                        <p:cTn id="50" dur="2000" fill="hold"/>
                                        <p:tgtEl>
                                          <p:spTgt spid="100369"/>
                                        </p:tgtEl>
                                        <p:attrNameLst>
                                          <p:attrName>ppt_x</p:attrName>
                                        </p:attrNameLst>
                                      </p:cBhvr>
                                      <p:tavLst>
                                        <p:tav tm="0">
                                          <p:val>
                                            <p:strVal val="1+#ppt_w/2"/>
                                          </p:val>
                                        </p:tav>
                                        <p:tav tm="100000">
                                          <p:val>
                                            <p:strVal val="#ppt_x"/>
                                          </p:val>
                                        </p:tav>
                                      </p:tavLst>
                                    </p:anim>
                                    <p:anim calcmode="lin" valueType="num">
                                      <p:cBhvr additive="base">
                                        <p:cTn id="51" dur="2000" fill="hold"/>
                                        <p:tgtEl>
                                          <p:spTgt spid="100369"/>
                                        </p:tgtEl>
                                        <p:attrNameLst>
                                          <p:attrName>ppt_y</p:attrName>
                                        </p:attrNameLst>
                                      </p:cBhvr>
                                      <p:tavLst>
                                        <p:tav tm="0">
                                          <p:val>
                                            <p:strVal val="#ppt_y"/>
                                          </p:val>
                                        </p:tav>
                                        <p:tav tm="100000">
                                          <p:val>
                                            <p:strVal val="#ppt_y"/>
                                          </p:val>
                                        </p:tav>
                                      </p:tavLst>
                                    </p:anim>
                                  </p:childTnLst>
                                </p:cTn>
                              </p:par>
                              <p:par>
                                <p:cTn id="52" presetID="7" presetClass="entr" presetSubtype="2" fill="hold" nodeType="withEffect">
                                  <p:stCondLst>
                                    <p:cond delay="0"/>
                                  </p:stCondLst>
                                  <p:childTnLst>
                                    <p:set>
                                      <p:cBhvr>
                                        <p:cTn id="53" dur="1" fill="hold">
                                          <p:stCondLst>
                                            <p:cond delay="0"/>
                                          </p:stCondLst>
                                        </p:cTn>
                                        <p:tgtEl>
                                          <p:spTgt spid="100372"/>
                                        </p:tgtEl>
                                        <p:attrNameLst>
                                          <p:attrName>style.visibility</p:attrName>
                                        </p:attrNameLst>
                                      </p:cBhvr>
                                      <p:to>
                                        <p:strVal val="visible"/>
                                      </p:to>
                                    </p:set>
                                    <p:anim calcmode="lin" valueType="num">
                                      <p:cBhvr additive="base">
                                        <p:cTn id="54" dur="2000" fill="hold"/>
                                        <p:tgtEl>
                                          <p:spTgt spid="100372"/>
                                        </p:tgtEl>
                                        <p:attrNameLst>
                                          <p:attrName>ppt_x</p:attrName>
                                        </p:attrNameLst>
                                      </p:cBhvr>
                                      <p:tavLst>
                                        <p:tav tm="0">
                                          <p:val>
                                            <p:strVal val="1+#ppt_w/2"/>
                                          </p:val>
                                        </p:tav>
                                        <p:tav tm="100000">
                                          <p:val>
                                            <p:strVal val="#ppt_x"/>
                                          </p:val>
                                        </p:tav>
                                      </p:tavLst>
                                    </p:anim>
                                    <p:anim calcmode="lin" valueType="num">
                                      <p:cBhvr additive="base">
                                        <p:cTn id="55" dur="2000" fill="hold"/>
                                        <p:tgtEl>
                                          <p:spTgt spid="100372"/>
                                        </p:tgtEl>
                                        <p:attrNameLst>
                                          <p:attrName>ppt_y</p:attrName>
                                        </p:attrNameLst>
                                      </p:cBhvr>
                                      <p:tavLst>
                                        <p:tav tm="0">
                                          <p:val>
                                            <p:strVal val="#ppt_y"/>
                                          </p:val>
                                        </p:tav>
                                        <p:tav tm="100000">
                                          <p:val>
                                            <p:strVal val="#ppt_y"/>
                                          </p:val>
                                        </p:tav>
                                      </p:tavLst>
                                    </p:anim>
                                  </p:childTnLst>
                                </p:cTn>
                              </p:par>
                              <p:par>
                                <p:cTn id="56" presetID="7" presetClass="entr" presetSubtype="2" fill="hold" grpId="0" nodeType="withEffect">
                                  <p:stCondLst>
                                    <p:cond delay="500"/>
                                  </p:stCondLst>
                                  <p:childTnLst>
                                    <p:set>
                                      <p:cBhvr>
                                        <p:cTn id="57" dur="1" fill="hold">
                                          <p:stCondLst>
                                            <p:cond delay="0"/>
                                          </p:stCondLst>
                                        </p:cTn>
                                        <p:tgtEl>
                                          <p:spTgt spid="100380"/>
                                        </p:tgtEl>
                                        <p:attrNameLst>
                                          <p:attrName>style.visibility</p:attrName>
                                        </p:attrNameLst>
                                      </p:cBhvr>
                                      <p:to>
                                        <p:strVal val="visible"/>
                                      </p:to>
                                    </p:set>
                                    <p:anim calcmode="lin" valueType="num">
                                      <p:cBhvr additive="base">
                                        <p:cTn id="58" dur="2000" fill="hold"/>
                                        <p:tgtEl>
                                          <p:spTgt spid="100380"/>
                                        </p:tgtEl>
                                        <p:attrNameLst>
                                          <p:attrName>ppt_x</p:attrName>
                                        </p:attrNameLst>
                                      </p:cBhvr>
                                      <p:tavLst>
                                        <p:tav tm="0">
                                          <p:val>
                                            <p:strVal val="1+#ppt_w/2"/>
                                          </p:val>
                                        </p:tav>
                                        <p:tav tm="100000">
                                          <p:val>
                                            <p:strVal val="#ppt_x"/>
                                          </p:val>
                                        </p:tav>
                                      </p:tavLst>
                                    </p:anim>
                                    <p:anim calcmode="lin" valueType="num">
                                      <p:cBhvr additive="base">
                                        <p:cTn id="59" dur="2000" fill="hold"/>
                                        <p:tgtEl>
                                          <p:spTgt spid="100380"/>
                                        </p:tgtEl>
                                        <p:attrNameLst>
                                          <p:attrName>ppt_y</p:attrName>
                                        </p:attrNameLst>
                                      </p:cBhvr>
                                      <p:tavLst>
                                        <p:tav tm="0">
                                          <p:val>
                                            <p:strVal val="#ppt_y"/>
                                          </p:val>
                                        </p:tav>
                                        <p:tav tm="100000">
                                          <p:val>
                                            <p:strVal val="#ppt_y"/>
                                          </p:val>
                                        </p:tav>
                                      </p:tavLst>
                                    </p:anim>
                                  </p:childTnLst>
                                </p:cTn>
                              </p:par>
                              <p:par>
                                <p:cTn id="60" presetID="7" presetClass="entr" presetSubtype="2" fill="hold" grpId="0" nodeType="withEffect">
                                  <p:stCondLst>
                                    <p:cond delay="500"/>
                                  </p:stCondLst>
                                  <p:childTnLst>
                                    <p:set>
                                      <p:cBhvr>
                                        <p:cTn id="61" dur="1" fill="hold">
                                          <p:stCondLst>
                                            <p:cond delay="0"/>
                                          </p:stCondLst>
                                        </p:cTn>
                                        <p:tgtEl>
                                          <p:spTgt spid="100381"/>
                                        </p:tgtEl>
                                        <p:attrNameLst>
                                          <p:attrName>style.visibility</p:attrName>
                                        </p:attrNameLst>
                                      </p:cBhvr>
                                      <p:to>
                                        <p:strVal val="visible"/>
                                      </p:to>
                                    </p:set>
                                    <p:anim calcmode="lin" valueType="num">
                                      <p:cBhvr additive="base">
                                        <p:cTn id="62" dur="2000" fill="hold"/>
                                        <p:tgtEl>
                                          <p:spTgt spid="100381"/>
                                        </p:tgtEl>
                                        <p:attrNameLst>
                                          <p:attrName>ppt_x</p:attrName>
                                        </p:attrNameLst>
                                      </p:cBhvr>
                                      <p:tavLst>
                                        <p:tav tm="0">
                                          <p:val>
                                            <p:strVal val="1+#ppt_w/2"/>
                                          </p:val>
                                        </p:tav>
                                        <p:tav tm="100000">
                                          <p:val>
                                            <p:strVal val="#ppt_x"/>
                                          </p:val>
                                        </p:tav>
                                      </p:tavLst>
                                    </p:anim>
                                    <p:anim calcmode="lin" valueType="num">
                                      <p:cBhvr additive="base">
                                        <p:cTn id="63" dur="2000" fill="hold"/>
                                        <p:tgtEl>
                                          <p:spTgt spid="100381"/>
                                        </p:tgtEl>
                                        <p:attrNameLst>
                                          <p:attrName>ppt_y</p:attrName>
                                        </p:attrNameLst>
                                      </p:cBhvr>
                                      <p:tavLst>
                                        <p:tav tm="0">
                                          <p:val>
                                            <p:strVal val="#ppt_y"/>
                                          </p:val>
                                        </p:tav>
                                        <p:tav tm="100000">
                                          <p:val>
                                            <p:strVal val="#ppt_y"/>
                                          </p:val>
                                        </p:tav>
                                      </p:tavLst>
                                    </p:anim>
                                  </p:childTnLst>
                                </p:cTn>
                              </p:par>
                              <p:par>
                                <p:cTn id="64" presetID="7" presetClass="entr" presetSubtype="2" fill="hold" grpId="0" nodeType="withEffect">
                                  <p:stCondLst>
                                    <p:cond delay="500"/>
                                  </p:stCondLst>
                                  <p:childTnLst>
                                    <p:set>
                                      <p:cBhvr>
                                        <p:cTn id="65" dur="1" fill="hold">
                                          <p:stCondLst>
                                            <p:cond delay="0"/>
                                          </p:stCondLst>
                                        </p:cTn>
                                        <p:tgtEl>
                                          <p:spTgt spid="100382"/>
                                        </p:tgtEl>
                                        <p:attrNameLst>
                                          <p:attrName>style.visibility</p:attrName>
                                        </p:attrNameLst>
                                      </p:cBhvr>
                                      <p:to>
                                        <p:strVal val="visible"/>
                                      </p:to>
                                    </p:set>
                                    <p:anim calcmode="lin" valueType="num">
                                      <p:cBhvr additive="base">
                                        <p:cTn id="66" dur="2000" fill="hold"/>
                                        <p:tgtEl>
                                          <p:spTgt spid="100382"/>
                                        </p:tgtEl>
                                        <p:attrNameLst>
                                          <p:attrName>ppt_x</p:attrName>
                                        </p:attrNameLst>
                                      </p:cBhvr>
                                      <p:tavLst>
                                        <p:tav tm="0">
                                          <p:val>
                                            <p:strVal val="1+#ppt_w/2"/>
                                          </p:val>
                                        </p:tav>
                                        <p:tav tm="100000">
                                          <p:val>
                                            <p:strVal val="#ppt_x"/>
                                          </p:val>
                                        </p:tav>
                                      </p:tavLst>
                                    </p:anim>
                                    <p:anim calcmode="lin" valueType="num">
                                      <p:cBhvr additive="base">
                                        <p:cTn id="67" dur="2000" fill="hold"/>
                                        <p:tgtEl>
                                          <p:spTgt spid="100382"/>
                                        </p:tgtEl>
                                        <p:attrNameLst>
                                          <p:attrName>ppt_y</p:attrName>
                                        </p:attrNameLst>
                                      </p:cBhvr>
                                      <p:tavLst>
                                        <p:tav tm="0">
                                          <p:val>
                                            <p:strVal val="#ppt_y"/>
                                          </p:val>
                                        </p:tav>
                                        <p:tav tm="100000">
                                          <p:val>
                                            <p:strVal val="#ppt_y"/>
                                          </p:val>
                                        </p:tav>
                                      </p:tavLst>
                                    </p:anim>
                                  </p:childTnLst>
                                </p:cTn>
                              </p:par>
                              <p:par>
                                <p:cTn id="68" presetID="7" presetClass="entr" presetSubtype="2" fill="hold" grpId="0" nodeType="withEffect">
                                  <p:stCondLst>
                                    <p:cond delay="500"/>
                                  </p:stCondLst>
                                  <p:childTnLst>
                                    <p:set>
                                      <p:cBhvr>
                                        <p:cTn id="69" dur="1" fill="hold">
                                          <p:stCondLst>
                                            <p:cond delay="0"/>
                                          </p:stCondLst>
                                        </p:cTn>
                                        <p:tgtEl>
                                          <p:spTgt spid="100383"/>
                                        </p:tgtEl>
                                        <p:attrNameLst>
                                          <p:attrName>style.visibility</p:attrName>
                                        </p:attrNameLst>
                                      </p:cBhvr>
                                      <p:to>
                                        <p:strVal val="visible"/>
                                      </p:to>
                                    </p:set>
                                    <p:anim calcmode="lin" valueType="num">
                                      <p:cBhvr additive="base">
                                        <p:cTn id="70" dur="2000" fill="hold"/>
                                        <p:tgtEl>
                                          <p:spTgt spid="100383"/>
                                        </p:tgtEl>
                                        <p:attrNameLst>
                                          <p:attrName>ppt_x</p:attrName>
                                        </p:attrNameLst>
                                      </p:cBhvr>
                                      <p:tavLst>
                                        <p:tav tm="0">
                                          <p:val>
                                            <p:strVal val="1+#ppt_w/2"/>
                                          </p:val>
                                        </p:tav>
                                        <p:tav tm="100000">
                                          <p:val>
                                            <p:strVal val="#ppt_x"/>
                                          </p:val>
                                        </p:tav>
                                      </p:tavLst>
                                    </p:anim>
                                    <p:anim calcmode="lin" valueType="num">
                                      <p:cBhvr additive="base">
                                        <p:cTn id="71" dur="2000" fill="hold"/>
                                        <p:tgtEl>
                                          <p:spTgt spid="1003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75" grpId="0" animBg="1"/>
      <p:bldP spid="100376" grpId="0" animBg="1"/>
      <p:bldP spid="100378" grpId="0" animBg="1"/>
      <p:bldP spid="100379" grpId="0" animBg="1"/>
      <p:bldP spid="100380" grpId="0" animBg="1"/>
      <p:bldP spid="100381" grpId="0" animBg="1"/>
      <p:bldP spid="100382" grpId="0" animBg="1"/>
      <p:bldP spid="100383" grpId="0" animBg="1"/>
      <p:bldP spid="10038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Germany’s Desires For War</a:t>
            </a:r>
            <a:endParaRPr lang="en-US" dirty="0"/>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Germany wanted to be recognized as a world power</a:t>
            </a:r>
          </a:p>
          <a:p>
            <a:r>
              <a:rPr lang="en-US" dirty="0" smtClean="0">
                <a:latin typeface="Times New Roman" pitchFamily="18" charset="0"/>
                <a:cs typeface="Times New Roman" pitchFamily="18" charset="0"/>
              </a:rPr>
              <a:t>Germany wanted a greater empire= more colonies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746312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28</TotalTime>
  <Words>1587</Words>
  <Application>Microsoft Office PowerPoint</Application>
  <PresentationFormat>On-screen Show (4:3)</PresentationFormat>
  <Paragraphs>213</Paragraphs>
  <Slides>52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Opulent</vt:lpstr>
      <vt:lpstr>Chart</vt:lpstr>
      <vt:lpstr>WWI- Review</vt:lpstr>
      <vt:lpstr>Nationalism</vt:lpstr>
      <vt:lpstr>PowerPoint Presentation</vt:lpstr>
      <vt:lpstr>Storm Clouds Over Europe</vt:lpstr>
      <vt:lpstr>Entangling Alliances (a recipe for war)</vt:lpstr>
      <vt:lpstr>Entangling Alliances (a recipe for war)</vt:lpstr>
      <vt:lpstr>The Alliance System</vt:lpstr>
      <vt:lpstr>PowerPoint Presentation</vt:lpstr>
      <vt:lpstr>Germany’s Desires For War</vt:lpstr>
      <vt:lpstr>PowerPoint Presentation</vt:lpstr>
      <vt:lpstr>Militarism </vt:lpstr>
      <vt:lpstr>PowerPoint Presentation</vt:lpstr>
      <vt:lpstr>PowerPoint Presentation</vt:lpstr>
      <vt:lpstr>The “Powder Keg”</vt:lpstr>
      <vt:lpstr>PowerPoint Presentation</vt:lpstr>
      <vt:lpstr>The Spark that Ignites Europe</vt:lpstr>
      <vt:lpstr>PowerPoint Presentation</vt:lpstr>
      <vt:lpstr>PowerPoint Presentation</vt:lpstr>
      <vt:lpstr>PowerPoint Presentation</vt:lpstr>
      <vt:lpstr>Mobilization</vt:lpstr>
      <vt:lpstr>PowerPoint Presentation</vt:lpstr>
      <vt:lpstr>The Spark that Ignites Europe</vt:lpstr>
      <vt:lpstr>PowerPoint Presentation</vt:lpstr>
      <vt:lpstr>PowerPoint Presentation</vt:lpstr>
      <vt:lpstr>Election of 1912</vt:lpstr>
      <vt:lpstr>US Isolationism</vt:lpstr>
      <vt:lpstr>PowerPoint Presentation</vt:lpstr>
      <vt:lpstr>The Arch Duke’s Assassination Lights The Dynamite!!</vt:lpstr>
      <vt:lpstr>PowerPoint Presentation</vt:lpstr>
      <vt:lpstr>PowerPoint Presentation</vt:lpstr>
      <vt:lpstr>Woodrow Wilson </vt:lpstr>
      <vt:lpstr>PowerPoint Presentation</vt:lpstr>
      <vt:lpstr>PowerPoint Presentation</vt:lpstr>
      <vt:lpstr>PowerPoint Presentation</vt:lpstr>
      <vt:lpstr>PowerPoint Presentation</vt:lpstr>
      <vt:lpstr>PowerPoint Presentation</vt:lpstr>
      <vt:lpstr>WWI Propaganda </vt:lpstr>
      <vt:lpstr>PowerPoint Presentation</vt:lpstr>
      <vt:lpstr>PowerPoint Presentation</vt:lpstr>
      <vt:lpstr>PowerPoint Presentation</vt:lpstr>
      <vt:lpstr>PowerPoint Presentation</vt:lpstr>
      <vt:lpstr>PowerPoint Presentation</vt:lpstr>
      <vt:lpstr>PowerPoint Presentation</vt:lpstr>
      <vt:lpstr>Woodrow Wilson</vt:lpstr>
      <vt:lpstr>PowerPoint Presentation</vt:lpstr>
      <vt:lpstr>PowerPoint Presentation</vt:lpstr>
      <vt:lpstr>A New Map of Europe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WWI- Review</dc:title>
  <dc:creator>acer</dc:creator>
  <cp:lastModifiedBy>acer</cp:lastModifiedBy>
  <cp:revision>3</cp:revision>
  <dcterms:created xsi:type="dcterms:W3CDTF">2014-05-03T20:14:47Z</dcterms:created>
  <dcterms:modified xsi:type="dcterms:W3CDTF">2014-05-03T20:43:26Z</dcterms:modified>
</cp:coreProperties>
</file>