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30960-D83C-42B7-B501-EA984492D094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168E7-8B88-4C73-9429-AD8A981B4C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982240-4923-430A-9A37-D457E2706E1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CEBA7D-8CBB-4A86-949C-F5BC24B9694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90CDF-EEC8-4744-98C4-CCB6DDC636F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CD394-5277-42DE-9F44-CFCBA8DD543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5BB1B-7710-43D2-B307-A024CA3412B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22E4A-A434-401A-BC4F-4881EAAB47E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0EAA9-E811-4160-8F04-E259F76194E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1AB04-16C1-47A5-AF4E-5C9684517DE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67080-4CF0-4D53-903F-BAABCE4563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1AB04-16C1-47A5-AF4E-5C9684517DE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67080-4CF0-4D53-903F-BAABCE4563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1AB04-16C1-47A5-AF4E-5C9684517DE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67080-4CF0-4D53-903F-BAABCE4563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E99E12E-C63E-43E0-B9A1-7F819274C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D8C39B-A57C-4A23-9905-7BB6BC2A0F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1AB04-16C1-47A5-AF4E-5C9684517DE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67080-4CF0-4D53-903F-BAABCE4563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1AB04-16C1-47A5-AF4E-5C9684517DE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67080-4CF0-4D53-903F-BAABCE4563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1AB04-16C1-47A5-AF4E-5C9684517DE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67080-4CF0-4D53-903F-BAABCE4563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1AB04-16C1-47A5-AF4E-5C9684517DE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67080-4CF0-4D53-903F-BAABCE4563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1AB04-16C1-47A5-AF4E-5C9684517DE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67080-4CF0-4D53-903F-BAABCE4563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1AB04-16C1-47A5-AF4E-5C9684517DE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67080-4CF0-4D53-903F-BAABCE4563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1AB04-16C1-47A5-AF4E-5C9684517DE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67080-4CF0-4D53-903F-BAABCE4563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F1AB04-16C1-47A5-AF4E-5C9684517DE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67080-4CF0-4D53-903F-BAABCE45632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F1AB04-16C1-47A5-AF4E-5C9684517DE6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7167080-4CF0-4D53-903F-BAABCE4563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Manifest Destiny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229600" cy="1295400"/>
          </a:xfr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Key Figures in Texas Independence, 1836</a:t>
            </a:r>
          </a:p>
        </p:txBody>
      </p:sp>
      <p:pic>
        <p:nvPicPr>
          <p:cNvPr id="12291" name="Picture 4" descr="Sam Hous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 bwMode="auto">
          <a:xfrm>
            <a:off x="838200" y="1447800"/>
            <a:ext cx="3182938" cy="4114800"/>
          </a:xfrm>
          <a:noFill/>
          <a:ln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838200" y="5562600"/>
            <a:ext cx="320040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 Houston</a:t>
            </a:r>
            <a:b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(1793-1863)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953000" y="5562600"/>
            <a:ext cx="34290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Steven Austin</a:t>
            </a: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(1793-1836)</a:t>
            </a:r>
          </a:p>
        </p:txBody>
      </p:sp>
      <p:pic>
        <p:nvPicPr>
          <p:cNvPr id="12294" name="Picture 8" descr="Steven F Aust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4965700" y="1447800"/>
            <a:ext cx="3416300" cy="4114800"/>
          </a:xfrm>
          <a:noFill/>
          <a:ln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11430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Texas Declaration of Independence</a:t>
            </a:r>
          </a:p>
        </p:txBody>
      </p:sp>
      <p:pic>
        <p:nvPicPr>
          <p:cNvPr id="11267" name="Picture 6" descr="TX Declaration of Independe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609600" y="1295400"/>
            <a:ext cx="4006850" cy="4801262"/>
          </a:xfrm>
          <a:noFill/>
          <a:ln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724400" y="1219200"/>
            <a:ext cx="3962400" cy="31085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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Texas declares itself independent March 2, 1836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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Mexico claimed that the annexation was illegal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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 offer to buy was denied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838200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Davey Crockett’s Last Stand</a:t>
            </a:r>
          </a:p>
        </p:txBody>
      </p:sp>
      <p:pic>
        <p:nvPicPr>
          <p:cNvPr id="15363" name="Picture 3" descr="b_crockett's_last_sunrise,_battle_of_the_alam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2000" contrast="18000"/>
          </a:blip>
          <a:srcRect r="2325"/>
          <a:stretch>
            <a:fillRect/>
          </a:stretch>
        </p:blipFill>
        <p:spPr bwMode="auto">
          <a:xfrm>
            <a:off x="152400" y="1981200"/>
            <a:ext cx="4343400" cy="3300984"/>
          </a:xfrm>
          <a:noFill/>
          <a:ln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495800" y="1738699"/>
            <a:ext cx="4495800" cy="39703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Alamo, Feb. 23- March 6, 1836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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S. Anna loses a few minor battles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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Frustrated he finds Texans in the Alamo (San Antonio chapel), with 4- 6,000 troops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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185 men, including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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Davy Crockett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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Jim Bowie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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defender fought off S. Anna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forces for 12 days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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the 13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day of assault cannons broke the wall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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 men were killed, 185, and the burned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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Women, children and servants were spared and sent to spread the message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838200"/>
          </a:xfrm>
          <a:ln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“Remember the Alamo!”</a:t>
            </a:r>
          </a:p>
        </p:txBody>
      </p:sp>
      <p:pic>
        <p:nvPicPr>
          <p:cNvPr id="14339" name="Picture 3" descr="alam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92138" y="1600200"/>
            <a:ext cx="7959725" cy="4525963"/>
          </a:xfrm>
          <a:noFill/>
          <a:ln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066800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Battle of San Jacinto, April 21, 1836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farm2.staticflickr.com/1125/1325816703_c1357f8a4e_z.jpg?zz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246" y="1219201"/>
            <a:ext cx="4981754" cy="37338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2133600"/>
            <a:ext cx="3581400" cy="193899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Sam Houston led a group that took out Santa Anna in 18 minutes, 6 months after the Alamo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Anna was captured and signed the Treaties of Velasco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0" dirty="0" smtClean="0"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Treaties of Velasco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183880" cy="472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public treaty provided that hostilities would cease and that Santa Anna would withdraw his forces below the Rio Grande and not take up arms again against Texas.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pledged to restore property that had been confiscated by the Mexicans.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sides promised to exchange prisoners on an equal basis. The Texans would send Santa Anna back to Mexico and would not pursue the retreating Mexican troops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2 sides didn’t follow the treaty and Mexico refused to recognize Texas as independent until the Mexican-American War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83880" cy="1127760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/>
              <a:t>Debate Over the Annexation of Texas</a:t>
            </a:r>
            <a:endParaRPr lang="en-US" sz="4000" dirty="0"/>
          </a:p>
        </p:txBody>
      </p:sp>
      <p:pic>
        <p:nvPicPr>
          <p:cNvPr id="86018" name="Picture 2" descr="http://www.learner.org/interactives/historymap/images/tex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71600"/>
            <a:ext cx="4685897" cy="52578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1891099"/>
            <a:ext cx="4114800" cy="39703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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Whig party did not want the annexation b/c they we opposed to new slave states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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Sectionalism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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Democrats argued that these are people who want freedom,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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plot is exposed that Britain wanted to buy the land to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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Curb US power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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Discredit the Monroe Doctrine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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New land for cotton so UK could skip the US tariff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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President Tyler annex Texas on Dec. 1845, after hearing about the British plan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Manifest Destiny- Belief that it was America’s destiny to expand throughout the North American continent.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is because we are stronger and better prepared to succeed as an empire than the European nations.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1051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Manifest Destiny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98437"/>
            <a:ext cx="8839200" cy="715963"/>
          </a:xfr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“Manifest Destiny”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52400" y="914400"/>
            <a:ext cx="88392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9B37"/>
              </a:buClr>
              <a:buSzPct val="110000"/>
              <a:buFont typeface="Wingdings" charset="2"/>
              <a:buChar char="§"/>
              <a:defRPr/>
            </a:pPr>
            <a:r>
              <a:rPr lang="en-US" b="1" dirty="0">
                <a:solidFill>
                  <a:schemeClr val="hlink"/>
                </a:solidFill>
                <a:latin typeface="Wrangler" pitchFamily="2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Wrangler" pitchFamily="2" charset="0"/>
              </a:rPr>
              <a:t> </a:t>
            </a:r>
            <a:r>
              <a:rPr lang="en-US" sz="28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coined </a:t>
            </a: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newspaper editor, </a:t>
            </a:r>
            <a:r>
              <a:rPr lang="en-US" sz="2800" b="1" dirty="0">
                <a:solidFill>
                  <a:srgbClr val="FF41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O’Sullivan</a:t>
            </a:r>
            <a:r>
              <a:rPr 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1845.  </a:t>
            </a:r>
            <a:endParaRPr lang="en-US" sz="3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52400" y="1828800"/>
            <a:ext cx="8839200" cy="40318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9B37"/>
              </a:buClr>
              <a:buSzPct val="110000"/>
              <a:buFont typeface="Wingdings" charset="2"/>
              <a:buChar char="§"/>
              <a:defRPr/>
            </a:pPr>
            <a:r>
              <a:rPr lang="en-US" b="1" dirty="0">
                <a:solidFill>
                  <a:schemeClr val="hlink"/>
                </a:solidFill>
                <a:latin typeface="Wrangler" pitchFamily="2" charset="0"/>
              </a:rPr>
              <a:t>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".... the right of our manifest destiny to over spread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possess the whole of the continent which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Providence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given us for the development of the great experiment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liberty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federaltive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development of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self-government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entrusted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us. It is right such as that of the tree to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space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air and the earth suitable for the full expansion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principle and destiny of growth."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152400" y="5842337"/>
            <a:ext cx="88392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9B37"/>
              </a:buClr>
              <a:buSzPct val="110000"/>
              <a:buFont typeface="Wingdings" charset="2"/>
              <a:buChar char="§"/>
              <a:defRPr/>
            </a:pP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Viner Hand ITC" panose="03070502030502020203" pitchFamily="66" charset="0"/>
              </a:rPr>
              <a:t>A myth of the West as a land of </a:t>
            </a:r>
            <a:r>
              <a:rPr lang="en-US" sz="3000" b="1" u="sng" dirty="0">
                <a:solidFill>
                  <a:schemeClr val="tx1"/>
                </a:solidFill>
                <a:latin typeface="Viner Hand ITC" panose="03070502030502020203" pitchFamily="66" charset="0"/>
              </a:rPr>
              <a:t>romance</a:t>
            </a:r>
            <a:r>
              <a:rPr lang="en-US" sz="3000" b="1" dirty="0">
                <a:solidFill>
                  <a:schemeClr val="tx1"/>
                </a:solidFill>
                <a:latin typeface="Viner Hand ITC" panose="03070502030502020203" pitchFamily="66" charset="0"/>
              </a:rPr>
              <a:t> and </a:t>
            </a:r>
            <a:r>
              <a:rPr lang="en-US" sz="3000" b="1" u="sng" dirty="0" smtClean="0">
                <a:solidFill>
                  <a:schemeClr val="tx1"/>
                </a:solidFill>
                <a:latin typeface="Viner Hand ITC" panose="03070502030502020203" pitchFamily="66" charset="0"/>
              </a:rPr>
              <a:t>adventure</a:t>
            </a:r>
            <a:r>
              <a:rPr lang="en-US" sz="3000" b="1" dirty="0">
                <a:solidFill>
                  <a:schemeClr val="tx1"/>
                </a:solidFill>
                <a:latin typeface="Viner Hand ITC" panose="03070502030502020203" pitchFamily="66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latin typeface="Viner Hand ITC" panose="03070502030502020203" pitchFamily="66" charset="0"/>
              </a:rPr>
              <a:t>emerged</a:t>
            </a:r>
            <a:r>
              <a:rPr lang="en-US" sz="3000" b="1" dirty="0">
                <a:solidFill>
                  <a:schemeClr val="tx1"/>
                </a:solidFill>
                <a:latin typeface="Viner Hand ITC" panose="03070502030502020203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 animBg="1"/>
      <p:bldP spid="83976" grpId="0" animBg="1"/>
      <p:bldP spid="839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Polk</a:t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(1845- 1849)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10577" y="1676400"/>
            <a:ext cx="3533423" cy="3816096"/>
          </a:xfrm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5562600" cy="261610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Bodoni MT Black" pitchFamily="18" charset="0"/>
              </a:rPr>
              <a:t>4 Goals of Polk as the president</a:t>
            </a:r>
          </a:p>
          <a:p>
            <a:pPr lvl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Settle the OR debate</a:t>
            </a:r>
          </a:p>
          <a:p>
            <a:pPr lvl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Bring California into the US</a:t>
            </a:r>
          </a:p>
          <a:p>
            <a:pPr lvl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Independent treasury to fix the credit mess</a:t>
            </a:r>
          </a:p>
          <a:p>
            <a:pPr lvl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Lower the tariff on imports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mericanqueensteamboatcompany.com/media/uploads/blog/feb28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46728"/>
            <a:ext cx="8265760" cy="5911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38862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Write down 2 items that you see in the painting.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3886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Write down 1 possible meaning of the painting.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6781800" cy="5257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3907"/>
              </a:avLst>
            </a:prstTxWarp>
          </a:bodyPr>
          <a:lstStyle/>
          <a:p>
            <a:pPr algn="ctr"/>
            <a:r>
              <a:rPr lang="en-US" sz="4400" b="1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dist="35921" dir="2700000" sy="50000" rotWithShape="0">
                    <a:schemeClr val="bg2">
                      <a:alpha val="70000"/>
                    </a:schemeClr>
                  </a:outerShdw>
                </a:effectLst>
                <a:latin typeface="Wrangler"/>
              </a:rPr>
              <a:t>Texas</a:t>
            </a:r>
          </a:p>
          <a:p>
            <a:pPr algn="ctr"/>
            <a:r>
              <a:rPr lang="en-US" sz="4400" b="1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dist="35921" dir="2700000" sy="50000" rotWithShape="0">
                    <a:schemeClr val="bg2">
                      <a:alpha val="70000"/>
                    </a:schemeClr>
                  </a:outerShdw>
                </a:effectLst>
                <a:latin typeface="Wrangler"/>
              </a:rPr>
              <a:t>Independence</a:t>
            </a:r>
          </a:p>
          <a:p>
            <a:pPr algn="ctr"/>
            <a:r>
              <a:rPr lang="en-US" sz="4400" b="1" kern="10" dirty="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2700000" scaled="1"/>
                </a:gradFill>
                <a:effectLst>
                  <a:outerShdw dist="35921" dir="2700000" sy="50000" rotWithShape="0">
                    <a:schemeClr val="bg2">
                      <a:alpha val="70000"/>
                    </a:schemeClr>
                  </a:outerShdw>
                </a:effectLst>
                <a:latin typeface="Wrangler"/>
              </a:rPr>
              <a:t>(1836-1845)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 Republic of Texas</a:t>
            </a:r>
          </a:p>
        </p:txBody>
      </p:sp>
      <p:pic>
        <p:nvPicPr>
          <p:cNvPr id="13315" name="Picture 7" descr="dodsonfla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2133600"/>
            <a:ext cx="2881049" cy="1073118"/>
          </a:xfrm>
          <a:noFill/>
          <a:ln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3316" name="Picture 9" descr="texas libert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08424"/>
            <a:ext cx="2895600" cy="1755185"/>
          </a:xfrm>
          <a:noFill/>
          <a:ln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981075" y="533400"/>
            <a:ext cx="8162925" cy="762000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Spanish ownership</a:t>
            </a: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52600"/>
            <a:ext cx="4205287" cy="4191000"/>
          </a:xfr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67200" y="1676400"/>
            <a:ext cx="4724400" cy="47089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Spain owned the area of Texas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Promotion of growth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Texas was widely unpopulated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Spain granted land to families who would settle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Mexico won its independence over Spain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New deal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Learn Spanish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Convert to Catholic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Obey Mexican law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 citizens flood into the area of Texas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Americans outnumber Mexicans 10- 1 in Texas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Did not follow new rules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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Desire for independence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6715125" cy="7620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Tensions rise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286000"/>
            <a:ext cx="3981450" cy="419100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1000" y="2096006"/>
            <a:ext cx="4495800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Mexican leader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Santa Anna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becomes Pres.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Declares himself dictator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Texans felt betrayed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 Anna tries to put the Texans in their place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Steven Austin called for independence and was put in jail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</TotalTime>
  <Words>667</Words>
  <Application>Microsoft Office PowerPoint</Application>
  <PresentationFormat>On-screen Show (4:3)</PresentationFormat>
  <Paragraphs>83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Manifest Destiny</vt:lpstr>
      <vt:lpstr>Manifest Destiny</vt:lpstr>
      <vt:lpstr>“Manifest Destiny”</vt:lpstr>
      <vt:lpstr>President Polk (1845- 1849)</vt:lpstr>
      <vt:lpstr>Slide 5</vt:lpstr>
      <vt:lpstr>Slide 6</vt:lpstr>
      <vt:lpstr>The Republic of Texas</vt:lpstr>
      <vt:lpstr>Spanish ownership</vt:lpstr>
      <vt:lpstr>Tensions rise</vt:lpstr>
      <vt:lpstr>Key Figures in Texas Independence, 1836</vt:lpstr>
      <vt:lpstr>Texas Declaration of Independence</vt:lpstr>
      <vt:lpstr>Davey Crockett’s Last Stand</vt:lpstr>
      <vt:lpstr>“Remember the Alamo!”</vt:lpstr>
      <vt:lpstr>Battle of San Jacinto, April 21, 1836</vt:lpstr>
      <vt:lpstr>Treaties of Velasco</vt:lpstr>
      <vt:lpstr>Debate Over the Annexation of Texas</vt:lpstr>
    </vt:vector>
  </TitlesOfParts>
  <Company>ccsd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Manifest Destiny</dc:title>
  <dc:creator>raascha</dc:creator>
  <cp:lastModifiedBy>raascha</cp:lastModifiedBy>
  <cp:revision>4</cp:revision>
  <dcterms:created xsi:type="dcterms:W3CDTF">2014-04-07T18:06:26Z</dcterms:created>
  <dcterms:modified xsi:type="dcterms:W3CDTF">2014-04-07T18:30:58Z</dcterms:modified>
</cp:coreProperties>
</file>