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2" r:id="rId6"/>
    <p:sldId id="263" r:id="rId7"/>
    <p:sldId id="264" r:id="rId8"/>
    <p:sldId id="265" r:id="rId9"/>
    <p:sldId id="266" r:id="rId10"/>
    <p:sldId id="267" r:id="rId11"/>
    <p:sldId id="268" r:id="rId12"/>
    <p:sldId id="269" r:id="rId13"/>
    <p:sldId id="270" r:id="rId14"/>
    <p:sldId id="271" r:id="rId15"/>
    <p:sldId id="26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947D1AA1-E9F2-4087-A6C2-14775C826CFD}" type="datetimeFigureOut">
              <a:rPr lang="en-US" smtClean="0"/>
              <a:t>4/7/2014</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FC42586F-2991-4483-ADC4-25F07A63451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47D1AA1-E9F2-4087-A6C2-14775C826CFD}" type="datetimeFigureOut">
              <a:rPr lang="en-US" smtClean="0"/>
              <a:t>4/7/2014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2586F-2991-4483-ADC4-25F07A63451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47D1AA1-E9F2-4087-A6C2-14775C826CFD}" type="datetimeFigureOut">
              <a:rPr lang="en-US" smtClean="0"/>
              <a:t>4/7/2014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2586F-2991-4483-ADC4-25F07A63451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47D1AA1-E9F2-4087-A6C2-14775C826CFD}" type="datetimeFigureOut">
              <a:rPr lang="en-US" smtClean="0"/>
              <a:t>4/7/2014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2586F-2991-4483-ADC4-25F07A63451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47D1AA1-E9F2-4087-A6C2-14775C826CFD}" type="datetimeFigureOut">
              <a:rPr lang="en-US" smtClean="0"/>
              <a:t>4/7/2014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2586F-2991-4483-ADC4-25F07A63451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47D1AA1-E9F2-4087-A6C2-14775C826CFD}" type="datetimeFigureOut">
              <a:rPr lang="en-US" smtClean="0"/>
              <a:t>4/7/2014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2586F-2991-4483-ADC4-25F07A63451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947D1AA1-E9F2-4087-A6C2-14775C826CFD}" type="datetimeFigureOut">
              <a:rPr lang="en-US" smtClean="0"/>
              <a:t>4/7/2014</a:t>
            </a:fld>
            <a:endParaRPr lang="en-US"/>
          </a:p>
        </p:txBody>
      </p:sp>
      <p:sp>
        <p:nvSpPr>
          <p:cNvPr id="27" name="Slide Number Placeholder 26"/>
          <p:cNvSpPr>
            <a:spLocks noGrp="1"/>
          </p:cNvSpPr>
          <p:nvPr>
            <p:ph type="sldNum" sz="quarter" idx="11"/>
          </p:nvPr>
        </p:nvSpPr>
        <p:spPr/>
        <p:txBody>
          <a:bodyPr rtlCol="0"/>
          <a:lstStyle/>
          <a:p>
            <a:fld id="{FC42586F-2991-4483-ADC4-25F07A63451E}"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947D1AA1-E9F2-4087-A6C2-14775C826CFD}" type="datetimeFigureOut">
              <a:rPr lang="en-US" smtClean="0"/>
              <a:t>4/7/2014</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FC42586F-2991-4483-ADC4-25F07A63451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7D1AA1-E9F2-4087-A6C2-14775C826CFD}" type="datetimeFigureOut">
              <a:rPr lang="en-US" smtClean="0"/>
              <a:t>4/7/2014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42586F-2991-4483-ADC4-25F07A63451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47D1AA1-E9F2-4087-A6C2-14775C826CFD}" type="datetimeFigureOut">
              <a:rPr lang="en-US" smtClean="0"/>
              <a:t>4/7/2014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2586F-2991-4483-ADC4-25F07A63451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47D1AA1-E9F2-4087-A6C2-14775C826CFD}" type="datetimeFigureOut">
              <a:rPr lang="en-US" smtClean="0"/>
              <a:t>4/7/2014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2586F-2991-4483-ADC4-25F07A63451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947D1AA1-E9F2-4087-A6C2-14775C826CFD}" type="datetimeFigureOut">
              <a:rPr lang="en-US" smtClean="0"/>
              <a:t>4/7/2014</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FC42586F-2991-4483-ADC4-25F07A63451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143000"/>
            <a:ext cx="8458200" cy="2347912"/>
          </a:xfrm>
        </p:spPr>
        <p:txBody>
          <a:bodyPr>
            <a:noAutofit/>
          </a:bodyPr>
          <a:lstStyle/>
          <a:p>
            <a:r>
              <a:rPr lang="en-US" sz="6000" dirty="0" smtClean="0">
                <a:latin typeface="Times New Roman" pitchFamily="18" charset="0"/>
                <a:cs typeface="Times New Roman" pitchFamily="18" charset="0"/>
              </a:rPr>
              <a:t>Marbury v. Madison/ Andrew Jackson</a:t>
            </a:r>
            <a:endParaRPr lang="en-US" sz="6000"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a:effectLst>
            <a:outerShdw blurRad="95000" rotWithShape="0">
              <a:srgbClr val="000000">
                <a:alpha val="50000"/>
              </a:srgbClr>
            </a:outerShdw>
            <a:softEdge rad="63500"/>
          </a:effectLst>
        </p:spPr>
        <p:style>
          <a:lnRef idx="1">
            <a:schemeClr val="accent1"/>
          </a:lnRef>
          <a:fillRef idx="2">
            <a:schemeClr val="accent1"/>
          </a:fillRef>
          <a:effectRef idx="1">
            <a:schemeClr val="accent1"/>
          </a:effectRef>
          <a:fontRef idx="minor">
            <a:schemeClr val="dk1"/>
          </a:fontRef>
        </p:style>
        <p:txBody>
          <a:bodyPr>
            <a:normAutofit/>
          </a:bodyPr>
          <a:lstStyle/>
          <a:p>
            <a:r>
              <a:rPr lang="en-US" sz="4400" dirty="0" smtClean="0">
                <a:latin typeface="Times New Roman" pitchFamily="18" charset="0"/>
                <a:cs typeface="Times New Roman" pitchFamily="18" charset="0"/>
              </a:rPr>
              <a:t>Jackson in the White House, 1828</a:t>
            </a:r>
            <a:endParaRPr lang="en-US" sz="4400" dirty="0">
              <a:latin typeface="Times New Roman" pitchFamily="18" charset="0"/>
              <a:cs typeface="Times New Roman" pitchFamily="18" charset="0"/>
            </a:endParaRPr>
          </a:p>
        </p:txBody>
      </p:sp>
      <p:pic>
        <p:nvPicPr>
          <p:cNvPr id="10242" name="Picture 2" descr="http://s.wsj.net/public/resources/images/PT-AK683_Drinks_G_20090115191035.jpg"/>
          <p:cNvPicPr>
            <a:picLocks noChangeAspect="1" noChangeArrowheads="1"/>
          </p:cNvPicPr>
          <p:nvPr/>
        </p:nvPicPr>
        <p:blipFill>
          <a:blip r:embed="rId2" cstate="print"/>
          <a:srcRect/>
          <a:stretch>
            <a:fillRect/>
          </a:stretch>
        </p:blipFill>
        <p:spPr bwMode="auto">
          <a:xfrm>
            <a:off x="5143500" y="2209800"/>
            <a:ext cx="4000500" cy="2667000"/>
          </a:xfrm>
          <a:prstGeom prst="rect">
            <a:avLst/>
          </a:prstGeom>
          <a:noFill/>
        </p:spPr>
      </p:pic>
      <p:sp>
        <p:nvSpPr>
          <p:cNvPr id="29697" name="Rectangle 1"/>
          <p:cNvSpPr>
            <a:spLocks noChangeArrowheads="1"/>
          </p:cNvSpPr>
          <p:nvPr/>
        </p:nvSpPr>
        <p:spPr bwMode="auto">
          <a:xfrm>
            <a:off x="0" y="1586686"/>
            <a:ext cx="5105400" cy="43704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buFont typeface="Wingdings" pitchFamily="2" charset="2"/>
              <a:buChar char=""/>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Grassroots campaigning the way that we know it today; Jackson supporters would hand out hickory sticks like buttons </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eaLnBrk="0" fontAlgn="base" hangingPunct="0">
              <a:spcBef>
                <a:spcPct val="0"/>
              </a:spcBef>
              <a:spcAft>
                <a:spcPct val="0"/>
              </a:spcAft>
              <a:buFont typeface="Wingdings" pitchFamily="2" charset="2"/>
              <a:buChar char=""/>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Extension of voting rights: removal of the voting restrictions of land and religious qualifications</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eaLnBrk="0" fontAlgn="base" hangingPunct="0">
              <a:spcBef>
                <a:spcPct val="0"/>
              </a:spcBef>
              <a:spcAft>
                <a:spcPct val="0"/>
              </a:spcAft>
              <a:buFont typeface="Wingdings" pitchFamily="2" charset="2"/>
              <a:buChar char=""/>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This changes everything- allows participation of the common man/ Jackson’s supporters</a:t>
            </a:r>
          </a:p>
          <a:p>
            <a:pPr eaLnBrk="0" fontAlgn="base" hangingPunct="0">
              <a:spcBef>
                <a:spcPct val="0"/>
              </a:spcBef>
              <a:spcAft>
                <a:spcPct val="0"/>
              </a:spcAft>
              <a:buFont typeface="Wingdings" pitchFamily="2" charset="2"/>
              <a:buChar char=""/>
            </a:pPr>
            <a:r>
              <a:rPr lang="en-US" sz="2000" dirty="0" smtClean="0">
                <a:latin typeface="Times New Roman" pitchFamily="18" charset="0"/>
                <a:cs typeface="Times New Roman" pitchFamily="18" charset="0"/>
              </a:rPr>
              <a:t>Jackson </a:t>
            </a:r>
            <a:r>
              <a:rPr lang="en-US" sz="2000" dirty="0">
                <a:latin typeface="Times New Roman" pitchFamily="18" charset="0"/>
                <a:cs typeface="Times New Roman" pitchFamily="18" charset="0"/>
              </a:rPr>
              <a:t>won by a landslide b/c of the </a:t>
            </a:r>
            <a:r>
              <a:rPr lang="en-US" sz="2000" b="1" dirty="0">
                <a:latin typeface="Times New Roman" pitchFamily="18" charset="0"/>
                <a:cs typeface="Times New Roman" pitchFamily="18" charset="0"/>
              </a:rPr>
              <a:t>extended voting rights, common </a:t>
            </a:r>
            <a:r>
              <a:rPr lang="en-US" sz="2000" b="1" dirty="0" smtClean="0">
                <a:latin typeface="Times New Roman" pitchFamily="18" charset="0"/>
                <a:cs typeface="Times New Roman" pitchFamily="18" charset="0"/>
              </a:rPr>
              <a:t>man</a:t>
            </a:r>
            <a:endParaRPr lang="en-US" sz="2000" dirty="0" smtClean="0">
              <a:latin typeface="Times New Roman" pitchFamily="18" charset="0"/>
              <a:cs typeface="Times New Roman" pitchFamily="18" charset="0"/>
            </a:endParaRPr>
          </a:p>
          <a:p>
            <a:pPr eaLnBrk="0" fontAlgn="base" hangingPunct="0">
              <a:spcBef>
                <a:spcPct val="0"/>
              </a:spcBef>
              <a:spcAft>
                <a:spcPct val="0"/>
              </a:spcAft>
              <a:buFont typeface="Wingdings" pitchFamily="2" charset="2"/>
              <a:buChar char=""/>
            </a:pPr>
            <a:r>
              <a:rPr lang="en-US" sz="2000" dirty="0" smtClean="0">
                <a:latin typeface="Times New Roman" pitchFamily="18" charset="0"/>
                <a:cs typeface="Times New Roman" pitchFamily="18" charset="0"/>
              </a:rPr>
              <a:t>Kitchen </a:t>
            </a:r>
            <a:r>
              <a:rPr lang="en-US" sz="2000" dirty="0">
                <a:latin typeface="Times New Roman" pitchFamily="18" charset="0"/>
                <a:cs typeface="Times New Roman" pitchFamily="18" charset="0"/>
              </a:rPr>
              <a:t>cabinet= close knit group of unofficial advisors </a:t>
            </a:r>
          </a:p>
          <a:p>
            <a:pPr eaLnBrk="0" fontAlgn="base" hangingPunct="0">
              <a:spcBef>
                <a:spcPct val="0"/>
              </a:spcBef>
              <a:spcAft>
                <a:spcPct val="0"/>
              </a:spcAft>
              <a:buFont typeface="Wingdings" pitchFamily="2" charset="2"/>
              <a:buChar char=""/>
            </a:pPr>
            <a:endParaRPr kumimoji="0" lang="en-US"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3429000" cy="1981200"/>
          </a:xfrm>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algn="ctr"/>
            <a:r>
              <a:rPr lang="en-US" sz="4400" dirty="0" smtClean="0">
                <a:solidFill>
                  <a:schemeClr val="bg1"/>
                </a:solidFill>
              </a:rPr>
              <a:t>King Mob,     or King Andy</a:t>
            </a:r>
            <a:endParaRPr lang="en-US" sz="4400" dirty="0">
              <a:solidFill>
                <a:schemeClr val="bg1"/>
              </a:solidFill>
            </a:endParaRPr>
          </a:p>
        </p:txBody>
      </p:sp>
      <p:pic>
        <p:nvPicPr>
          <p:cNvPr id="29698" name="Picture 2" descr="http://2.bp.blogspot.com/-TW9A2U8-epQ/UdsUDbHMwVI/AAAAAAAASho/P6cpSI2u-4c/s1600/KingAndrew.jpg"/>
          <p:cNvPicPr>
            <a:picLocks noChangeAspect="1" noChangeArrowheads="1"/>
          </p:cNvPicPr>
          <p:nvPr/>
        </p:nvPicPr>
        <p:blipFill>
          <a:blip r:embed="rId2" cstate="print"/>
          <a:srcRect/>
          <a:stretch>
            <a:fillRect/>
          </a:stretch>
        </p:blipFill>
        <p:spPr bwMode="auto">
          <a:xfrm>
            <a:off x="3657600" y="0"/>
            <a:ext cx="5257800" cy="6858000"/>
          </a:xfrm>
          <a:prstGeom prst="rect">
            <a:avLst/>
          </a:prstGeom>
          <a:noFill/>
        </p:spPr>
      </p:pic>
      <p:sp>
        <p:nvSpPr>
          <p:cNvPr id="28673" name="Rectangle 1"/>
          <p:cNvSpPr>
            <a:spLocks noChangeArrowheads="1"/>
          </p:cNvSpPr>
          <p:nvPr/>
        </p:nvSpPr>
        <p:spPr bwMode="auto">
          <a:xfrm>
            <a:off x="0" y="2075795"/>
            <a:ext cx="36576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buFont typeface="Wingdings" pitchFamily="2" charset="2"/>
              <a:buChar char=""/>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a:t>
            </a:r>
            <a:r>
              <a:rPr kumimoji="0" lang="en-US" sz="20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st</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act as president was to fire several district/ WH employees, some who worked for Washington</a:t>
            </a:r>
            <a:endParaRPr kumimoji="0" lang="en-US" sz="20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Wingdings" pitchFamily="2" charset="2"/>
              <a:buChar char=""/>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He removed more than all of the other presidents combined, 10-20% of all Federal employees fired</a:t>
            </a:r>
            <a:endParaRPr kumimoji="0" lang="en-US" sz="20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Wingdings" pitchFamily="2" charset="2"/>
              <a:buChar char=""/>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He puts his supporters in those position, opponents called it the </a:t>
            </a:r>
            <a:r>
              <a:rPr kumimoji="0" lang="en-US" sz="2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work of the Devil</a:t>
            </a:r>
            <a:r>
              <a:rPr kumimoji="0" lang="en-US" sz="2000" b="0" i="0" u="none" strike="noStrike" cap="none" normalizeH="0" baseline="0" dirty="0" smtClean="0">
                <a:ln>
                  <a:noFill/>
                </a:ln>
                <a:solidFill>
                  <a:schemeClr val="tx1"/>
                </a:solidFill>
                <a:effectLst/>
                <a:latin typeface="Calibri"/>
                <a:ea typeface="Calibri" pitchFamily="34" charset="0"/>
                <a:cs typeface="Times New Roman" pitchFamily="18" charset="0"/>
              </a:rPr>
              <a:t>”</a:t>
            </a:r>
            <a:endParaRPr kumimoji="0" lang="en-US" sz="20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Wingdings" pitchFamily="2" charset="2"/>
              <a:buChar char=""/>
            </a:pPr>
            <a:r>
              <a:rPr kumimoji="0" lang="en-US" sz="2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 the victor goes the spoils</a:t>
            </a:r>
            <a:r>
              <a:rPr kumimoji="0" lang="en-US" sz="2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creation of the </a:t>
            </a:r>
            <a:r>
              <a:rPr kumimoji="0" lang="en-US" sz="20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Spoils system</a:t>
            </a:r>
            <a:r>
              <a:rPr kumimoji="0" lang="en-US" sz="20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rotation-in-office</a:t>
            </a:r>
            <a:endParaRPr kumimoji="0" lang="en-US" sz="36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83920"/>
          </a:xfrm>
        </p:spPr>
        <p:style>
          <a:lnRef idx="2">
            <a:schemeClr val="accent1"/>
          </a:lnRef>
          <a:fillRef idx="1">
            <a:schemeClr val="lt1"/>
          </a:fillRef>
          <a:effectRef idx="0">
            <a:schemeClr val="accent1"/>
          </a:effectRef>
          <a:fontRef idx="minor">
            <a:schemeClr val="dk1"/>
          </a:fontRef>
        </p:style>
        <p:txBody>
          <a:bodyPr/>
          <a:lstStyle/>
          <a:p>
            <a:r>
              <a:rPr lang="en-US" dirty="0" smtClean="0"/>
              <a:t>Tariff of Abomination, 1828</a:t>
            </a:r>
            <a:endParaRPr lang="en-US" dirty="0"/>
          </a:p>
        </p:txBody>
      </p:sp>
      <p:sp>
        <p:nvSpPr>
          <p:cNvPr id="3" name="TextBox 2"/>
          <p:cNvSpPr txBox="1"/>
          <p:nvPr/>
        </p:nvSpPr>
        <p:spPr>
          <a:xfrm>
            <a:off x="5928360" y="4118789"/>
            <a:ext cx="3215640" cy="2739211"/>
          </a:xfrm>
          <a:prstGeom prst="rect">
            <a:avLst/>
          </a:prstGeom>
          <a:effectLst>
            <a:outerShdw blurRad="95000" rotWithShape="0">
              <a:srgbClr val="000000">
                <a:alpha val="50000"/>
              </a:srgbClr>
            </a:outerShdw>
            <a:softEdge rad="63500"/>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800" i="1" dirty="0" smtClean="0">
                <a:latin typeface="Times New Roman" panose="02020603050405020304" pitchFamily="18" charset="0"/>
                <a:cs typeface="Times New Roman" panose="02020603050405020304" pitchFamily="18" charset="0"/>
              </a:rPr>
              <a:t>“I will hang all of them, there will not be a bare tree in the South!” </a:t>
            </a:r>
          </a:p>
          <a:p>
            <a:pPr algn="ctr"/>
            <a:r>
              <a:rPr lang="en-US" sz="2000" dirty="0" smtClean="0">
                <a:latin typeface="Times New Roman" panose="02020603050405020304" pitchFamily="18" charset="0"/>
                <a:cs typeface="Times New Roman" panose="02020603050405020304" pitchFamily="18" charset="0"/>
              </a:rPr>
              <a:t>Andrew Jackson, referring to the proponents of nullification</a:t>
            </a:r>
            <a:endParaRPr lang="en-US" sz="2000" dirty="0">
              <a:latin typeface="Times New Roman" panose="02020603050405020304" pitchFamily="18" charset="0"/>
              <a:cs typeface="Times New Roman" panose="02020603050405020304" pitchFamily="18" charset="0"/>
            </a:endParaRPr>
          </a:p>
        </p:txBody>
      </p:sp>
      <p:pic>
        <p:nvPicPr>
          <p:cNvPr id="1030" name="Picture 6" descr="http://www.biography.com/imported/images/Biography/Images/Profiles/C/John-C-Calhoun-37250-3-40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72200" y="1257302"/>
            <a:ext cx="2209801" cy="2209801"/>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6172200" y="3467103"/>
            <a:ext cx="2209801"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John C. Calhoun</a:t>
            </a:r>
            <a:endParaRPr lang="en-US" dirty="0">
              <a:latin typeface="Times New Roman" panose="02020603050405020304" pitchFamily="18" charset="0"/>
              <a:cs typeface="Times New Roman" panose="02020603050405020304" pitchFamily="18" charset="0"/>
            </a:endParaRPr>
          </a:p>
        </p:txBody>
      </p:sp>
      <p:sp>
        <p:nvSpPr>
          <p:cNvPr id="27649" name="Rectangle 1"/>
          <p:cNvSpPr>
            <a:spLocks noChangeArrowheads="1"/>
          </p:cNvSpPr>
          <p:nvPr/>
        </p:nvSpPr>
        <p:spPr bwMode="auto">
          <a:xfrm>
            <a:off x="0" y="1398929"/>
            <a:ext cx="59436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buFont typeface="Symbol" pitchFamily="18" charset="2"/>
              <a:buChar char=""/>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Congress passed a tax on cheap cloth to protect NE manufacturing</a:t>
            </a:r>
            <a:endParaRPr kumimoji="0" lang="en-US"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Symbol" pitchFamily="18" charset="2"/>
              <a:buChar char=""/>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South was mad b/c they needed that cloth for slaves</a:t>
            </a: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raise of cost of business</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Symbol" pitchFamily="18" charset="2"/>
              <a:buChar char=""/>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VP John Calhoun felt that Jackson would support the south </a:t>
            </a:r>
            <a:endParaRPr kumimoji="0" lang="en-US"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Symbol" pitchFamily="18" charset="2"/>
              <a:buChar char=""/>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Jackson toasted </a:t>
            </a:r>
            <a:r>
              <a:rPr kumimoji="0" lang="en-US"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Our federal union must be preserved</a:t>
            </a:r>
            <a:r>
              <a:rPr kumimoji="0" lang="en-US"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settling the debate on whether he would support the Nat. </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gov</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or state rights</a:t>
            </a:r>
            <a:endParaRPr kumimoji="0" lang="en-US"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Symbol" pitchFamily="18" charset="2"/>
              <a:buChar char=""/>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Calhoun rebels from Jackson over this tariff b/c he felt it hurt the southern industry to protect the North economy</a:t>
            </a:r>
            <a:endParaRPr kumimoji="0" lang="en-US"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Symbol" pitchFamily="18" charset="2"/>
              <a:buChar char=""/>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Calhoun promoted Nullification (states declaring a law unconstitutional, disregard) and state </a:t>
            </a:r>
            <a:r>
              <a:rPr kumimoji="0" lang="en-US"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sovereignty</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 the South </a:t>
            </a:r>
            <a:endParaRPr kumimoji="0" lang="en-US"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Symbol" pitchFamily="18" charset="2"/>
              <a:buChar char=""/>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South Carolina formally nullified the tax, had their militia marching, Jackson was ready to lead the Nat. army against SC</a:t>
            </a:r>
            <a:endParaRPr kumimoji="0" lang="en-US"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Symbol" pitchFamily="18" charset="2"/>
              <a:buChar char=""/>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He wrote a letter to the state urging to keep the union together, avoid treason; </a:t>
            </a: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a:t>
            </a:r>
            <a:r>
              <a:rPr kumimoji="0" lang="en-US"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union of people, not states</a:t>
            </a:r>
            <a:r>
              <a:rPr kumimoji="0" lang="en-US"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Symbol" pitchFamily="18" charset="2"/>
              <a:buChar char=""/>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Clay argued in Congress to lower the tariff, agreed by SC and signed by Jackson </a:t>
            </a:r>
            <a:endParaRPr kumimoji="0" lang="en-US"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 xmlns:p14="http://schemas.microsoft.com/office/powerpoint/2010/main" val="3892213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cherokeecommunityie.org/wp-content/uploads/2012/12/trail-of-tears2.jpg"/>
          <p:cNvPicPr>
            <a:picLocks noChangeAspect="1" noChangeArrowheads="1"/>
          </p:cNvPicPr>
          <p:nvPr/>
        </p:nvPicPr>
        <p:blipFill>
          <a:blip r:embed="rId2" cstate="print"/>
          <a:srcRect/>
          <a:stretch>
            <a:fillRect/>
          </a:stretch>
        </p:blipFill>
        <p:spPr bwMode="auto">
          <a:xfrm>
            <a:off x="0" y="1981200"/>
            <a:ext cx="4876800" cy="3132974"/>
          </a:xfrm>
          <a:prstGeom prst="rect">
            <a:avLst/>
          </a:prstGeom>
          <a:noFill/>
        </p:spPr>
      </p:pic>
      <p:sp>
        <p:nvSpPr>
          <p:cNvPr id="31745" name="Rectangle 1"/>
          <p:cNvSpPr>
            <a:spLocks noChangeArrowheads="1"/>
          </p:cNvSpPr>
          <p:nvPr/>
        </p:nvSpPr>
        <p:spPr bwMode="auto">
          <a:xfrm>
            <a:off x="4953000" y="1219200"/>
            <a:ext cx="4191000" cy="535531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fontAlgn="base">
              <a:spcBef>
                <a:spcPct val="0"/>
              </a:spcBef>
              <a:spcAft>
                <a:spcPct val="0"/>
              </a:spcAft>
              <a:buFont typeface="Wingdings" pitchFamily="2" charset="2"/>
              <a:buChar char=""/>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Cherokee in Georgia/ Florida had assimilated into the culture; read and write the English language, European clothes, bought land</a:t>
            </a:r>
            <a:r>
              <a:rPr kumimoji="0" lang="en-US" b="0" i="0" u="none" strike="noStrike" cap="none" normalizeH="0" baseline="0" dirty="0" smtClean="0">
                <a:ln>
                  <a:noFill/>
                </a:ln>
                <a:solidFill>
                  <a:schemeClr val="tx1"/>
                </a:solidFill>
                <a:effectLst/>
                <a:latin typeface="Calibri"/>
                <a:ea typeface="Calibri" pitchFamily="34" charset="0"/>
                <a:cs typeface="Times New Roman" pitchFamily="18" charset="0"/>
              </a:rPr>
              <a:t>…</a:t>
            </a:r>
            <a:endParaRPr kumimoji="0" lang="en-US"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Wingdings" pitchFamily="2" charset="2"/>
              <a:buChar char=""/>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Worcester v. Georgia, 1932 case over Native American territorial rights</a:t>
            </a:r>
            <a:endParaRPr kumimoji="0" lang="en-US"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Wingdings" pitchFamily="2" charset="2"/>
              <a:buChar char=""/>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Supreme Court ruled that the Cherokee could stay</a:t>
            </a:r>
            <a:endParaRPr kumimoji="0" lang="en-US"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Wingdings" pitchFamily="2" charset="2"/>
              <a:buChar char=""/>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He was a slave owner, that viewed himself as </a:t>
            </a:r>
            <a:r>
              <a:rPr kumimoji="0" lang="en-US"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Great White Father</a:t>
            </a:r>
            <a:r>
              <a:rPr kumimoji="0" lang="en-US"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Cherokee today call him Jackson the Devil</a:t>
            </a:r>
            <a:endParaRPr kumimoji="0" lang="en-US"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Wingdings" pitchFamily="2" charset="2"/>
              <a:buChar char=""/>
            </a:pP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Indian Removal Act</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Jackson argued that the Cherokee were not a real nation, therefore US law does not apply to them</a:t>
            </a:r>
            <a:endParaRPr kumimoji="0" lang="en-US"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Wingdings" pitchFamily="2" charset="2"/>
              <a:buChar char=""/>
            </a:pPr>
            <a:r>
              <a:rPr kumimoji="0" lang="en-US"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John Marshall made his ruling, now let him enforce it</a:t>
            </a:r>
            <a:r>
              <a:rPr kumimoji="0" lang="en-US"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Wingdings" pitchFamily="2" charset="2"/>
              <a:buChar char=""/>
            </a:pP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Everything is personal w/ Jackson</a:t>
            </a:r>
            <a:endParaRPr kumimoji="0" lang="en-US"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Wingdings" pitchFamily="2" charset="2"/>
              <a:buChar char=""/>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Trail of Tears was a forced removal of the Cherokee from Georgia/ Florida </a:t>
            </a:r>
            <a:endParaRPr kumimoji="0" lang="en-US" sz="3200" b="0" i="0" u="none" strike="noStrike" cap="none" normalizeH="0" baseline="0" dirty="0" smtClean="0">
              <a:ln>
                <a:noFill/>
              </a:ln>
              <a:solidFill>
                <a:schemeClr val="tx1"/>
              </a:solidFill>
              <a:effectLst/>
              <a:latin typeface="Arial" pitchFamily="34" charset="0"/>
            </a:endParaRPr>
          </a:p>
        </p:txBody>
      </p:sp>
      <p:sp>
        <p:nvSpPr>
          <p:cNvPr id="4" name="Title 1"/>
          <p:cNvSpPr>
            <a:spLocks noGrp="1"/>
          </p:cNvSpPr>
          <p:nvPr>
            <p:ph type="title"/>
          </p:nvPr>
        </p:nvSpPr>
        <p:spPr>
          <a:xfrm>
            <a:off x="457200" y="304800"/>
            <a:ext cx="8229600" cy="883920"/>
          </a:xfrm>
        </p:spPr>
        <p:style>
          <a:lnRef idx="2">
            <a:schemeClr val="accent1"/>
          </a:lnRef>
          <a:fillRef idx="1">
            <a:schemeClr val="lt1"/>
          </a:fillRef>
          <a:effectRef idx="0">
            <a:schemeClr val="accent1"/>
          </a:effectRef>
          <a:fontRef idx="minor">
            <a:schemeClr val="dk1"/>
          </a:fontRef>
        </p:style>
        <p:txBody>
          <a:bodyPr>
            <a:noAutofit/>
          </a:bodyPr>
          <a:lstStyle/>
          <a:p>
            <a:r>
              <a:rPr lang="en-US" sz="5400" dirty="0" smtClean="0">
                <a:latin typeface="Times New Roman" pitchFamily="18" charset="0"/>
                <a:cs typeface="Times New Roman" pitchFamily="18" charset="0"/>
              </a:rPr>
              <a:t>Trail of Tears</a:t>
            </a:r>
            <a:endParaRPr lang="en-US" sz="5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05800" cy="838200"/>
          </a:xfrm>
        </p:spPr>
        <p:style>
          <a:lnRef idx="1">
            <a:schemeClr val="accent1"/>
          </a:lnRef>
          <a:fillRef idx="3">
            <a:schemeClr val="accent1"/>
          </a:fillRef>
          <a:effectRef idx="2">
            <a:schemeClr val="accent1"/>
          </a:effectRef>
          <a:fontRef idx="minor">
            <a:schemeClr val="lt1"/>
          </a:fontRef>
        </p:style>
        <p:txBody>
          <a:bodyPr>
            <a:noAutofit/>
          </a:bodyPr>
          <a:lstStyle/>
          <a:p>
            <a:r>
              <a:rPr lang="en-US" sz="5400" dirty="0" smtClean="0">
                <a:solidFill>
                  <a:schemeClr val="bg1"/>
                </a:solidFill>
                <a:latin typeface="Times New Roman" pitchFamily="18" charset="0"/>
                <a:cs typeface="Times New Roman" pitchFamily="18" charset="0"/>
              </a:rPr>
              <a:t>Jackson Against the Banks</a:t>
            </a:r>
            <a:endParaRPr lang="en-US" sz="5400" dirty="0">
              <a:solidFill>
                <a:schemeClr val="bg1"/>
              </a:solidFill>
              <a:latin typeface="Times New Roman" pitchFamily="18" charset="0"/>
              <a:cs typeface="Times New Roman" pitchFamily="18" charset="0"/>
            </a:endParaRPr>
          </a:p>
        </p:txBody>
      </p:sp>
      <p:pic>
        <p:nvPicPr>
          <p:cNvPr id="20482" name="Picture 2" descr="http://www.tax-freedom.com/Banksnake.jpg"/>
          <p:cNvPicPr>
            <a:picLocks noChangeAspect="1" noChangeArrowheads="1"/>
          </p:cNvPicPr>
          <p:nvPr/>
        </p:nvPicPr>
        <p:blipFill>
          <a:blip r:embed="rId2" cstate="print"/>
          <a:srcRect/>
          <a:stretch>
            <a:fillRect/>
          </a:stretch>
        </p:blipFill>
        <p:spPr bwMode="auto">
          <a:xfrm>
            <a:off x="1" y="1219200"/>
            <a:ext cx="4127664" cy="3276600"/>
          </a:xfrm>
          <a:prstGeom prst="rect">
            <a:avLst/>
          </a:prstGeom>
          <a:noFill/>
        </p:spPr>
      </p:pic>
      <p:sp>
        <p:nvSpPr>
          <p:cNvPr id="30721" name="Rectangle 1"/>
          <p:cNvSpPr>
            <a:spLocks noChangeArrowheads="1"/>
          </p:cNvSpPr>
          <p:nvPr/>
        </p:nvSpPr>
        <p:spPr bwMode="auto">
          <a:xfrm>
            <a:off x="4191000" y="1225689"/>
            <a:ext cx="4953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buFont typeface="Wingdings" pitchFamily="2" charset="2"/>
              <a:buChar char=""/>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Jackson easily won his 2</a:t>
            </a:r>
            <a:r>
              <a:rPr kumimoji="0" lang="en-US" sz="2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nd</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term campaign over Henry Clay</a:t>
            </a:r>
            <a:endParaRPr kumimoji="0" lang="en-US" sz="24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Wingdings" pitchFamily="2" charset="2"/>
              <a:buChar char=""/>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His focus for this term was the National Bank of the United States</a:t>
            </a:r>
            <a:endParaRPr kumimoji="0" lang="en-US" sz="24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Wingdings" pitchFamily="2" charset="2"/>
              <a:buChar char=""/>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Jackson said that banks would corrupted institutions through bribery and buying election to gain/ stay in power</a:t>
            </a:r>
            <a:endParaRPr kumimoji="0" lang="en-US" sz="24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Wingdings" pitchFamily="2" charset="2"/>
              <a:buChar char=""/>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Jackson favored state banks= local power= more power to the common man</a:t>
            </a:r>
            <a:endParaRPr kumimoji="0" lang="en-US" sz="24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Wingdings" pitchFamily="2" charset="2"/>
              <a:buChar char=""/>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He argued that the bank had a lot of power and were unelected by the people, so they had no accountability for their actions</a:t>
            </a:r>
            <a:endParaRPr kumimoji="0" lang="en-US" sz="40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normAutofit/>
          </a:bodyPr>
          <a:lstStyle/>
          <a:p>
            <a:r>
              <a:rPr lang="en-US" sz="5400" dirty="0" smtClean="0">
                <a:latin typeface="Times New Roman" pitchFamily="18" charset="0"/>
                <a:cs typeface="Times New Roman" pitchFamily="18" charset="0"/>
              </a:rPr>
              <a:t>Result</a:t>
            </a:r>
            <a:endParaRPr lang="en-US" sz="5400" dirty="0">
              <a:latin typeface="Times New Roman" pitchFamily="18" charset="0"/>
              <a:cs typeface="Times New Roman" pitchFamily="18" charset="0"/>
            </a:endParaRPr>
          </a:p>
        </p:txBody>
      </p:sp>
      <p:sp>
        <p:nvSpPr>
          <p:cNvPr id="3" name="Content Placeholder 2"/>
          <p:cNvSpPr>
            <a:spLocks noGrp="1"/>
          </p:cNvSpPr>
          <p:nvPr>
            <p:ph idx="1"/>
          </p:nvPr>
        </p:nvSpPr>
        <p:spPr>
          <a:xfrm>
            <a:off x="304800" y="1676400"/>
            <a:ext cx="8382000" cy="4876800"/>
          </a:xfrm>
        </p:spPr>
        <p:txBody>
          <a:bodyPr>
            <a:normAutofit fontScale="92500" lnSpcReduction="10000"/>
          </a:bodyPr>
          <a:lstStyle/>
          <a:p>
            <a:r>
              <a:rPr lang="en-US" sz="3000" dirty="0" smtClean="0">
                <a:solidFill>
                  <a:schemeClr val="tx1"/>
                </a:solidFill>
                <a:latin typeface="Times New Roman" pitchFamily="18" charset="0"/>
                <a:cs typeface="Times New Roman" pitchFamily="18" charset="0"/>
              </a:rPr>
              <a:t>The bank would give loans to the wealthy and ignore the majority of the applications of the poor</a:t>
            </a:r>
          </a:p>
          <a:p>
            <a:r>
              <a:rPr lang="en-US" sz="3000" dirty="0" smtClean="0">
                <a:solidFill>
                  <a:schemeClr val="tx1"/>
                </a:solidFill>
                <a:latin typeface="Times New Roman" pitchFamily="18" charset="0"/>
                <a:cs typeface="Times New Roman" pitchFamily="18" charset="0"/>
              </a:rPr>
              <a:t>Jackson decided to “kill” the bank by removing all of the federal money from the bank, he fired 2 Secretaries of the Treasury b/c they refused to do this</a:t>
            </a:r>
          </a:p>
          <a:p>
            <a:r>
              <a:rPr lang="en-US" sz="3000" dirty="0" smtClean="0">
                <a:solidFill>
                  <a:schemeClr val="tx1"/>
                </a:solidFill>
                <a:latin typeface="Times New Roman" pitchFamily="18" charset="0"/>
                <a:cs typeface="Times New Roman" pitchFamily="18" charset="0"/>
              </a:rPr>
              <a:t>Many viewed this as Jackson trying to destroy the US economy over a grudge w/ the banks president</a:t>
            </a:r>
          </a:p>
          <a:p>
            <a:r>
              <a:rPr lang="en-US" sz="3000" dirty="0" smtClean="0">
                <a:solidFill>
                  <a:schemeClr val="tx1"/>
                </a:solidFill>
                <a:latin typeface="Times New Roman" pitchFamily="18" charset="0"/>
                <a:cs typeface="Times New Roman" pitchFamily="18" charset="0"/>
              </a:rPr>
              <a:t>The president of the bank started a small crash and depression w/ comments about the stability of the bank and the economy </a:t>
            </a:r>
          </a:p>
          <a:p>
            <a:r>
              <a:rPr lang="en-US" sz="3000" dirty="0" smtClean="0">
                <a:solidFill>
                  <a:schemeClr val="tx1"/>
                </a:solidFill>
                <a:latin typeface="Times New Roman" pitchFamily="18" charset="0"/>
                <a:cs typeface="Times New Roman" pitchFamily="18" charset="0"/>
              </a:rPr>
              <a:t>In 1836, the charter of the bank lapsed and was not renewed, shutting it down</a:t>
            </a:r>
            <a:endParaRPr lang="en-US" sz="3000" dirty="0">
              <a:solidFill>
                <a:schemeClr val="tx1"/>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latin typeface="Times New Roman" pitchFamily="18" charset="0"/>
                <a:cs typeface="Times New Roman" pitchFamily="18" charset="0"/>
              </a:rPr>
              <a:t>Marbury v. Madison, 1803</a:t>
            </a:r>
            <a:endParaRPr lang="en-US" sz="48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t>Marbury v. Madison, arguably the most important case in Supreme Court history, was the first U.S. Supreme Court case to apply the principle of "judicial review" -- the power of federal courts to void acts of Congress in conflict with the Constitution.</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normAutofit/>
          </a:bodyPr>
          <a:lstStyle/>
          <a:p>
            <a:r>
              <a:rPr lang="en-US" sz="5400" dirty="0" smtClean="0">
                <a:latin typeface="Times New Roman" pitchFamily="18" charset="0"/>
                <a:cs typeface="Times New Roman" pitchFamily="18" charset="0"/>
              </a:rPr>
              <a:t>Background</a:t>
            </a:r>
            <a:endParaRPr lang="en-US" sz="54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76400"/>
            <a:ext cx="8229600" cy="4608576"/>
          </a:xfrm>
        </p:spPr>
        <p:txBody>
          <a:bodyPr>
            <a:normAutofit fontScale="92500" lnSpcReduction="10000"/>
          </a:bodyPr>
          <a:lstStyle/>
          <a:p>
            <a:r>
              <a:rPr lang="en-US" dirty="0" smtClean="0"/>
              <a:t>In the final days of his presidency, Adams appointed a large number of justices of peace for the District of Columbia whose commissions were approved by the Senate, signed by the president, and affixed with the official seal of the government. </a:t>
            </a:r>
            <a:endParaRPr lang="en-US" dirty="0" smtClean="0"/>
          </a:p>
          <a:p>
            <a:r>
              <a:rPr lang="en-US" dirty="0" smtClean="0"/>
              <a:t>The </a:t>
            </a:r>
            <a:r>
              <a:rPr lang="en-US" dirty="0" smtClean="0"/>
              <a:t>commissions were not </a:t>
            </a:r>
            <a:r>
              <a:rPr lang="en-US" dirty="0" smtClean="0"/>
              <a:t>delivered and </a:t>
            </a:r>
            <a:r>
              <a:rPr lang="en-US" dirty="0" smtClean="0"/>
              <a:t>when President Jefferson assumed office March 5, 1801, he ordered James Madison, his Secretary of State, not to deliver them. William Marbury, one of the appointees, then petitioned the Supreme Court for a </a:t>
            </a:r>
            <a:r>
              <a:rPr lang="en-US" dirty="0" smtClean="0"/>
              <a:t>legal </a:t>
            </a:r>
            <a:r>
              <a:rPr lang="en-US" dirty="0" smtClean="0"/>
              <a:t>order, compelling Madison to show cause why he should not receive his commission.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normAutofit/>
          </a:bodyPr>
          <a:lstStyle/>
          <a:p>
            <a:r>
              <a:rPr lang="en-US" sz="5400" dirty="0" smtClean="0">
                <a:latin typeface="Times New Roman" pitchFamily="18" charset="0"/>
                <a:cs typeface="Times New Roman" pitchFamily="18" charset="0"/>
              </a:rPr>
              <a:t>Result</a:t>
            </a:r>
            <a:endParaRPr lang="en-US" sz="54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76400"/>
            <a:ext cx="8229600" cy="4876800"/>
          </a:xfrm>
        </p:spPr>
        <p:txBody>
          <a:bodyPr>
            <a:normAutofit/>
          </a:bodyPr>
          <a:lstStyle/>
          <a:p>
            <a:r>
              <a:rPr lang="en-US" dirty="0" smtClean="0"/>
              <a:t>It was decided that Marbury shall not get the seat because the Congress went beyond its powers written in the Constitution</a:t>
            </a:r>
          </a:p>
          <a:p>
            <a:r>
              <a:rPr lang="en-US" dirty="0" smtClean="0"/>
              <a:t>By Marshall’s </a:t>
            </a:r>
            <a:r>
              <a:rPr lang="en-US" dirty="0" smtClean="0"/>
              <a:t>timely assertion of judicial review, the Court began its ascent as an equal branch of government -- an equal in power to the Congress and the president.</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838200"/>
          </a:xfrm>
        </p:spPr>
        <p:txBody>
          <a:bodyPr/>
          <a:lstStyle/>
          <a:p>
            <a:r>
              <a:rPr lang="en-US" dirty="0" smtClean="0"/>
              <a:t>Background</a:t>
            </a:r>
            <a:endParaRPr lang="en-US" dirty="0"/>
          </a:p>
        </p:txBody>
      </p:sp>
      <p:pic>
        <p:nvPicPr>
          <p:cNvPr id="1026" name="Picture 2" descr="http://upload.wikimedia.org/wikipedia/commons/thumb/9/9c/Andrew-Jackson-disobeys-British-officer-1780.png/1280px-Andrew-Jackson-disobeys-British-officer-1780.png"/>
          <p:cNvPicPr>
            <a:picLocks noChangeAspect="1" noChangeArrowheads="1"/>
          </p:cNvPicPr>
          <p:nvPr/>
        </p:nvPicPr>
        <p:blipFill>
          <a:blip r:embed="rId2" cstate="print"/>
          <a:srcRect/>
          <a:stretch>
            <a:fillRect/>
          </a:stretch>
        </p:blipFill>
        <p:spPr bwMode="auto">
          <a:xfrm>
            <a:off x="152400" y="1066800"/>
            <a:ext cx="4592727" cy="3581400"/>
          </a:xfrm>
          <a:prstGeom prst="rect">
            <a:avLst/>
          </a:prstGeom>
          <a:noFill/>
        </p:spPr>
      </p:pic>
      <p:sp>
        <p:nvSpPr>
          <p:cNvPr id="2049" name="Rectangle 1"/>
          <p:cNvSpPr>
            <a:spLocks noChangeArrowheads="1"/>
          </p:cNvSpPr>
          <p:nvPr/>
        </p:nvSpPr>
        <p:spPr bwMode="auto">
          <a:xfrm>
            <a:off x="4724400" y="762000"/>
            <a:ext cx="4419600"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buFont typeface="Symbol" pitchFamily="18" charset="2"/>
              <a:buChar char=""/>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He grew up in the back-county of South or North Carolina </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eaLnBrk="0" fontAlgn="base" hangingPunct="0">
              <a:spcBef>
                <a:spcPct val="0"/>
              </a:spcBef>
              <a:spcAft>
                <a:spcPct val="0"/>
              </a:spcAft>
              <a:buFont typeface="Symbol" pitchFamily="18" charset="2"/>
              <a:buChar char=""/>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His father died while Andrew’s mom was pregnant </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eaLnBrk="0" fontAlgn="base" hangingPunct="0">
              <a:spcBef>
                <a:spcPct val="0"/>
              </a:spcBef>
              <a:spcAft>
                <a:spcPct val="0"/>
              </a:spcAft>
              <a:buFont typeface="Symbol" pitchFamily="18" charset="2"/>
              <a:buChar char=""/>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During the Rev. war (age 13), he served as a carrier for the Patriots; very brutal in the Carolinas, execution of POWs on both sides</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eaLnBrk="0" fontAlgn="base" hangingPunct="0">
              <a:spcBef>
                <a:spcPct val="0"/>
              </a:spcBef>
              <a:spcAft>
                <a:spcPct val="0"/>
              </a:spcAft>
              <a:buFont typeface="Symbol" pitchFamily="18" charset="2"/>
              <a:buChar char=""/>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His neighbors (loyalists) told the Brits about Andrew, a UK officer showed up at his house</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eaLnBrk="0" fontAlgn="base" hangingPunct="0">
              <a:spcBef>
                <a:spcPct val="0"/>
              </a:spcBef>
              <a:spcAft>
                <a:spcPct val="0"/>
              </a:spcAft>
              <a:buFont typeface="Symbol" pitchFamily="18" charset="2"/>
              <a:buChar char=""/>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officer demanded that Jackson clean off his boots, refused, and the Brit sliced his arm, scared for life</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eaLnBrk="0" fontAlgn="base" hangingPunct="0">
              <a:spcBef>
                <a:spcPct val="0"/>
              </a:spcBef>
              <a:spcAft>
                <a:spcPct val="0"/>
              </a:spcAft>
              <a:buFont typeface="Symbol" pitchFamily="18" charset="2"/>
              <a:buChar char=""/>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He was jailed, becoming the only US president to be a POW</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eaLnBrk="0" fontAlgn="base" hangingPunct="0">
              <a:spcBef>
                <a:spcPct val="0"/>
              </a:spcBef>
              <a:spcAft>
                <a:spcPct val="0"/>
              </a:spcAft>
              <a:buFont typeface="Symbol" pitchFamily="18" charset="2"/>
              <a:buChar char=""/>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brothers (heat stroke, disease), one brother died w/ Andrew on a POW ship, and mother died during the war</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91600" cy="914400"/>
          </a:xfrm>
        </p:spPr>
        <p:style>
          <a:lnRef idx="0">
            <a:schemeClr val="dk1"/>
          </a:lnRef>
          <a:fillRef idx="3">
            <a:schemeClr val="dk1"/>
          </a:fillRef>
          <a:effectRef idx="3">
            <a:schemeClr val="dk1"/>
          </a:effectRef>
          <a:fontRef idx="minor">
            <a:schemeClr val="lt1"/>
          </a:fontRef>
        </p:style>
        <p:txBody>
          <a:bodyPr>
            <a:noAutofit/>
          </a:bodyPr>
          <a:lstStyle/>
          <a:p>
            <a:pPr algn="ctr"/>
            <a:r>
              <a:rPr lang="en-US" sz="4800" dirty="0" smtClean="0">
                <a:solidFill>
                  <a:schemeClr val="bg1"/>
                </a:solidFill>
                <a:latin typeface="Times New Roman" pitchFamily="18" charset="0"/>
                <a:cs typeface="Times New Roman" pitchFamily="18" charset="0"/>
              </a:rPr>
              <a:t>Battle of New Orleans</a:t>
            </a:r>
            <a:endParaRPr lang="en-US" sz="4800" dirty="0">
              <a:solidFill>
                <a:schemeClr val="bg1"/>
              </a:solidFill>
              <a:latin typeface="Times New Roman" pitchFamily="18" charset="0"/>
              <a:cs typeface="Times New Roman" pitchFamily="18" charset="0"/>
            </a:endParaRPr>
          </a:p>
        </p:txBody>
      </p:sp>
      <p:pic>
        <p:nvPicPr>
          <p:cNvPr id="5" name="Picture 4" descr="http://blog.heritage.org/wp-content/uploads/warof1812_120618.jpg"/>
          <p:cNvPicPr>
            <a:picLocks noChangeAspect="1" noChangeArrowheads="1"/>
          </p:cNvPicPr>
          <p:nvPr/>
        </p:nvPicPr>
        <p:blipFill>
          <a:blip r:embed="rId2" cstate="print"/>
          <a:srcRect/>
          <a:stretch>
            <a:fillRect/>
          </a:stretch>
        </p:blipFill>
        <p:spPr bwMode="auto">
          <a:xfrm>
            <a:off x="381000" y="1117600"/>
            <a:ext cx="8610600" cy="57404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9848"/>
          </a:xfrm>
        </p:spPr>
        <p:txBody>
          <a:bodyPr>
            <a:normAutofit/>
          </a:bodyPr>
          <a:lstStyle/>
          <a:p>
            <a:r>
              <a:rPr lang="en-US" sz="5400" dirty="0" smtClean="0">
                <a:latin typeface="Times New Roman" pitchFamily="18" charset="0"/>
                <a:cs typeface="Times New Roman" pitchFamily="18" charset="0"/>
              </a:rPr>
              <a:t>Election of 1824 </a:t>
            </a:r>
            <a:endParaRPr lang="en-US" sz="5400" dirty="0">
              <a:latin typeface="Times New Roman" pitchFamily="18" charset="0"/>
              <a:cs typeface="Times New Roman" pitchFamily="18" charset="0"/>
            </a:endParaRPr>
          </a:p>
        </p:txBody>
      </p:sp>
      <p:pic>
        <p:nvPicPr>
          <p:cNvPr id="1026" name="Picture 2" descr="http://bobmccarty.com/wp-content/uploads/2011/04/1824_Presidential_Candidates.jpg"/>
          <p:cNvPicPr>
            <a:picLocks noChangeAspect="1" noChangeArrowheads="1"/>
          </p:cNvPicPr>
          <p:nvPr/>
        </p:nvPicPr>
        <p:blipFill>
          <a:blip r:embed="rId2" cstate="print"/>
          <a:srcRect/>
          <a:stretch>
            <a:fillRect/>
          </a:stretch>
        </p:blipFill>
        <p:spPr bwMode="auto">
          <a:xfrm>
            <a:off x="0" y="1219200"/>
            <a:ext cx="6096000" cy="2224380"/>
          </a:xfrm>
          <a:prstGeom prst="rect">
            <a:avLst/>
          </a:prstGeom>
          <a:noFill/>
        </p:spPr>
      </p:pic>
      <p:sp>
        <p:nvSpPr>
          <p:cNvPr id="26625" name="Rectangle 1"/>
          <p:cNvSpPr>
            <a:spLocks noChangeArrowheads="1"/>
          </p:cNvSpPr>
          <p:nvPr/>
        </p:nvSpPr>
        <p:spPr bwMode="auto">
          <a:xfrm>
            <a:off x="0" y="3429000"/>
            <a:ext cx="9144000" cy="3416320"/>
          </a:xfrm>
          <a:prstGeom prst="rect">
            <a:avLst/>
          </a:prstGeom>
          <a:ln w="38100">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fontAlgn="base">
              <a:spcBef>
                <a:spcPct val="0"/>
              </a:spcBef>
              <a:spcAft>
                <a:spcPct val="0"/>
              </a:spcAft>
              <a:buFont typeface="Wingdings" pitchFamily="2" charset="2"/>
              <a:buChar char=""/>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During this time Congress would vote on their Electoral College vote for the state, </a:t>
            </a:r>
            <a:r>
              <a:rPr kumimoji="0" lang="en-US"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not popular vote</a:t>
            </a:r>
            <a:endParaRPr kumimoji="0" lang="en-US"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Wingdings" pitchFamily="2" charset="2"/>
              <a:buChar char=""/>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Many writers argued for Jackson</a:t>
            </a:r>
            <a:r>
              <a:rPr kumimoji="0" lang="en-US"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strong personality as the president, also he was not a part of the </a:t>
            </a:r>
            <a:r>
              <a:rPr kumimoji="0" lang="en-US"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corrupt Washington elite</a:t>
            </a:r>
            <a:r>
              <a:rPr kumimoji="0" lang="en-US"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Common Man</a:t>
            </a:r>
            <a:endParaRPr kumimoji="0" lang="en-US"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Wingdings" pitchFamily="2" charset="2"/>
              <a:buChar char=""/>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Jackson wanted to represent the rights of the majority but unrepresented west/ south </a:t>
            </a:r>
            <a:endParaRPr kumimoji="0" lang="en-US"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Wingdings" pitchFamily="2" charset="2"/>
              <a:buChar char=""/>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Jackson won the popular vote and the Electoral College but not enough to win the Presidency; too many candidates, so it spread out the votes</a:t>
            </a:r>
            <a:endParaRPr kumimoji="0" lang="en-US"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Wingdings" pitchFamily="2" charset="2"/>
              <a:buChar char=""/>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House of Representatives would choose the winner of the election</a:t>
            </a:r>
            <a:endParaRPr kumimoji="0" lang="en-US"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Wingdings" pitchFamily="2" charset="2"/>
              <a:buChar char=""/>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Henry Clay had no chance of winning, so he threw his support to Q. Adams</a:t>
            </a:r>
            <a:endParaRPr kumimoji="0" lang="en-US"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Wingdings" pitchFamily="2" charset="2"/>
              <a:buChar char=""/>
            </a:pPr>
            <a:r>
              <a:rPr kumimoji="0" lang="en-US"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Jackson could be an American Napoleon</a:t>
            </a:r>
            <a:r>
              <a:rPr kumimoji="0" lang="en-US"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Wingdings" pitchFamily="2" charset="2"/>
              <a:buChar char=""/>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Q. Adams was elected and gave Secretary of State to Clay</a:t>
            </a:r>
            <a:endParaRPr kumimoji="0" lang="en-US"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Wingdings" pitchFamily="2" charset="2"/>
              <a:buChar char=""/>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Jackson supporters called the election of 1824 the </a:t>
            </a:r>
            <a:r>
              <a:rPr kumimoji="0" lang="en-US" b="1" i="0" u="sng"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Corrupt Bargain</a:t>
            </a:r>
            <a:r>
              <a:rPr kumimoji="0" lang="en-US" b="1" i="0" u="sng"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32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columbia.edu/itc/history/foner/jacksonian_america/week4-nation_section_party/1824_election.jpg"/>
          <p:cNvPicPr>
            <a:picLocks noChangeAspect="1" noChangeArrowheads="1"/>
          </p:cNvPicPr>
          <p:nvPr/>
        </p:nvPicPr>
        <p:blipFill>
          <a:blip r:embed="rId2" cstate="print"/>
          <a:srcRect/>
          <a:stretch>
            <a:fillRect/>
          </a:stretch>
        </p:blipFill>
        <p:spPr bwMode="auto">
          <a:xfrm>
            <a:off x="838200" y="-55832"/>
            <a:ext cx="7371235" cy="691383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1905000"/>
            <a:ext cx="8229600" cy="2133600"/>
          </a:xfrm>
        </p:spPr>
        <p:txBody>
          <a:bodyPr>
            <a:normAutofit lnSpcReduction="10000"/>
          </a:bodyPr>
          <a:lstStyle/>
          <a:p>
            <a:r>
              <a:rPr lang="en-US" i="1" dirty="0" smtClean="0">
                <a:latin typeface="Times New Roman" pitchFamily="18" charset="0"/>
                <a:cs typeface="Times New Roman" pitchFamily="18" charset="0"/>
              </a:rPr>
              <a:t>"[I] will save the nation from the rule of demagogues who by intrigue are, and have been attempting to cheat the people out of their constitutional rights, by a caucus of congressional members." </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4" name="Title 3"/>
          <p:cNvSpPr>
            <a:spLocks noGrp="1"/>
          </p:cNvSpPr>
          <p:nvPr>
            <p:ph type="title"/>
          </p:nvPr>
        </p:nvSpPr>
        <p:spPr>
          <a:xfrm>
            <a:off x="457200" y="838200"/>
            <a:ext cx="8229600" cy="990600"/>
          </a:xfrm>
        </p:spPr>
        <p:txBody>
          <a:bodyPr>
            <a:normAutofit/>
          </a:bodyPr>
          <a:lstStyle/>
          <a:p>
            <a:r>
              <a:rPr lang="en-US" dirty="0" smtClean="0">
                <a:latin typeface="Times New Roman" pitchFamily="18" charset="0"/>
                <a:cs typeface="Times New Roman" pitchFamily="18" charset="0"/>
              </a:rPr>
              <a:t>Jackson about the “Corrupt Bargain”</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42</TotalTime>
  <Words>1228</Words>
  <Application>Microsoft Office PowerPoint</Application>
  <PresentationFormat>On-screen Show (4:3)</PresentationFormat>
  <Paragraphs>75</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Urban</vt:lpstr>
      <vt:lpstr>Marbury v. Madison/ Andrew Jackson</vt:lpstr>
      <vt:lpstr>Marbury v. Madison, 1803</vt:lpstr>
      <vt:lpstr>Background</vt:lpstr>
      <vt:lpstr>Result</vt:lpstr>
      <vt:lpstr>Background</vt:lpstr>
      <vt:lpstr>Battle of New Orleans</vt:lpstr>
      <vt:lpstr>Election of 1824 </vt:lpstr>
      <vt:lpstr>Slide 8</vt:lpstr>
      <vt:lpstr>Jackson about the “Corrupt Bargain”</vt:lpstr>
      <vt:lpstr>Jackson in the White House, 1828</vt:lpstr>
      <vt:lpstr>King Mob,     or King Andy</vt:lpstr>
      <vt:lpstr>Tariff of Abomination, 1828</vt:lpstr>
      <vt:lpstr>Trail of Tears</vt:lpstr>
      <vt:lpstr>Jackson Against the Banks</vt:lpstr>
      <vt:lpstr>Result</vt:lpstr>
    </vt:vector>
  </TitlesOfParts>
  <Company>ccsd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 Turner/ Marbury v. Madison/ Andrew Jackson</dc:title>
  <dc:creator>raascha</dc:creator>
  <cp:lastModifiedBy>raascha</cp:lastModifiedBy>
  <cp:revision>5</cp:revision>
  <dcterms:created xsi:type="dcterms:W3CDTF">2014-04-07T14:14:40Z</dcterms:created>
  <dcterms:modified xsi:type="dcterms:W3CDTF">2014-04-07T14:57:29Z</dcterms:modified>
</cp:coreProperties>
</file>