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6" r:id="rId7"/>
    <p:sldId id="267" r:id="rId8"/>
    <p:sldId id="268" r:id="rId9"/>
    <p:sldId id="269" r:id="rId10"/>
    <p:sldId id="270" r:id="rId11"/>
    <p:sldId id="262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clustered"/>
        <c:gapDepth val="0"/>
        <c:shape val="box"/>
        <c:axId val="33848320"/>
        <c:axId val="34088448"/>
        <c:axId val="0"/>
      </c:bar3DChart>
      <c:catAx>
        <c:axId val="33848320"/>
        <c:scaling>
          <c:orientation val="minMax"/>
        </c:scaling>
        <c:axPos val="b"/>
        <c:tickLblPos val="low"/>
        <c:spPr>
          <a:ln w="282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088448"/>
        <c:crosses val="autoZero"/>
        <c:auto val="1"/>
        <c:lblAlgn val="ctr"/>
        <c:lblOffset val="100"/>
        <c:tickMarkSkip val="1"/>
      </c:catAx>
      <c:valAx>
        <c:axId val="34088448"/>
        <c:scaling>
          <c:orientation val="minMax"/>
        </c:scaling>
        <c:axPos val="l"/>
        <c:majorGridlines>
          <c:spPr>
            <a:ln w="2828">
              <a:solidFill>
                <a:schemeClr val="tx1"/>
              </a:solidFill>
              <a:prstDash val="solid"/>
            </a:ln>
          </c:spPr>
        </c:majorGridlines>
        <c:tickLblPos val="nextTo"/>
        <c:spPr>
          <a:ln w="282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3848320"/>
        <c:crosses val="autoZero"/>
        <c:crossBetween val="between"/>
      </c:valAx>
      <c:spPr>
        <a:noFill/>
        <a:ln w="22625">
          <a:noFill/>
        </a:ln>
      </c:spPr>
    </c:plotArea>
    <c:legend>
      <c:legendPos val="r"/>
      <c:layout>
        <c:manualLayout>
          <c:xMode val="edge"/>
          <c:yMode val="edge"/>
          <c:x val="0.80193236714975846"/>
          <c:y val="0.41201716738197514"/>
          <c:w val="0.18840579710144997"/>
          <c:h val="0.17811158798283291"/>
        </c:manualLayout>
      </c:layout>
      <c:spPr>
        <a:noFill/>
        <a:ln w="2828">
          <a:solidFill>
            <a:schemeClr val="tx1"/>
          </a:solidFill>
          <a:prstDash val="solid"/>
        </a:ln>
      </c:spPr>
      <c:txPr>
        <a:bodyPr/>
        <a:lstStyle/>
        <a:p>
          <a:pPr>
            <a:defRPr sz="1474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60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2ADD79-8DC0-4F46-890A-992E84A0ED66}" type="doc">
      <dgm:prSet loTypeId="urn:microsoft.com/office/officeart/2005/8/layout/radial4" loCatId="relationship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70F59774-E316-43C3-B9CE-6CAE125999E5}">
      <dgm:prSet phldrT="[Text]" custT="1"/>
      <dgm:spPr/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Great Depression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BED9049D-2D06-4682-9E26-367496EB5856}" type="parTrans" cxnId="{BC25D3C8-D449-4A3C-AE4A-EDA0858EFCE2}">
      <dgm:prSet/>
      <dgm:spPr/>
      <dgm:t>
        <a:bodyPr/>
        <a:lstStyle/>
        <a:p>
          <a:endParaRPr lang="en-US"/>
        </a:p>
      </dgm:t>
    </dgm:pt>
    <dgm:pt modelId="{A8B19DDA-DDE6-4FBC-BFB0-0A6C935139B0}" type="sibTrans" cxnId="{BC25D3C8-D449-4A3C-AE4A-EDA0858EFCE2}">
      <dgm:prSet/>
      <dgm:spPr/>
      <dgm:t>
        <a:bodyPr/>
        <a:lstStyle/>
        <a:p>
          <a:endParaRPr lang="en-US"/>
        </a:p>
      </dgm:t>
    </dgm:pt>
    <dgm:pt modelId="{A37EFACC-79BB-417E-ABC8-E74B0A1CA89D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1. Over production of crops 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B62A0D30-BDD0-46DE-8F15-DD15A79C6967}" type="parTrans" cxnId="{E8692CB4-ED85-42EE-AA5E-708BAE48F13A}">
      <dgm:prSet/>
      <dgm:spPr/>
      <dgm:t>
        <a:bodyPr/>
        <a:lstStyle/>
        <a:p>
          <a:endParaRPr lang="en-US"/>
        </a:p>
      </dgm:t>
    </dgm:pt>
    <dgm:pt modelId="{685CD846-8E2E-4541-AA70-368D87C1966C}" type="sibTrans" cxnId="{E8692CB4-ED85-42EE-AA5E-708BAE48F13A}">
      <dgm:prSet/>
      <dgm:spPr/>
      <dgm:t>
        <a:bodyPr/>
        <a:lstStyle/>
        <a:p>
          <a:endParaRPr lang="en-US"/>
        </a:p>
      </dgm:t>
    </dgm:pt>
    <dgm:pt modelId="{67D8F235-2025-44D8-8B74-16C1941DCCEF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2. Stock Market crash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C7466A0C-D191-4CCD-BA10-72396829AB51}" type="parTrans" cxnId="{DDD85BB1-3764-4CF8-A043-9D9206463CC7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6A76A0B0-7ECA-41CC-8525-0C01CF166BBB}" type="sibTrans" cxnId="{DDD85BB1-3764-4CF8-A043-9D9206463CC7}">
      <dgm:prSet/>
      <dgm:spPr/>
      <dgm:t>
        <a:bodyPr/>
        <a:lstStyle/>
        <a:p>
          <a:endParaRPr lang="en-US"/>
        </a:p>
      </dgm:t>
    </dgm:pt>
    <dgm:pt modelId="{CDD3064B-B892-470A-A608-EA0001D79087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3. Use of Credit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5E4B1003-7ADB-4F8C-9931-7F3D4838C266}" type="parTrans" cxnId="{B103580C-1731-40B8-BD1F-86F45F443009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9626B79F-6B5E-4893-918E-66BE95E95B6E}" type="sibTrans" cxnId="{B103580C-1731-40B8-BD1F-86F45F443009}">
      <dgm:prSet/>
      <dgm:spPr/>
      <dgm:t>
        <a:bodyPr/>
        <a:lstStyle/>
        <a:p>
          <a:endParaRPr lang="en-US"/>
        </a:p>
      </dgm:t>
    </dgm:pt>
    <dgm:pt modelId="{9FC8ADD4-4E8E-4464-94C6-4B5A6172C01D}" type="pres">
      <dgm:prSet presAssocID="{642ADD79-8DC0-4F46-890A-992E84A0ED6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167EDC-101D-4034-A162-1B91903D27B3}" type="pres">
      <dgm:prSet presAssocID="{70F59774-E316-43C3-B9CE-6CAE125999E5}" presName="centerShape" presStyleLbl="node0" presStyleIdx="0" presStyleCnt="1" custScaleX="147704"/>
      <dgm:spPr/>
      <dgm:t>
        <a:bodyPr/>
        <a:lstStyle/>
        <a:p>
          <a:endParaRPr lang="en-US"/>
        </a:p>
      </dgm:t>
    </dgm:pt>
    <dgm:pt modelId="{C426D4BB-75A3-413A-A936-209F4100319A}" type="pres">
      <dgm:prSet presAssocID="{B62A0D30-BDD0-46DE-8F15-DD15A79C6967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EDC83A57-A954-41D8-89A8-3CAE0C310B48}" type="pres">
      <dgm:prSet presAssocID="{A37EFACC-79BB-417E-ABC8-E74B0A1CA89D}" presName="node" presStyleLbl="node1" presStyleIdx="0" presStyleCnt="3" custRadScaleRad="142510" custRadScaleInc="11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B7B5D-4D1B-43D7-89ED-B717F47BF608}" type="pres">
      <dgm:prSet presAssocID="{C7466A0C-D191-4CCD-BA10-72396829AB51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AC52541C-1187-4F58-A684-392D6D033D7B}" type="pres">
      <dgm:prSet presAssocID="{67D8F235-2025-44D8-8B74-16C1941DCCE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1CA67B-ED53-40BD-ABD2-E2165AE1606B}" type="pres">
      <dgm:prSet presAssocID="{5E4B1003-7ADB-4F8C-9931-7F3D4838C266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530B36B4-80E9-49B4-8BCE-A175A6623DA1}" type="pres">
      <dgm:prSet presAssocID="{CDD3064B-B892-470A-A608-EA0001D79087}" presName="node" presStyleLbl="node1" presStyleIdx="2" presStyleCnt="3" custRadScaleRad="143507" custRadScaleInc="-20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692CB4-ED85-42EE-AA5E-708BAE48F13A}" srcId="{70F59774-E316-43C3-B9CE-6CAE125999E5}" destId="{A37EFACC-79BB-417E-ABC8-E74B0A1CA89D}" srcOrd="0" destOrd="0" parTransId="{B62A0D30-BDD0-46DE-8F15-DD15A79C6967}" sibTransId="{685CD846-8E2E-4541-AA70-368D87C1966C}"/>
    <dgm:cxn modelId="{2035550F-69FF-4421-BCBD-C23E67E98946}" type="presOf" srcId="{A37EFACC-79BB-417E-ABC8-E74B0A1CA89D}" destId="{EDC83A57-A954-41D8-89A8-3CAE0C310B48}" srcOrd="0" destOrd="0" presId="urn:microsoft.com/office/officeart/2005/8/layout/radial4"/>
    <dgm:cxn modelId="{E24F7F06-F1EA-4CB8-885E-FF1C0F448FAA}" type="presOf" srcId="{C7466A0C-D191-4CCD-BA10-72396829AB51}" destId="{D80B7B5D-4D1B-43D7-89ED-B717F47BF608}" srcOrd="0" destOrd="0" presId="urn:microsoft.com/office/officeart/2005/8/layout/radial4"/>
    <dgm:cxn modelId="{BC25D3C8-D449-4A3C-AE4A-EDA0858EFCE2}" srcId="{642ADD79-8DC0-4F46-890A-992E84A0ED66}" destId="{70F59774-E316-43C3-B9CE-6CAE125999E5}" srcOrd="0" destOrd="0" parTransId="{BED9049D-2D06-4682-9E26-367496EB5856}" sibTransId="{A8B19DDA-DDE6-4FBC-BFB0-0A6C935139B0}"/>
    <dgm:cxn modelId="{B8E6C4FA-161D-4936-8AC7-E2B2EE26E2C8}" type="presOf" srcId="{70F59774-E316-43C3-B9CE-6CAE125999E5}" destId="{7C167EDC-101D-4034-A162-1B91903D27B3}" srcOrd="0" destOrd="0" presId="urn:microsoft.com/office/officeart/2005/8/layout/radial4"/>
    <dgm:cxn modelId="{DDD85BB1-3764-4CF8-A043-9D9206463CC7}" srcId="{70F59774-E316-43C3-B9CE-6CAE125999E5}" destId="{67D8F235-2025-44D8-8B74-16C1941DCCEF}" srcOrd="1" destOrd="0" parTransId="{C7466A0C-D191-4CCD-BA10-72396829AB51}" sibTransId="{6A76A0B0-7ECA-41CC-8525-0C01CF166BBB}"/>
    <dgm:cxn modelId="{19F6068E-F2DC-4357-AC15-99B60A2A69CA}" type="presOf" srcId="{B62A0D30-BDD0-46DE-8F15-DD15A79C6967}" destId="{C426D4BB-75A3-413A-A936-209F4100319A}" srcOrd="0" destOrd="0" presId="urn:microsoft.com/office/officeart/2005/8/layout/radial4"/>
    <dgm:cxn modelId="{90835183-22CD-43A6-B9F9-CCD2B0534946}" type="presOf" srcId="{67D8F235-2025-44D8-8B74-16C1941DCCEF}" destId="{AC52541C-1187-4F58-A684-392D6D033D7B}" srcOrd="0" destOrd="0" presId="urn:microsoft.com/office/officeart/2005/8/layout/radial4"/>
    <dgm:cxn modelId="{18510AC3-23A8-476E-9B53-96E97ABC61E4}" type="presOf" srcId="{CDD3064B-B892-470A-A608-EA0001D79087}" destId="{530B36B4-80E9-49B4-8BCE-A175A6623DA1}" srcOrd="0" destOrd="0" presId="urn:microsoft.com/office/officeart/2005/8/layout/radial4"/>
    <dgm:cxn modelId="{418BC189-A846-4435-B467-29BD14B1C600}" type="presOf" srcId="{5E4B1003-7ADB-4F8C-9931-7F3D4838C266}" destId="{691CA67B-ED53-40BD-ABD2-E2165AE1606B}" srcOrd="0" destOrd="0" presId="urn:microsoft.com/office/officeart/2005/8/layout/radial4"/>
    <dgm:cxn modelId="{5C700749-B115-4DC1-91F8-B9A9D491F8ED}" type="presOf" srcId="{642ADD79-8DC0-4F46-890A-992E84A0ED66}" destId="{9FC8ADD4-4E8E-4464-94C6-4B5A6172C01D}" srcOrd="0" destOrd="0" presId="urn:microsoft.com/office/officeart/2005/8/layout/radial4"/>
    <dgm:cxn modelId="{B103580C-1731-40B8-BD1F-86F45F443009}" srcId="{70F59774-E316-43C3-B9CE-6CAE125999E5}" destId="{CDD3064B-B892-470A-A608-EA0001D79087}" srcOrd="2" destOrd="0" parTransId="{5E4B1003-7ADB-4F8C-9931-7F3D4838C266}" sibTransId="{9626B79F-6B5E-4893-918E-66BE95E95B6E}"/>
    <dgm:cxn modelId="{1B27AE0B-8B5B-4A64-9944-C49D734E591B}" type="presParOf" srcId="{9FC8ADD4-4E8E-4464-94C6-4B5A6172C01D}" destId="{7C167EDC-101D-4034-A162-1B91903D27B3}" srcOrd="0" destOrd="0" presId="urn:microsoft.com/office/officeart/2005/8/layout/radial4"/>
    <dgm:cxn modelId="{09D3262F-FA7B-47FF-B128-35BBBEB0DBDF}" type="presParOf" srcId="{9FC8ADD4-4E8E-4464-94C6-4B5A6172C01D}" destId="{C426D4BB-75A3-413A-A936-209F4100319A}" srcOrd="1" destOrd="0" presId="urn:microsoft.com/office/officeart/2005/8/layout/radial4"/>
    <dgm:cxn modelId="{C1F50EFE-034F-468B-9019-E3E9DD8FC5DD}" type="presParOf" srcId="{9FC8ADD4-4E8E-4464-94C6-4B5A6172C01D}" destId="{EDC83A57-A954-41D8-89A8-3CAE0C310B48}" srcOrd="2" destOrd="0" presId="urn:microsoft.com/office/officeart/2005/8/layout/radial4"/>
    <dgm:cxn modelId="{9531033A-7FD1-48F2-8B43-28CB346B2005}" type="presParOf" srcId="{9FC8ADD4-4E8E-4464-94C6-4B5A6172C01D}" destId="{D80B7B5D-4D1B-43D7-89ED-B717F47BF608}" srcOrd="3" destOrd="0" presId="urn:microsoft.com/office/officeart/2005/8/layout/radial4"/>
    <dgm:cxn modelId="{EE2B2CF0-0CD8-460A-81AD-B4C470E6A64E}" type="presParOf" srcId="{9FC8ADD4-4E8E-4464-94C6-4B5A6172C01D}" destId="{AC52541C-1187-4F58-A684-392D6D033D7B}" srcOrd="4" destOrd="0" presId="urn:microsoft.com/office/officeart/2005/8/layout/radial4"/>
    <dgm:cxn modelId="{C533EBD1-7986-4E96-B47E-E7C90016C8B4}" type="presParOf" srcId="{9FC8ADD4-4E8E-4464-94C6-4B5A6172C01D}" destId="{691CA67B-ED53-40BD-ABD2-E2165AE1606B}" srcOrd="5" destOrd="0" presId="urn:microsoft.com/office/officeart/2005/8/layout/radial4"/>
    <dgm:cxn modelId="{73C77244-B796-4638-9CB3-3CDAA1F5CE00}" type="presParOf" srcId="{9FC8ADD4-4E8E-4464-94C6-4B5A6172C01D}" destId="{530B36B4-80E9-49B4-8BCE-A175A6623DA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167EDC-101D-4034-A162-1B91903D27B3}">
      <dsp:nvSpPr>
        <dsp:cNvPr id="0" name=""/>
        <dsp:cNvSpPr/>
      </dsp:nvSpPr>
      <dsp:spPr>
        <a:xfrm>
          <a:off x="2590798" y="2461550"/>
          <a:ext cx="3048002" cy="2063588"/>
        </a:xfrm>
        <a:prstGeom prst="ellipse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Great Depression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90798" y="2461550"/>
        <a:ext cx="3048002" cy="2063588"/>
      </dsp:txXfrm>
    </dsp:sp>
    <dsp:sp modelId="{C426D4BB-75A3-413A-A936-209F4100319A}">
      <dsp:nvSpPr>
        <dsp:cNvPr id="0" name=""/>
        <dsp:cNvSpPr/>
      </dsp:nvSpPr>
      <dsp:spPr>
        <a:xfrm rot="12941688">
          <a:off x="751845" y="1656551"/>
          <a:ext cx="2431209" cy="58812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C83A57-A954-41D8-89A8-3CAE0C310B48}">
      <dsp:nvSpPr>
        <dsp:cNvPr id="0" name=""/>
        <dsp:cNvSpPr/>
      </dsp:nvSpPr>
      <dsp:spPr>
        <a:xfrm>
          <a:off x="8" y="457183"/>
          <a:ext cx="1960408" cy="1568327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1. Over production of crops 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" y="457183"/>
        <a:ext cx="1960408" cy="1568327"/>
      </dsp:txXfrm>
    </dsp:sp>
    <dsp:sp modelId="{D80B7B5D-4D1B-43D7-89ED-B717F47BF608}">
      <dsp:nvSpPr>
        <dsp:cNvPr id="0" name=""/>
        <dsp:cNvSpPr/>
      </dsp:nvSpPr>
      <dsp:spPr>
        <a:xfrm rot="16200000">
          <a:off x="3322623" y="1283102"/>
          <a:ext cx="1584352" cy="588122"/>
        </a:xfrm>
        <a:prstGeom prst="leftArrow">
          <a:avLst>
            <a:gd name="adj1" fmla="val 60000"/>
            <a:gd name="adj2" fmla="val 50000"/>
          </a:avLst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AC52541C-1187-4F58-A684-392D6D033D7B}">
      <dsp:nvSpPr>
        <dsp:cNvPr id="0" name=""/>
        <dsp:cNvSpPr/>
      </dsp:nvSpPr>
      <dsp:spPr>
        <a:xfrm>
          <a:off x="3134595" y="824"/>
          <a:ext cx="1960408" cy="1568327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2. Stock Market crash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34595" y="824"/>
        <a:ext cx="1960408" cy="1568327"/>
      </dsp:txXfrm>
    </dsp:sp>
    <dsp:sp modelId="{691CA67B-ED53-40BD-ABD2-E2165AE1606B}">
      <dsp:nvSpPr>
        <dsp:cNvPr id="0" name=""/>
        <dsp:cNvSpPr/>
      </dsp:nvSpPr>
      <dsp:spPr>
        <a:xfrm rot="19425228">
          <a:off x="5026117" y="1628914"/>
          <a:ext cx="2461387" cy="588122"/>
        </a:xfrm>
        <a:prstGeom prst="leftArrow">
          <a:avLst>
            <a:gd name="adj1" fmla="val 60000"/>
            <a:gd name="adj2" fmla="val 5000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530B36B4-80E9-49B4-8BCE-A175A6623DA1}">
      <dsp:nvSpPr>
        <dsp:cNvPr id="0" name=""/>
        <dsp:cNvSpPr/>
      </dsp:nvSpPr>
      <dsp:spPr>
        <a:xfrm>
          <a:off x="6269141" y="411156"/>
          <a:ext cx="1960408" cy="1568327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imes New Roman" pitchFamily="18" charset="0"/>
              <a:cs typeface="Times New Roman" pitchFamily="18" charset="0"/>
            </a:rPr>
            <a:t>3. Use of Credit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69141" y="411156"/>
        <a:ext cx="1960408" cy="1568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A019E36-95B6-4D03-89A9-02B790E96B59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39320B0-B1E0-4750-9FEA-AE130463C3F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19E36-95B6-4D03-89A9-02B790E96B59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20B0-B1E0-4750-9FEA-AE130463C3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19E36-95B6-4D03-89A9-02B790E96B59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20B0-B1E0-4750-9FEA-AE130463C3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007A4-4B9C-46B0-BC5D-EE43AD9E6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1C8F0-B95D-4C47-B4DB-1E42E9016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A019E36-95B6-4D03-89A9-02B790E96B59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39320B0-B1E0-4750-9FEA-AE130463C3F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A019E36-95B6-4D03-89A9-02B790E96B59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39320B0-B1E0-4750-9FEA-AE130463C3F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19E36-95B6-4D03-89A9-02B790E96B59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20B0-B1E0-4750-9FEA-AE130463C3F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19E36-95B6-4D03-89A9-02B790E96B59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20B0-B1E0-4750-9FEA-AE130463C3F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A019E36-95B6-4D03-89A9-02B790E96B59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39320B0-B1E0-4750-9FEA-AE130463C3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19E36-95B6-4D03-89A9-02B790E96B59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320B0-B1E0-4750-9FEA-AE130463C3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A019E36-95B6-4D03-89A9-02B790E96B59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39320B0-B1E0-4750-9FEA-AE130463C3F7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A019E36-95B6-4D03-89A9-02B790E96B59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39320B0-B1E0-4750-9FEA-AE130463C3F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A019E36-95B6-4D03-89A9-02B790E96B59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39320B0-B1E0-4750-9FEA-AE130463C3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Great Depression- Review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Hoovervilles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828800"/>
            <a:ext cx="4000500" cy="4038600"/>
          </a:xfrm>
        </p:spPr>
        <p:txBody>
          <a:bodyPr/>
          <a:lstStyle/>
          <a:p>
            <a:pPr eaLnBrk="1" hangingPunct="1"/>
            <a:r>
              <a:rPr lang="en-US" sz="2700" dirty="0" smtClean="0"/>
              <a:t>Hoovervilles- Poor “towns” of shacks</a:t>
            </a:r>
          </a:p>
          <a:p>
            <a:pPr eaLnBrk="1" hangingPunct="1"/>
            <a:r>
              <a:rPr lang="en-US" sz="2700" dirty="0" smtClean="0"/>
              <a:t>Hoover flags- Empty pockets</a:t>
            </a:r>
          </a:p>
          <a:p>
            <a:pPr eaLnBrk="1" hangingPunct="1"/>
            <a:r>
              <a:rPr lang="en-US" sz="2700" dirty="0" smtClean="0"/>
              <a:t>Hoover blankets- Newspaper used to keep warm </a:t>
            </a:r>
          </a:p>
          <a:p>
            <a:pPr eaLnBrk="1" hangingPunct="1"/>
            <a:endParaRPr lang="en-US" sz="2700" dirty="0" smtClean="0"/>
          </a:p>
        </p:txBody>
      </p:sp>
      <p:pic>
        <p:nvPicPr>
          <p:cNvPr id="1229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86300" y="1884521"/>
            <a:ext cx="4000500" cy="3927157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Stock Market Crash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54500" y="1828800"/>
            <a:ext cx="3637099" cy="4419600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1379577"/>
            <a:ext cx="5334000" cy="532453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Black Tuesday, October 29 1929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Market was artificially high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people got so excited to play the game (speculation), they bought on margin (credit) and prices soared above what was realistic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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Little/ No government regulations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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Empty value stocks- Stocks were over priced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When some people predicted prices would start falling and began selling shares, everyone panicked and tried to sell all at once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Since many had bought stock with money they borrowed, many couldn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 pay back their loans unless their stock made money.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stock market lost more than 10- 15 billion in one day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During the GD the market lost up to 90% of its money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941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3. Bank Failures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http://www.authentichistory.com/1930-1939/2-fdr/1-newdeal/Data-Bank_Failu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7095" y="2057400"/>
            <a:ext cx="4586906" cy="4429125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1524000"/>
            <a:ext cx="4572000" cy="440120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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5% of the wealthiest had more $ than the bottom 60%, 1% of the nation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banks controlled 50% of the national resources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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Everyone tried to withdrawal his/her money at once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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Banks couldn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 give back the money because it was lent to others in the form of mortgages, personal, and business loans and those people defaulted (couldn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 pay)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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 million savings accounts were wiped out!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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Federal Reserve refused to bail out banks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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Hoover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Rugged Individualism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467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5. World Wide Depression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3.bp.blogspot.com/-tOabXq4VE5M/TwIK8TQZyRI/AAAAAAAAAds/1CH58dODGOk/s1600/img_01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0483" y="2895600"/>
            <a:ext cx="4883518" cy="39624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1233608"/>
            <a:ext cx="4267200" cy="452431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US had a heavy tariff during this time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Other nations did not want to trade with the US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During WWI, the United States loaned huge quantities of money to Europe to help them fight Germany and rebuild their societies after the war ended.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When the stock market crashed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many nations believed that the US would destroy itself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143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6. 1920s; Not Booming For All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www.infomercantile.com/images/e/e9/Massey-harris-4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3766" y="1828800"/>
            <a:ext cx="4780234" cy="3343276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371600"/>
            <a:ext cx="4343400" cy="41549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50% of the people at or below the poverty line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Many were farmers, whose crops sold at very low prices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By 1932, the US had 10 million unemployed workers, 20% of the workforce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Minorities were hit harder; African Americans were 4% of the pop. In Chicago but 16% of the unemployed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267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8763000" cy="1636776"/>
          </a:xfrm>
        </p:spPr>
        <p:txBody>
          <a:bodyPr>
            <a:normAutofit/>
          </a:bodyPr>
          <a:lstStyle/>
          <a:p>
            <a:pPr algn="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Causes of the Great Depression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3721119302"/>
              </p:ext>
            </p:extLst>
          </p:nvPr>
        </p:nvGraphicFramePr>
        <p:xfrm>
          <a:off x="457200" y="17224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5486400" y="1600200"/>
            <a:ext cx="1219200" cy="646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Buying on Margin</a:t>
            </a:r>
          </a:p>
        </p:txBody>
      </p:sp>
      <p:sp>
        <p:nvSpPr>
          <p:cNvPr id="4101" name="TextBox 7"/>
          <p:cNvSpPr txBox="1">
            <a:spLocks noChangeArrowheads="1"/>
          </p:cNvSpPr>
          <p:nvPr/>
        </p:nvSpPr>
        <p:spPr bwMode="auto">
          <a:xfrm>
            <a:off x="304800" y="3779837"/>
            <a:ext cx="1981200" cy="923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Value of crops was too high, leading to collapse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01636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81000"/>
            <a:ext cx="8382000" cy="1636776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Causes, cont…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362200"/>
            <a:ext cx="1600200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 Bank Failures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981200" y="3962400"/>
            <a:ext cx="3886200" cy="2514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The Great Depression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21029" y="2514600"/>
            <a:ext cx="3122971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International Depression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1752600"/>
            <a:ext cx="2438400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5. Uneven Wealth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Bent Arrow 9"/>
          <p:cNvSpPr/>
          <p:nvPr/>
        </p:nvSpPr>
        <p:spPr>
          <a:xfrm flipH="1" flipV="1">
            <a:off x="5943600" y="3581400"/>
            <a:ext cx="1600200" cy="1828800"/>
          </a:xfrm>
          <a:prstGeom prst="bentArrow">
            <a:avLst>
              <a:gd name="adj1" fmla="val 25000"/>
              <a:gd name="adj2" fmla="val 20670"/>
              <a:gd name="adj3" fmla="val 25000"/>
              <a:gd name="adj4" fmla="val 58296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ent Arrow 10"/>
          <p:cNvSpPr/>
          <p:nvPr/>
        </p:nvSpPr>
        <p:spPr>
          <a:xfrm flipV="1">
            <a:off x="762000" y="3429000"/>
            <a:ext cx="1219200" cy="2133600"/>
          </a:xfrm>
          <a:prstGeom prst="ben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3657600" y="2743200"/>
            <a:ext cx="6858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3352800"/>
            <a:ext cx="12192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No FDIC; protection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2946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1. Overproduction of Crops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www.livinghistoryfarm.org/farminginthe30s/media/crops1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057400"/>
            <a:ext cx="4724400" cy="2042469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1416114"/>
            <a:ext cx="4724400" cy="440120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Farmers invested heavily during WWI when prices were high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They bought tractors, more fields, etc. with loans.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When prices fell after the war, there was an oversupply of food and farmers lost income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Farmers couldn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 afford the investments they had made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946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2. Use of Credit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users.humboldt.edu/ogayle/hist111/AutomobileCredi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4742449" cy="3276601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724400" y="1016674"/>
            <a:ext cx="4419600" cy="563231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Many Americans used credit during the 1920s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Thanks to the advertising and buying on credit changes of the 1920s, people were spending beyond their means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By 1929, commercial banks loaned more $ to the purchase of stocks and real estate than to commercial business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Debt was high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When people were laid off and had no income, they could not pay back their loans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principal or interest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Tariff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r>
              <a:rPr lang="en-US" dirty="0" smtClean="0"/>
              <a:t>The US had a heavy tariff during this </a:t>
            </a:r>
            <a:r>
              <a:rPr lang="en-US" dirty="0" smtClean="0"/>
              <a:t>time to protect US econ. interests</a:t>
            </a:r>
            <a:endParaRPr lang="en-US" dirty="0" smtClean="0"/>
          </a:p>
          <a:p>
            <a:r>
              <a:rPr lang="en-US" dirty="0" smtClean="0"/>
              <a:t>Other nations did not want to trade with the US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5960"/>
            <a:ext cx="4648200" cy="388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2731060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Herbert Hoover </a:t>
            </a:r>
          </a:p>
        </p:txBody>
      </p:sp>
      <p:graphicFrame>
        <p:nvGraphicFramePr>
          <p:cNvPr id="6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587375" y="1879600"/>
          <a:ext cx="3892550" cy="393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31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447800"/>
            <a:ext cx="4038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700" dirty="0" smtClean="0"/>
              <a:t>Small town boy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dirty="0" smtClean="0"/>
              <a:t>Self made millionaire 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dirty="0" smtClean="0"/>
              <a:t>Quaker upbringing; traditional views 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dirty="0" smtClean="0"/>
              <a:t>Great humanitarian after WWI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dirty="0"/>
              <a:t>Pro-business campaign </a:t>
            </a:r>
            <a:endParaRPr lang="en-US" sz="2700" dirty="0" smtClean="0"/>
          </a:p>
          <a:p>
            <a:pPr eaLnBrk="1" hangingPunct="1">
              <a:lnSpc>
                <a:spcPct val="90000"/>
              </a:lnSpc>
            </a:pPr>
            <a:r>
              <a:rPr lang="en-US" sz="2700" dirty="0" smtClean="0"/>
              <a:t>Won the nomination easily in 1928</a:t>
            </a:r>
          </a:p>
          <a:p>
            <a:pPr eaLnBrk="1" hangingPunct="1">
              <a:lnSpc>
                <a:spcPct val="90000"/>
              </a:lnSpc>
            </a:pPr>
            <a:endParaRPr lang="en-US" sz="2700" dirty="0" smtClean="0"/>
          </a:p>
        </p:txBody>
      </p:sp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3927475" cy="506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Ideology of Hoover</a:t>
            </a:r>
          </a:p>
        </p:txBody>
      </p:sp>
      <p:sp>
        <p:nvSpPr>
          <p:cNvPr id="14339" name="Rectangle 102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Public money should go to big public projects and large business= trickle down </a:t>
            </a:r>
          </a:p>
          <a:p>
            <a:pPr eaLnBrk="1" hangingPunct="1"/>
            <a:r>
              <a:rPr lang="en-US" b="1" u="sng" dirty="0" smtClean="0"/>
              <a:t>Rugged Individualism- </a:t>
            </a:r>
            <a:r>
              <a:rPr lang="en-US" dirty="0" smtClean="0"/>
              <a:t>You do not rely on government for help</a:t>
            </a:r>
          </a:p>
          <a:p>
            <a:pPr eaLnBrk="1" hangingPunct="1"/>
            <a:r>
              <a:rPr lang="en-US" dirty="0" smtClean="0"/>
              <a:t>Relief was best from the state, and private charities</a:t>
            </a:r>
          </a:p>
          <a:p>
            <a:pPr eaLnBrk="1" hangingPunct="1"/>
            <a:r>
              <a:rPr lang="en-US" dirty="0" smtClean="0"/>
              <a:t>He was unwilling to give direct federal money to the individual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Hoover’s policies</a:t>
            </a:r>
          </a:p>
        </p:txBody>
      </p:sp>
      <p:pic>
        <p:nvPicPr>
          <p:cNvPr id="15363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600200"/>
            <a:ext cx="4572000" cy="4849813"/>
          </a:xfrm>
        </p:spPr>
      </p:pic>
      <p:sp>
        <p:nvSpPr>
          <p:cNvPr id="15364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700" dirty="0" smtClean="0"/>
              <a:t>Optimistic </a:t>
            </a:r>
          </a:p>
          <a:p>
            <a:pPr eaLnBrk="1" hangingPunct="1"/>
            <a:r>
              <a:rPr lang="en-US" sz="2700" dirty="0" smtClean="0"/>
              <a:t>We have always came back in the past</a:t>
            </a:r>
          </a:p>
          <a:p>
            <a:pPr eaLnBrk="1" hangingPunct="1"/>
            <a:endParaRPr lang="en-US" sz="2700" dirty="0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50</TotalTime>
  <Words>660</Words>
  <Application>Microsoft Office PowerPoint</Application>
  <PresentationFormat>On-screen Show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Oriel</vt:lpstr>
      <vt:lpstr>Great Depression- Review</vt:lpstr>
      <vt:lpstr>Causes of the Great Depression</vt:lpstr>
      <vt:lpstr>Causes, cont…</vt:lpstr>
      <vt:lpstr>1. Overproduction of Crops</vt:lpstr>
      <vt:lpstr>2. Use of Credit</vt:lpstr>
      <vt:lpstr>High Tariff</vt:lpstr>
      <vt:lpstr>Herbert Hoover </vt:lpstr>
      <vt:lpstr>Ideology of Hoover</vt:lpstr>
      <vt:lpstr>Hoover’s policies</vt:lpstr>
      <vt:lpstr>Hoovervilles</vt:lpstr>
      <vt:lpstr>Stock Market Crash</vt:lpstr>
      <vt:lpstr>3. Bank Failures</vt:lpstr>
      <vt:lpstr>5. World Wide Depression</vt:lpstr>
      <vt:lpstr>6. 1920s; Not Booming For All</vt:lpstr>
    </vt:vector>
  </TitlesOfParts>
  <Company>ccsd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Depression- Review</dc:title>
  <dc:creator>raascha</dc:creator>
  <cp:lastModifiedBy>raascha</cp:lastModifiedBy>
  <cp:revision>6</cp:revision>
  <dcterms:created xsi:type="dcterms:W3CDTF">2015-04-07T15:39:15Z</dcterms:created>
  <dcterms:modified xsi:type="dcterms:W3CDTF">2015-04-07T16:30:02Z</dcterms:modified>
</cp:coreProperties>
</file>