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9" r:id="rId11"/>
    <p:sldId id="266" r:id="rId12"/>
    <p:sldId id="267" r:id="rId13"/>
    <p:sldId id="268" r:id="rId14"/>
    <p:sldId id="270" r:id="rId15"/>
    <p:sldId id="271" r:id="rId16"/>
    <p:sldId id="273" r:id="rId17"/>
    <p:sldId id="274" r:id="rId18"/>
    <p:sldId id="275" r:id="rId19"/>
    <p:sldId id="281"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D237A9-890E-4020-B721-BD1F1130959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317161A8-A50B-45F4-B1A6-6200D48BCD1A}">
      <dgm:prSet phldrT="[Text]"/>
      <dgm:spPr/>
      <dgm:t>
        <a:bodyPr/>
        <a:lstStyle/>
        <a:p>
          <a:r>
            <a:rPr lang="en-US" dirty="0" smtClean="0">
              <a:latin typeface="Algerian" pitchFamily="82" charset="0"/>
            </a:rPr>
            <a:t>Catholic Church</a:t>
          </a:r>
          <a:endParaRPr lang="en-US" dirty="0">
            <a:latin typeface="Algerian" pitchFamily="82" charset="0"/>
          </a:endParaRPr>
        </a:p>
      </dgm:t>
    </dgm:pt>
    <dgm:pt modelId="{59565052-0B55-4E82-A55E-84D799614438}" type="parTrans" cxnId="{0A7F1D1F-BFB8-4F77-A34F-8B6C9F5BB5E2}">
      <dgm:prSet/>
      <dgm:spPr/>
      <dgm:t>
        <a:bodyPr/>
        <a:lstStyle/>
        <a:p>
          <a:endParaRPr lang="en-US"/>
        </a:p>
      </dgm:t>
    </dgm:pt>
    <dgm:pt modelId="{450CCC9C-EF34-4D79-8126-F0E01C32A791}" type="sibTrans" cxnId="{0A7F1D1F-BFB8-4F77-A34F-8B6C9F5BB5E2}">
      <dgm:prSet/>
      <dgm:spPr/>
      <dgm:t>
        <a:bodyPr/>
        <a:lstStyle/>
        <a:p>
          <a:endParaRPr lang="en-US"/>
        </a:p>
      </dgm:t>
    </dgm:pt>
    <dgm:pt modelId="{BEA1531D-C7A7-4C47-BC73-BB60C8F9B02B}">
      <dgm:prSet phldrT="[Text]"/>
      <dgm:spPr/>
      <dgm:t>
        <a:bodyPr/>
        <a:lstStyle/>
        <a:p>
          <a:r>
            <a:rPr lang="en-US" dirty="0" smtClean="0"/>
            <a:t>Anglican</a:t>
          </a:r>
          <a:endParaRPr lang="en-US" dirty="0"/>
        </a:p>
      </dgm:t>
    </dgm:pt>
    <dgm:pt modelId="{60E5E8DE-220B-4875-8B53-ED9A61F8C953}" type="parTrans" cxnId="{8453A5A0-F3A4-47CC-8897-DA9197385115}">
      <dgm:prSet/>
      <dgm:spPr/>
      <dgm:t>
        <a:bodyPr/>
        <a:lstStyle/>
        <a:p>
          <a:endParaRPr lang="en-US"/>
        </a:p>
      </dgm:t>
    </dgm:pt>
    <dgm:pt modelId="{694F8982-47E1-4F39-924D-9240C91AAD55}" type="sibTrans" cxnId="{8453A5A0-F3A4-47CC-8897-DA9197385115}">
      <dgm:prSet/>
      <dgm:spPr/>
      <dgm:t>
        <a:bodyPr/>
        <a:lstStyle/>
        <a:p>
          <a:endParaRPr lang="en-US"/>
        </a:p>
      </dgm:t>
    </dgm:pt>
    <dgm:pt modelId="{92BDBC57-13DA-4236-8581-722DC817F3B2}">
      <dgm:prSet phldrT="[Text]"/>
      <dgm:spPr/>
      <dgm:t>
        <a:bodyPr/>
        <a:lstStyle/>
        <a:p>
          <a:r>
            <a:rPr lang="en-US" dirty="0" smtClean="0"/>
            <a:t>Puritans</a:t>
          </a:r>
          <a:endParaRPr lang="en-US" dirty="0"/>
        </a:p>
      </dgm:t>
    </dgm:pt>
    <dgm:pt modelId="{36502A56-AA4D-4828-A945-145E516CD119}" type="parTrans" cxnId="{FEB641A4-EE81-4121-91D1-E298D5EF6F6A}">
      <dgm:prSet/>
      <dgm:spPr/>
      <dgm:t>
        <a:bodyPr/>
        <a:lstStyle/>
        <a:p>
          <a:endParaRPr lang="en-US"/>
        </a:p>
      </dgm:t>
    </dgm:pt>
    <dgm:pt modelId="{4DD5DC14-3258-44EA-A95F-196DE5FA1B65}" type="sibTrans" cxnId="{FEB641A4-EE81-4121-91D1-E298D5EF6F6A}">
      <dgm:prSet/>
      <dgm:spPr/>
      <dgm:t>
        <a:bodyPr/>
        <a:lstStyle/>
        <a:p>
          <a:endParaRPr lang="en-US"/>
        </a:p>
      </dgm:t>
    </dgm:pt>
    <dgm:pt modelId="{F399F654-8C63-4E59-88B3-A3169B02CD62}">
      <dgm:prSet phldrT="[Text]"/>
      <dgm:spPr/>
      <dgm:t>
        <a:bodyPr/>
        <a:lstStyle/>
        <a:p>
          <a:r>
            <a:rPr lang="en-US" dirty="0" smtClean="0"/>
            <a:t>Separatists</a:t>
          </a:r>
          <a:endParaRPr lang="en-US" dirty="0"/>
        </a:p>
      </dgm:t>
    </dgm:pt>
    <dgm:pt modelId="{3D98A057-15D1-460D-AEAE-413E0D6E5079}" type="parTrans" cxnId="{F7C8F4E3-7520-4181-B287-5F2D8F4C1BD3}">
      <dgm:prSet/>
      <dgm:spPr/>
      <dgm:t>
        <a:bodyPr/>
        <a:lstStyle/>
        <a:p>
          <a:endParaRPr lang="en-US"/>
        </a:p>
      </dgm:t>
    </dgm:pt>
    <dgm:pt modelId="{E3FA00A5-26E4-414A-BD1D-51EACB43B958}" type="sibTrans" cxnId="{F7C8F4E3-7520-4181-B287-5F2D8F4C1BD3}">
      <dgm:prSet/>
      <dgm:spPr/>
      <dgm:t>
        <a:bodyPr/>
        <a:lstStyle/>
        <a:p>
          <a:endParaRPr lang="en-US"/>
        </a:p>
      </dgm:t>
    </dgm:pt>
    <dgm:pt modelId="{3D5DD996-F47B-491C-9D96-F9E7CA492EF6}">
      <dgm:prSet phldrT="[Text]"/>
      <dgm:spPr/>
      <dgm:t>
        <a:bodyPr/>
        <a:lstStyle/>
        <a:p>
          <a:r>
            <a:rPr lang="en-US" dirty="0" smtClean="0"/>
            <a:t>Protestant</a:t>
          </a:r>
          <a:endParaRPr lang="en-US" dirty="0"/>
        </a:p>
      </dgm:t>
    </dgm:pt>
    <dgm:pt modelId="{A47AFC72-F8A1-43A4-B70C-B66E526D651E}" type="parTrans" cxnId="{EF760E7A-D719-45DB-9A18-65154A258A95}">
      <dgm:prSet/>
      <dgm:spPr/>
      <dgm:t>
        <a:bodyPr/>
        <a:lstStyle/>
        <a:p>
          <a:endParaRPr lang="en-US"/>
        </a:p>
      </dgm:t>
    </dgm:pt>
    <dgm:pt modelId="{B8A334F1-E645-4087-9EAD-FE44C4E738FD}" type="sibTrans" cxnId="{EF760E7A-D719-45DB-9A18-65154A258A95}">
      <dgm:prSet/>
      <dgm:spPr/>
      <dgm:t>
        <a:bodyPr/>
        <a:lstStyle/>
        <a:p>
          <a:endParaRPr lang="en-US"/>
        </a:p>
      </dgm:t>
    </dgm:pt>
    <dgm:pt modelId="{AA8FE646-A085-4850-B54A-5D337D07724D}" type="pres">
      <dgm:prSet presAssocID="{B1D237A9-890E-4020-B721-BD1F11309592}" presName="diagram" presStyleCnt="0">
        <dgm:presLayoutVars>
          <dgm:chPref val="1"/>
          <dgm:dir/>
          <dgm:animOne val="branch"/>
          <dgm:animLvl val="lvl"/>
          <dgm:resizeHandles val="exact"/>
        </dgm:presLayoutVars>
      </dgm:prSet>
      <dgm:spPr/>
      <dgm:t>
        <a:bodyPr/>
        <a:lstStyle/>
        <a:p>
          <a:endParaRPr lang="en-US"/>
        </a:p>
      </dgm:t>
    </dgm:pt>
    <dgm:pt modelId="{45F963D0-CD34-4ABE-A067-B7B4940D5660}" type="pres">
      <dgm:prSet presAssocID="{317161A8-A50B-45F4-B1A6-6200D48BCD1A}" presName="root1" presStyleCnt="0"/>
      <dgm:spPr/>
    </dgm:pt>
    <dgm:pt modelId="{4E536018-3FAF-4EB4-A048-FE120AC2E3B1}" type="pres">
      <dgm:prSet presAssocID="{317161A8-A50B-45F4-B1A6-6200D48BCD1A}" presName="LevelOneTextNode" presStyleLbl="node0" presStyleIdx="0" presStyleCnt="1">
        <dgm:presLayoutVars>
          <dgm:chPref val="3"/>
        </dgm:presLayoutVars>
      </dgm:prSet>
      <dgm:spPr/>
      <dgm:t>
        <a:bodyPr/>
        <a:lstStyle/>
        <a:p>
          <a:endParaRPr lang="en-US"/>
        </a:p>
      </dgm:t>
    </dgm:pt>
    <dgm:pt modelId="{000B9138-7E1D-42C9-93C9-0DB380A558CB}" type="pres">
      <dgm:prSet presAssocID="{317161A8-A50B-45F4-B1A6-6200D48BCD1A}" presName="level2hierChild" presStyleCnt="0"/>
      <dgm:spPr/>
    </dgm:pt>
    <dgm:pt modelId="{07DC9433-1F94-4974-98C1-325FFF730C3E}" type="pres">
      <dgm:prSet presAssocID="{60E5E8DE-220B-4875-8B53-ED9A61F8C953}" presName="conn2-1" presStyleLbl="parChTrans1D2" presStyleIdx="0" presStyleCnt="2"/>
      <dgm:spPr/>
      <dgm:t>
        <a:bodyPr/>
        <a:lstStyle/>
        <a:p>
          <a:endParaRPr lang="en-US"/>
        </a:p>
      </dgm:t>
    </dgm:pt>
    <dgm:pt modelId="{782C356B-B2F0-43C1-B7CD-F92BF1FF756E}" type="pres">
      <dgm:prSet presAssocID="{60E5E8DE-220B-4875-8B53-ED9A61F8C953}" presName="connTx" presStyleLbl="parChTrans1D2" presStyleIdx="0" presStyleCnt="2"/>
      <dgm:spPr/>
      <dgm:t>
        <a:bodyPr/>
        <a:lstStyle/>
        <a:p>
          <a:endParaRPr lang="en-US"/>
        </a:p>
      </dgm:t>
    </dgm:pt>
    <dgm:pt modelId="{ABE6BA9A-D8B8-4772-B401-BCF5811D12D4}" type="pres">
      <dgm:prSet presAssocID="{BEA1531D-C7A7-4C47-BC73-BB60C8F9B02B}" presName="root2" presStyleCnt="0"/>
      <dgm:spPr/>
    </dgm:pt>
    <dgm:pt modelId="{30D6F595-1240-4023-91CD-750CE359E2D4}" type="pres">
      <dgm:prSet presAssocID="{BEA1531D-C7A7-4C47-BC73-BB60C8F9B02B}" presName="LevelTwoTextNode" presStyleLbl="node2" presStyleIdx="0" presStyleCnt="2" custLinFactNeighborX="2475" custLinFactNeighborY="-41646">
        <dgm:presLayoutVars>
          <dgm:chPref val="3"/>
        </dgm:presLayoutVars>
      </dgm:prSet>
      <dgm:spPr/>
      <dgm:t>
        <a:bodyPr/>
        <a:lstStyle/>
        <a:p>
          <a:endParaRPr lang="en-US"/>
        </a:p>
      </dgm:t>
    </dgm:pt>
    <dgm:pt modelId="{13657A22-9DBD-48A7-8711-AFAD6624C275}" type="pres">
      <dgm:prSet presAssocID="{BEA1531D-C7A7-4C47-BC73-BB60C8F9B02B}" presName="level3hierChild" presStyleCnt="0"/>
      <dgm:spPr/>
    </dgm:pt>
    <dgm:pt modelId="{8B7CE7E8-68F2-43B2-842D-1B6B622866F8}" type="pres">
      <dgm:prSet presAssocID="{36502A56-AA4D-4828-A945-145E516CD119}" presName="conn2-1" presStyleLbl="parChTrans1D3" presStyleIdx="0" presStyleCnt="2"/>
      <dgm:spPr/>
      <dgm:t>
        <a:bodyPr/>
        <a:lstStyle/>
        <a:p>
          <a:endParaRPr lang="en-US"/>
        </a:p>
      </dgm:t>
    </dgm:pt>
    <dgm:pt modelId="{A7E60225-5C64-4C62-9E8B-5F3986063058}" type="pres">
      <dgm:prSet presAssocID="{36502A56-AA4D-4828-A945-145E516CD119}" presName="connTx" presStyleLbl="parChTrans1D3" presStyleIdx="0" presStyleCnt="2"/>
      <dgm:spPr/>
      <dgm:t>
        <a:bodyPr/>
        <a:lstStyle/>
        <a:p>
          <a:endParaRPr lang="en-US"/>
        </a:p>
      </dgm:t>
    </dgm:pt>
    <dgm:pt modelId="{BAEB3BA3-5445-4C95-92B6-822CAF07D141}" type="pres">
      <dgm:prSet presAssocID="{92BDBC57-13DA-4236-8581-722DC817F3B2}" presName="root2" presStyleCnt="0"/>
      <dgm:spPr/>
    </dgm:pt>
    <dgm:pt modelId="{754945C5-3351-49F7-9E80-5876527116A2}" type="pres">
      <dgm:prSet presAssocID="{92BDBC57-13DA-4236-8581-722DC817F3B2}" presName="LevelTwoTextNode" presStyleLbl="node3" presStyleIdx="0" presStyleCnt="2" custLinFactNeighborX="-4455" custLinFactNeighborY="-41176">
        <dgm:presLayoutVars>
          <dgm:chPref val="3"/>
        </dgm:presLayoutVars>
      </dgm:prSet>
      <dgm:spPr/>
      <dgm:t>
        <a:bodyPr/>
        <a:lstStyle/>
        <a:p>
          <a:endParaRPr lang="en-US"/>
        </a:p>
      </dgm:t>
    </dgm:pt>
    <dgm:pt modelId="{3B8B4E25-38FB-48E5-BFAC-A2EDD70D868B}" type="pres">
      <dgm:prSet presAssocID="{92BDBC57-13DA-4236-8581-722DC817F3B2}" presName="level3hierChild" presStyleCnt="0"/>
      <dgm:spPr/>
    </dgm:pt>
    <dgm:pt modelId="{FDF66C34-0E76-4D88-BA2C-BDC6B9FD50D6}" type="pres">
      <dgm:prSet presAssocID="{3D98A057-15D1-460D-AEAE-413E0D6E5079}" presName="conn2-1" presStyleLbl="parChTrans1D3" presStyleIdx="1" presStyleCnt="2"/>
      <dgm:spPr/>
      <dgm:t>
        <a:bodyPr/>
        <a:lstStyle/>
        <a:p>
          <a:endParaRPr lang="en-US"/>
        </a:p>
      </dgm:t>
    </dgm:pt>
    <dgm:pt modelId="{0FBA2E7D-30E4-427E-9BBE-8307DC87158B}" type="pres">
      <dgm:prSet presAssocID="{3D98A057-15D1-460D-AEAE-413E0D6E5079}" presName="connTx" presStyleLbl="parChTrans1D3" presStyleIdx="1" presStyleCnt="2"/>
      <dgm:spPr/>
      <dgm:t>
        <a:bodyPr/>
        <a:lstStyle/>
        <a:p>
          <a:endParaRPr lang="en-US"/>
        </a:p>
      </dgm:t>
    </dgm:pt>
    <dgm:pt modelId="{C8631E3B-34C1-4C46-BD3A-4FAA5382339C}" type="pres">
      <dgm:prSet presAssocID="{F399F654-8C63-4E59-88B3-A3169B02CD62}" presName="root2" presStyleCnt="0"/>
      <dgm:spPr/>
    </dgm:pt>
    <dgm:pt modelId="{68CA8AE9-3FCC-48B4-9FE9-9A6A663EA23D}" type="pres">
      <dgm:prSet presAssocID="{F399F654-8C63-4E59-88B3-A3169B02CD62}" presName="LevelTwoTextNode" presStyleLbl="node3" presStyleIdx="1" presStyleCnt="2" custLinFactNeighborX="-4455" custLinFactNeighborY="-41176">
        <dgm:presLayoutVars>
          <dgm:chPref val="3"/>
        </dgm:presLayoutVars>
      </dgm:prSet>
      <dgm:spPr/>
      <dgm:t>
        <a:bodyPr/>
        <a:lstStyle/>
        <a:p>
          <a:endParaRPr lang="en-US"/>
        </a:p>
      </dgm:t>
    </dgm:pt>
    <dgm:pt modelId="{FA7449AE-1347-400B-BEDF-D63D80E6F17B}" type="pres">
      <dgm:prSet presAssocID="{F399F654-8C63-4E59-88B3-A3169B02CD62}" presName="level3hierChild" presStyleCnt="0"/>
      <dgm:spPr/>
    </dgm:pt>
    <dgm:pt modelId="{22497DA6-97DA-427F-8415-98C2AE0A34EB}" type="pres">
      <dgm:prSet presAssocID="{A47AFC72-F8A1-43A4-B70C-B66E526D651E}" presName="conn2-1" presStyleLbl="parChTrans1D2" presStyleIdx="1" presStyleCnt="2" custScaleX="2000000"/>
      <dgm:spPr/>
      <dgm:t>
        <a:bodyPr/>
        <a:lstStyle/>
        <a:p>
          <a:endParaRPr lang="en-US"/>
        </a:p>
      </dgm:t>
    </dgm:pt>
    <dgm:pt modelId="{179120B7-7ADA-47F4-A3C8-16845BBC0DE0}" type="pres">
      <dgm:prSet presAssocID="{A47AFC72-F8A1-43A4-B70C-B66E526D651E}" presName="connTx" presStyleLbl="parChTrans1D2" presStyleIdx="1" presStyleCnt="2"/>
      <dgm:spPr/>
      <dgm:t>
        <a:bodyPr/>
        <a:lstStyle/>
        <a:p>
          <a:endParaRPr lang="en-US"/>
        </a:p>
      </dgm:t>
    </dgm:pt>
    <dgm:pt modelId="{BE883610-ED80-48D6-A4F9-EE65A76625ED}" type="pres">
      <dgm:prSet presAssocID="{3D5DD996-F47B-491C-9D96-F9E7CA492EF6}" presName="root2" presStyleCnt="0"/>
      <dgm:spPr/>
    </dgm:pt>
    <dgm:pt modelId="{4C7BD26C-6BEC-4DE2-A232-C808540B8F8C}" type="pres">
      <dgm:prSet presAssocID="{3D5DD996-F47B-491C-9D96-F9E7CA492EF6}" presName="LevelTwoTextNode" presStyleLbl="node2" presStyleIdx="1" presStyleCnt="2" custScaleX="99047" custLinFactNeighborX="2475" custLinFactNeighborY="71473">
        <dgm:presLayoutVars>
          <dgm:chPref val="3"/>
        </dgm:presLayoutVars>
      </dgm:prSet>
      <dgm:spPr/>
      <dgm:t>
        <a:bodyPr/>
        <a:lstStyle/>
        <a:p>
          <a:endParaRPr lang="en-US"/>
        </a:p>
      </dgm:t>
    </dgm:pt>
    <dgm:pt modelId="{192ECF37-C0EF-4551-A54D-393001B2B490}" type="pres">
      <dgm:prSet presAssocID="{3D5DD996-F47B-491C-9D96-F9E7CA492EF6}" presName="level3hierChild" presStyleCnt="0"/>
      <dgm:spPr/>
    </dgm:pt>
  </dgm:ptLst>
  <dgm:cxnLst>
    <dgm:cxn modelId="{DC7E77EE-4B61-4459-BAED-8F334BD605EC}" type="presOf" srcId="{60E5E8DE-220B-4875-8B53-ED9A61F8C953}" destId="{782C356B-B2F0-43C1-B7CD-F92BF1FF756E}" srcOrd="1" destOrd="0" presId="urn:microsoft.com/office/officeart/2005/8/layout/hierarchy2"/>
    <dgm:cxn modelId="{61344328-BECA-4BEC-859C-8C91F58EF774}" type="presOf" srcId="{317161A8-A50B-45F4-B1A6-6200D48BCD1A}" destId="{4E536018-3FAF-4EB4-A048-FE120AC2E3B1}" srcOrd="0" destOrd="0" presId="urn:microsoft.com/office/officeart/2005/8/layout/hierarchy2"/>
    <dgm:cxn modelId="{8453A5A0-F3A4-47CC-8897-DA9197385115}" srcId="{317161A8-A50B-45F4-B1A6-6200D48BCD1A}" destId="{BEA1531D-C7A7-4C47-BC73-BB60C8F9B02B}" srcOrd="0" destOrd="0" parTransId="{60E5E8DE-220B-4875-8B53-ED9A61F8C953}" sibTransId="{694F8982-47E1-4F39-924D-9240C91AAD55}"/>
    <dgm:cxn modelId="{DEC20932-93FF-4C74-B392-C9EB04923BEB}" type="presOf" srcId="{A47AFC72-F8A1-43A4-B70C-B66E526D651E}" destId="{22497DA6-97DA-427F-8415-98C2AE0A34EB}" srcOrd="0" destOrd="0" presId="urn:microsoft.com/office/officeart/2005/8/layout/hierarchy2"/>
    <dgm:cxn modelId="{F7C8F4E3-7520-4181-B287-5F2D8F4C1BD3}" srcId="{BEA1531D-C7A7-4C47-BC73-BB60C8F9B02B}" destId="{F399F654-8C63-4E59-88B3-A3169B02CD62}" srcOrd="1" destOrd="0" parTransId="{3D98A057-15D1-460D-AEAE-413E0D6E5079}" sibTransId="{E3FA00A5-26E4-414A-BD1D-51EACB43B958}"/>
    <dgm:cxn modelId="{280707A4-080E-4FA9-900E-B8B97710FCDF}" type="presOf" srcId="{92BDBC57-13DA-4236-8581-722DC817F3B2}" destId="{754945C5-3351-49F7-9E80-5876527116A2}" srcOrd="0" destOrd="0" presId="urn:microsoft.com/office/officeart/2005/8/layout/hierarchy2"/>
    <dgm:cxn modelId="{EF760E7A-D719-45DB-9A18-65154A258A95}" srcId="{317161A8-A50B-45F4-B1A6-6200D48BCD1A}" destId="{3D5DD996-F47B-491C-9D96-F9E7CA492EF6}" srcOrd="1" destOrd="0" parTransId="{A47AFC72-F8A1-43A4-B70C-B66E526D651E}" sibTransId="{B8A334F1-E645-4087-9EAD-FE44C4E738FD}"/>
    <dgm:cxn modelId="{A97EC76E-CF3A-40FA-B75A-B3D1E01CE583}" type="presOf" srcId="{3D5DD996-F47B-491C-9D96-F9E7CA492EF6}" destId="{4C7BD26C-6BEC-4DE2-A232-C808540B8F8C}" srcOrd="0" destOrd="0" presId="urn:microsoft.com/office/officeart/2005/8/layout/hierarchy2"/>
    <dgm:cxn modelId="{8EF15BF9-6026-406B-987B-3A34D3EB49B0}" type="presOf" srcId="{B1D237A9-890E-4020-B721-BD1F11309592}" destId="{AA8FE646-A085-4850-B54A-5D337D07724D}" srcOrd="0" destOrd="0" presId="urn:microsoft.com/office/officeart/2005/8/layout/hierarchy2"/>
    <dgm:cxn modelId="{0A7F1D1F-BFB8-4F77-A34F-8B6C9F5BB5E2}" srcId="{B1D237A9-890E-4020-B721-BD1F11309592}" destId="{317161A8-A50B-45F4-B1A6-6200D48BCD1A}" srcOrd="0" destOrd="0" parTransId="{59565052-0B55-4E82-A55E-84D799614438}" sibTransId="{450CCC9C-EF34-4D79-8126-F0E01C32A791}"/>
    <dgm:cxn modelId="{1F3A4C92-64BA-4D4B-88D9-34C9DD629C40}" type="presOf" srcId="{BEA1531D-C7A7-4C47-BC73-BB60C8F9B02B}" destId="{30D6F595-1240-4023-91CD-750CE359E2D4}" srcOrd="0" destOrd="0" presId="urn:microsoft.com/office/officeart/2005/8/layout/hierarchy2"/>
    <dgm:cxn modelId="{055D0A3C-C7E5-45EE-9531-9D830B924EAC}" type="presOf" srcId="{36502A56-AA4D-4828-A945-145E516CD119}" destId="{A7E60225-5C64-4C62-9E8B-5F3986063058}" srcOrd="1" destOrd="0" presId="urn:microsoft.com/office/officeart/2005/8/layout/hierarchy2"/>
    <dgm:cxn modelId="{67DF0C1C-2860-443D-9178-A5F01234DEA1}" type="presOf" srcId="{3D98A057-15D1-460D-AEAE-413E0D6E5079}" destId="{FDF66C34-0E76-4D88-BA2C-BDC6B9FD50D6}" srcOrd="0" destOrd="0" presId="urn:microsoft.com/office/officeart/2005/8/layout/hierarchy2"/>
    <dgm:cxn modelId="{44B61EA5-C575-4879-9DCA-46ED99B61953}" type="presOf" srcId="{A47AFC72-F8A1-43A4-B70C-B66E526D651E}" destId="{179120B7-7ADA-47F4-A3C8-16845BBC0DE0}" srcOrd="1" destOrd="0" presId="urn:microsoft.com/office/officeart/2005/8/layout/hierarchy2"/>
    <dgm:cxn modelId="{C55374AB-20E1-46A4-8E26-B98BDFA49B31}" type="presOf" srcId="{36502A56-AA4D-4828-A945-145E516CD119}" destId="{8B7CE7E8-68F2-43B2-842D-1B6B622866F8}" srcOrd="0" destOrd="0" presId="urn:microsoft.com/office/officeart/2005/8/layout/hierarchy2"/>
    <dgm:cxn modelId="{97F5F0C6-4120-4659-A70D-6121C007FF50}" type="presOf" srcId="{3D98A057-15D1-460D-AEAE-413E0D6E5079}" destId="{0FBA2E7D-30E4-427E-9BBE-8307DC87158B}" srcOrd="1" destOrd="0" presId="urn:microsoft.com/office/officeart/2005/8/layout/hierarchy2"/>
    <dgm:cxn modelId="{FEB641A4-EE81-4121-91D1-E298D5EF6F6A}" srcId="{BEA1531D-C7A7-4C47-BC73-BB60C8F9B02B}" destId="{92BDBC57-13DA-4236-8581-722DC817F3B2}" srcOrd="0" destOrd="0" parTransId="{36502A56-AA4D-4828-A945-145E516CD119}" sibTransId="{4DD5DC14-3258-44EA-A95F-196DE5FA1B65}"/>
    <dgm:cxn modelId="{691EB2B1-0F58-421E-81CD-885ECF71F20E}" type="presOf" srcId="{60E5E8DE-220B-4875-8B53-ED9A61F8C953}" destId="{07DC9433-1F94-4974-98C1-325FFF730C3E}" srcOrd="0" destOrd="0" presId="urn:microsoft.com/office/officeart/2005/8/layout/hierarchy2"/>
    <dgm:cxn modelId="{6408EAD8-BD99-4E1B-AFD0-ED390465CBD6}" type="presOf" srcId="{F399F654-8C63-4E59-88B3-A3169B02CD62}" destId="{68CA8AE9-3FCC-48B4-9FE9-9A6A663EA23D}" srcOrd="0" destOrd="0" presId="urn:microsoft.com/office/officeart/2005/8/layout/hierarchy2"/>
    <dgm:cxn modelId="{4A842801-2AF9-4D14-97D0-63DA0ED95157}" type="presParOf" srcId="{AA8FE646-A085-4850-B54A-5D337D07724D}" destId="{45F963D0-CD34-4ABE-A067-B7B4940D5660}" srcOrd="0" destOrd="0" presId="urn:microsoft.com/office/officeart/2005/8/layout/hierarchy2"/>
    <dgm:cxn modelId="{FDDA52C5-F53A-44B5-809B-31788B14E824}" type="presParOf" srcId="{45F963D0-CD34-4ABE-A067-B7B4940D5660}" destId="{4E536018-3FAF-4EB4-A048-FE120AC2E3B1}" srcOrd="0" destOrd="0" presId="urn:microsoft.com/office/officeart/2005/8/layout/hierarchy2"/>
    <dgm:cxn modelId="{949F13F9-018E-405A-9EDD-380E9E019150}" type="presParOf" srcId="{45F963D0-CD34-4ABE-A067-B7B4940D5660}" destId="{000B9138-7E1D-42C9-93C9-0DB380A558CB}" srcOrd="1" destOrd="0" presId="urn:microsoft.com/office/officeart/2005/8/layout/hierarchy2"/>
    <dgm:cxn modelId="{344CAE38-0CA8-43EC-9ED8-72F4D7F8293B}" type="presParOf" srcId="{000B9138-7E1D-42C9-93C9-0DB380A558CB}" destId="{07DC9433-1F94-4974-98C1-325FFF730C3E}" srcOrd="0" destOrd="0" presId="urn:microsoft.com/office/officeart/2005/8/layout/hierarchy2"/>
    <dgm:cxn modelId="{AB935559-6106-4B01-9133-03BFF2157CCD}" type="presParOf" srcId="{07DC9433-1F94-4974-98C1-325FFF730C3E}" destId="{782C356B-B2F0-43C1-B7CD-F92BF1FF756E}" srcOrd="0" destOrd="0" presId="urn:microsoft.com/office/officeart/2005/8/layout/hierarchy2"/>
    <dgm:cxn modelId="{10B276C7-1B7E-477C-BDBF-66C1CE19FAF1}" type="presParOf" srcId="{000B9138-7E1D-42C9-93C9-0DB380A558CB}" destId="{ABE6BA9A-D8B8-4772-B401-BCF5811D12D4}" srcOrd="1" destOrd="0" presId="urn:microsoft.com/office/officeart/2005/8/layout/hierarchy2"/>
    <dgm:cxn modelId="{A1C15B6E-7756-41F6-B62C-F1602706677F}" type="presParOf" srcId="{ABE6BA9A-D8B8-4772-B401-BCF5811D12D4}" destId="{30D6F595-1240-4023-91CD-750CE359E2D4}" srcOrd="0" destOrd="0" presId="urn:microsoft.com/office/officeart/2005/8/layout/hierarchy2"/>
    <dgm:cxn modelId="{20E958DB-B8FF-4F87-9BDE-25D8A1D414C1}" type="presParOf" srcId="{ABE6BA9A-D8B8-4772-B401-BCF5811D12D4}" destId="{13657A22-9DBD-48A7-8711-AFAD6624C275}" srcOrd="1" destOrd="0" presId="urn:microsoft.com/office/officeart/2005/8/layout/hierarchy2"/>
    <dgm:cxn modelId="{5EFC81A3-59B4-4BBD-B6F4-1ABDB81438B0}" type="presParOf" srcId="{13657A22-9DBD-48A7-8711-AFAD6624C275}" destId="{8B7CE7E8-68F2-43B2-842D-1B6B622866F8}" srcOrd="0" destOrd="0" presId="urn:microsoft.com/office/officeart/2005/8/layout/hierarchy2"/>
    <dgm:cxn modelId="{BAE01D43-C9A8-41C3-BDCB-A847AA5FDA43}" type="presParOf" srcId="{8B7CE7E8-68F2-43B2-842D-1B6B622866F8}" destId="{A7E60225-5C64-4C62-9E8B-5F3986063058}" srcOrd="0" destOrd="0" presId="urn:microsoft.com/office/officeart/2005/8/layout/hierarchy2"/>
    <dgm:cxn modelId="{3A88273F-7A20-454C-A842-E07C8F7BD3A3}" type="presParOf" srcId="{13657A22-9DBD-48A7-8711-AFAD6624C275}" destId="{BAEB3BA3-5445-4C95-92B6-822CAF07D141}" srcOrd="1" destOrd="0" presId="urn:microsoft.com/office/officeart/2005/8/layout/hierarchy2"/>
    <dgm:cxn modelId="{4092CA43-0513-429F-BFD5-9E5D42769457}" type="presParOf" srcId="{BAEB3BA3-5445-4C95-92B6-822CAF07D141}" destId="{754945C5-3351-49F7-9E80-5876527116A2}" srcOrd="0" destOrd="0" presId="urn:microsoft.com/office/officeart/2005/8/layout/hierarchy2"/>
    <dgm:cxn modelId="{8F968248-5EBA-4ED9-86EE-8A93FA4B9687}" type="presParOf" srcId="{BAEB3BA3-5445-4C95-92B6-822CAF07D141}" destId="{3B8B4E25-38FB-48E5-BFAC-A2EDD70D868B}" srcOrd="1" destOrd="0" presId="urn:microsoft.com/office/officeart/2005/8/layout/hierarchy2"/>
    <dgm:cxn modelId="{BF4DF1CB-65C0-4AFB-A0AE-57C575F0B205}" type="presParOf" srcId="{13657A22-9DBD-48A7-8711-AFAD6624C275}" destId="{FDF66C34-0E76-4D88-BA2C-BDC6B9FD50D6}" srcOrd="2" destOrd="0" presId="urn:microsoft.com/office/officeart/2005/8/layout/hierarchy2"/>
    <dgm:cxn modelId="{25A41A09-D845-44AF-968A-684DD0397D76}" type="presParOf" srcId="{FDF66C34-0E76-4D88-BA2C-BDC6B9FD50D6}" destId="{0FBA2E7D-30E4-427E-9BBE-8307DC87158B}" srcOrd="0" destOrd="0" presId="urn:microsoft.com/office/officeart/2005/8/layout/hierarchy2"/>
    <dgm:cxn modelId="{73B52C51-92FE-4091-8F96-81995A0F63C1}" type="presParOf" srcId="{13657A22-9DBD-48A7-8711-AFAD6624C275}" destId="{C8631E3B-34C1-4C46-BD3A-4FAA5382339C}" srcOrd="3" destOrd="0" presId="urn:microsoft.com/office/officeart/2005/8/layout/hierarchy2"/>
    <dgm:cxn modelId="{E1F78EC6-DAB9-4F68-923B-DE9433521CD9}" type="presParOf" srcId="{C8631E3B-34C1-4C46-BD3A-4FAA5382339C}" destId="{68CA8AE9-3FCC-48B4-9FE9-9A6A663EA23D}" srcOrd="0" destOrd="0" presId="urn:microsoft.com/office/officeart/2005/8/layout/hierarchy2"/>
    <dgm:cxn modelId="{6433E016-8468-4B80-AFF2-570C1FC78C50}" type="presParOf" srcId="{C8631E3B-34C1-4C46-BD3A-4FAA5382339C}" destId="{FA7449AE-1347-400B-BEDF-D63D80E6F17B}" srcOrd="1" destOrd="0" presId="urn:microsoft.com/office/officeart/2005/8/layout/hierarchy2"/>
    <dgm:cxn modelId="{839BB465-CA90-4CF9-B8E4-D8000CE57173}" type="presParOf" srcId="{000B9138-7E1D-42C9-93C9-0DB380A558CB}" destId="{22497DA6-97DA-427F-8415-98C2AE0A34EB}" srcOrd="2" destOrd="0" presId="urn:microsoft.com/office/officeart/2005/8/layout/hierarchy2"/>
    <dgm:cxn modelId="{06C8962D-F57A-45EA-BA25-F0E04B3F4CEE}" type="presParOf" srcId="{22497DA6-97DA-427F-8415-98C2AE0A34EB}" destId="{179120B7-7ADA-47F4-A3C8-16845BBC0DE0}" srcOrd="0" destOrd="0" presId="urn:microsoft.com/office/officeart/2005/8/layout/hierarchy2"/>
    <dgm:cxn modelId="{C7208C1A-7330-43E4-934B-A6595298E066}" type="presParOf" srcId="{000B9138-7E1D-42C9-93C9-0DB380A558CB}" destId="{BE883610-ED80-48D6-A4F9-EE65A76625ED}" srcOrd="3" destOrd="0" presId="urn:microsoft.com/office/officeart/2005/8/layout/hierarchy2"/>
    <dgm:cxn modelId="{329E097D-8F61-4688-B44D-6D8BEB2EE7C8}" type="presParOf" srcId="{BE883610-ED80-48D6-A4F9-EE65A76625ED}" destId="{4C7BD26C-6BEC-4DE2-A232-C808540B8F8C}" srcOrd="0" destOrd="0" presId="urn:microsoft.com/office/officeart/2005/8/layout/hierarchy2"/>
    <dgm:cxn modelId="{E8400DBC-24B4-4253-AD04-2DBEEACBBB77}" type="presParOf" srcId="{BE883610-ED80-48D6-A4F9-EE65A76625ED}" destId="{192ECF37-C0EF-4551-A54D-393001B2B490}"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536018-3FAF-4EB4-A048-FE120AC2E3B1}">
      <dsp:nvSpPr>
        <dsp:cNvPr id="0" name=""/>
        <dsp:cNvSpPr/>
      </dsp:nvSpPr>
      <dsp:spPr>
        <a:xfrm>
          <a:off x="1581" y="2172415"/>
          <a:ext cx="2144799" cy="1072399"/>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latin typeface="Algerian" pitchFamily="82" charset="0"/>
            </a:rPr>
            <a:t>Catholic Church</a:t>
          </a:r>
          <a:endParaRPr lang="en-US" sz="3200" kern="1200" dirty="0">
            <a:latin typeface="Algerian" pitchFamily="82" charset="0"/>
          </a:endParaRPr>
        </a:p>
      </dsp:txBody>
      <dsp:txXfrm>
        <a:off x="1581" y="2172415"/>
        <a:ext cx="2144799" cy="1072399"/>
      </dsp:txXfrm>
    </dsp:sp>
    <dsp:sp modelId="{07DC9433-1F94-4974-98C1-325FFF730C3E}">
      <dsp:nvSpPr>
        <dsp:cNvPr id="0" name=""/>
        <dsp:cNvSpPr/>
      </dsp:nvSpPr>
      <dsp:spPr>
        <a:xfrm rot="18635432">
          <a:off x="1901809" y="2156889"/>
          <a:ext cx="1400146" cy="40209"/>
        </a:xfrm>
        <a:custGeom>
          <a:avLst/>
          <a:gdLst/>
          <a:ahLst/>
          <a:cxnLst/>
          <a:rect l="0" t="0" r="0" b="0"/>
          <a:pathLst>
            <a:path>
              <a:moveTo>
                <a:pt x="0" y="20104"/>
              </a:moveTo>
              <a:lnTo>
                <a:pt x="1400146" y="20104"/>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635432">
        <a:off x="2566878" y="2141990"/>
        <a:ext cx="70007" cy="70007"/>
      </dsp:txXfrm>
    </dsp:sp>
    <dsp:sp modelId="{30D6F595-1240-4023-91CD-750CE359E2D4}">
      <dsp:nvSpPr>
        <dsp:cNvPr id="0" name=""/>
        <dsp:cNvSpPr/>
      </dsp:nvSpPr>
      <dsp:spPr>
        <a:xfrm>
          <a:off x="3057384" y="1109173"/>
          <a:ext cx="2144799" cy="1072399"/>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Anglican</a:t>
          </a:r>
          <a:endParaRPr lang="en-US" sz="3200" kern="1200" dirty="0"/>
        </a:p>
      </dsp:txBody>
      <dsp:txXfrm>
        <a:off x="3057384" y="1109173"/>
        <a:ext cx="2144799" cy="1072399"/>
      </dsp:txXfrm>
    </dsp:sp>
    <dsp:sp modelId="{8B7CE7E8-68F2-43B2-842D-1B6B622866F8}">
      <dsp:nvSpPr>
        <dsp:cNvPr id="0" name=""/>
        <dsp:cNvSpPr/>
      </dsp:nvSpPr>
      <dsp:spPr>
        <a:xfrm rot="19153803">
          <a:off x="5088550" y="1319473"/>
          <a:ext cx="936550" cy="40209"/>
        </a:xfrm>
        <a:custGeom>
          <a:avLst/>
          <a:gdLst/>
          <a:ahLst/>
          <a:cxnLst/>
          <a:rect l="0" t="0" r="0" b="0"/>
          <a:pathLst>
            <a:path>
              <a:moveTo>
                <a:pt x="0" y="20104"/>
              </a:moveTo>
              <a:lnTo>
                <a:pt x="936550" y="20104"/>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153803">
        <a:off x="5533412" y="1316165"/>
        <a:ext cx="46827" cy="46827"/>
      </dsp:txXfrm>
    </dsp:sp>
    <dsp:sp modelId="{754945C5-3351-49F7-9E80-5876527116A2}">
      <dsp:nvSpPr>
        <dsp:cNvPr id="0" name=""/>
        <dsp:cNvSpPr/>
      </dsp:nvSpPr>
      <dsp:spPr>
        <a:xfrm>
          <a:off x="5911468" y="497584"/>
          <a:ext cx="2144799" cy="1072399"/>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Puritans</a:t>
          </a:r>
          <a:endParaRPr lang="en-US" sz="3200" kern="1200" dirty="0"/>
        </a:p>
      </dsp:txBody>
      <dsp:txXfrm>
        <a:off x="5911468" y="497584"/>
        <a:ext cx="2144799" cy="1072399"/>
      </dsp:txXfrm>
    </dsp:sp>
    <dsp:sp modelId="{FDF66C34-0E76-4D88-BA2C-BDC6B9FD50D6}">
      <dsp:nvSpPr>
        <dsp:cNvPr id="0" name=""/>
        <dsp:cNvSpPr/>
      </dsp:nvSpPr>
      <dsp:spPr>
        <a:xfrm rot="2474024">
          <a:off x="5085243" y="1936103"/>
          <a:ext cx="943164" cy="40209"/>
        </a:xfrm>
        <a:custGeom>
          <a:avLst/>
          <a:gdLst/>
          <a:ahLst/>
          <a:cxnLst/>
          <a:rect l="0" t="0" r="0" b="0"/>
          <a:pathLst>
            <a:path>
              <a:moveTo>
                <a:pt x="0" y="20104"/>
              </a:moveTo>
              <a:lnTo>
                <a:pt x="943164" y="20104"/>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474024">
        <a:off x="5533246" y="1932629"/>
        <a:ext cx="47158" cy="47158"/>
      </dsp:txXfrm>
    </dsp:sp>
    <dsp:sp modelId="{68CA8AE9-3FCC-48B4-9FE9-9A6A663EA23D}">
      <dsp:nvSpPr>
        <dsp:cNvPr id="0" name=""/>
        <dsp:cNvSpPr/>
      </dsp:nvSpPr>
      <dsp:spPr>
        <a:xfrm>
          <a:off x="5911468" y="1730843"/>
          <a:ext cx="2144799" cy="1072399"/>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Separatists</a:t>
          </a:r>
          <a:endParaRPr lang="en-US" sz="3200" kern="1200" dirty="0"/>
        </a:p>
      </dsp:txBody>
      <dsp:txXfrm>
        <a:off x="5911468" y="1730843"/>
        <a:ext cx="2144799" cy="1072399"/>
      </dsp:txXfrm>
    </dsp:sp>
    <dsp:sp modelId="{22497DA6-97DA-427F-8415-98C2AE0A34EB}">
      <dsp:nvSpPr>
        <dsp:cNvPr id="0" name=""/>
        <dsp:cNvSpPr/>
      </dsp:nvSpPr>
      <dsp:spPr>
        <a:xfrm rot="3397710">
          <a:off x="1773795" y="3380062"/>
          <a:ext cx="1656173" cy="40209"/>
        </a:xfrm>
        <a:custGeom>
          <a:avLst/>
          <a:gdLst/>
          <a:ahLst/>
          <a:cxnLst/>
          <a:rect l="0" t="0" r="0" b="0"/>
          <a:pathLst>
            <a:path>
              <a:moveTo>
                <a:pt x="0" y="20104"/>
              </a:moveTo>
              <a:lnTo>
                <a:pt x="1656173" y="20104"/>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397710">
        <a:off x="1773795" y="3358763"/>
        <a:ext cx="1656173" cy="82808"/>
      </dsp:txXfrm>
    </dsp:sp>
    <dsp:sp modelId="{4C7BD26C-6BEC-4DE2-A232-C808540B8F8C}">
      <dsp:nvSpPr>
        <dsp:cNvPr id="0" name=""/>
        <dsp:cNvSpPr/>
      </dsp:nvSpPr>
      <dsp:spPr>
        <a:xfrm>
          <a:off x="3057384" y="3555521"/>
          <a:ext cx="2124359" cy="1072399"/>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Protestant</a:t>
          </a:r>
          <a:endParaRPr lang="en-US" sz="3200" kern="1200" dirty="0"/>
        </a:p>
      </dsp:txBody>
      <dsp:txXfrm>
        <a:off x="3057384" y="3555521"/>
        <a:ext cx="2124359" cy="10723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89A07C2-7B0E-4E32-8F9B-DAA30260644C}"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624C3-7706-4332-9755-1553042B3D50}"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9A07C2-7B0E-4E32-8F9B-DAA30260644C}"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624C3-7706-4332-9755-1553042B3D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9A07C2-7B0E-4E32-8F9B-DAA30260644C}" type="datetimeFigureOut">
              <a:rPr lang="en-US" smtClean="0"/>
              <a:pPr/>
              <a:t>3/5/2014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81624C3-7706-4332-9755-1553042B3D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9A07C2-7B0E-4E32-8F9B-DAA30260644C}"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624C3-7706-4332-9755-1553042B3D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89A07C2-7B0E-4E32-8F9B-DAA30260644C}"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624C3-7706-4332-9755-1553042B3D5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9A07C2-7B0E-4E32-8F9B-DAA30260644C}"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624C3-7706-4332-9755-1553042B3D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89A07C2-7B0E-4E32-8F9B-DAA30260644C}" type="datetimeFigureOut">
              <a:rPr lang="en-US" smtClean="0"/>
              <a:pPr/>
              <a:t>3/5/2014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1624C3-7706-4332-9755-1553042B3D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9A07C2-7B0E-4E32-8F9B-DAA30260644C}" type="datetimeFigureOut">
              <a:rPr lang="en-US" smtClean="0"/>
              <a:pPr/>
              <a:t>3/5/2014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1624C3-7706-4332-9755-1553042B3D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A07C2-7B0E-4E32-8F9B-DAA30260644C}" type="datetimeFigureOut">
              <a:rPr lang="en-US" smtClean="0"/>
              <a:pPr/>
              <a:t>3/5/2014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1624C3-7706-4332-9755-1553042B3D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9A07C2-7B0E-4E32-8F9B-DAA30260644C}"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624C3-7706-4332-9755-1553042B3D50}"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89A07C2-7B0E-4E32-8F9B-DAA30260644C}" type="datetimeFigureOut">
              <a:rPr lang="en-US" smtClean="0"/>
              <a:pPr/>
              <a:t>3/5/2014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81624C3-7706-4332-9755-1553042B3D5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89A07C2-7B0E-4E32-8F9B-DAA30260644C}" type="datetimeFigureOut">
              <a:rPr lang="en-US" smtClean="0"/>
              <a:pPr/>
              <a:t>3/5/2014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81624C3-7706-4332-9755-1553042B3D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355848"/>
            <a:ext cx="8229600" cy="1673352"/>
          </a:xfrm>
        </p:spPr>
        <p:txBody>
          <a:bodyPr>
            <a:normAutofit fontScale="90000"/>
          </a:bodyPr>
          <a:lstStyle/>
          <a:p>
            <a:r>
              <a:rPr lang="en-US" sz="6000" dirty="0" smtClean="0">
                <a:latin typeface="Times New Roman" pitchFamily="18" charset="0"/>
                <a:cs typeface="Times New Roman" pitchFamily="18" charset="0"/>
              </a:rPr>
              <a:t>Chesapeake Colonies/ NE Colonies Review</a:t>
            </a:r>
            <a:r>
              <a:rPr lang="en-US" sz="5400" dirty="0" smtClean="0"/>
              <a:t/>
            </a:r>
            <a:br>
              <a:rPr lang="en-US" sz="5400" dirty="0" smtClean="0"/>
            </a:br>
            <a:endParaRPr lang="en-US" sz="5400"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Times New Roman" pitchFamily="18" charset="0"/>
                <a:cs typeface="Times New Roman" pitchFamily="18" charset="0"/>
              </a:rPr>
              <a:t>NE Colonies </a:t>
            </a:r>
            <a:endParaRPr lang="en-US" sz="6000" dirty="0">
              <a:latin typeface="Times New Roman" pitchFamily="18" charset="0"/>
              <a:cs typeface="Times New Roman" pitchFamily="18" charset="0"/>
            </a:endParaRPr>
          </a:p>
        </p:txBody>
      </p:sp>
      <p:pic>
        <p:nvPicPr>
          <p:cNvPr id="34818" name="Picture 2" descr="http://mrnussbaum.com/images/13map13.gif"/>
          <p:cNvPicPr>
            <a:picLocks noChangeAspect="1" noChangeArrowheads="1"/>
          </p:cNvPicPr>
          <p:nvPr/>
        </p:nvPicPr>
        <p:blipFill>
          <a:blip r:embed="rId2" cstate="print"/>
          <a:srcRect/>
          <a:stretch>
            <a:fillRect/>
          </a:stretch>
        </p:blipFill>
        <p:spPr bwMode="auto">
          <a:xfrm>
            <a:off x="838200" y="1458823"/>
            <a:ext cx="6553200" cy="539917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8490" y="304800"/>
            <a:ext cx="7756263" cy="1054250"/>
          </a:xfrm>
        </p:spPr>
        <p:txBody>
          <a:bodyPr/>
          <a:lstStyle/>
          <a:p>
            <a:r>
              <a:rPr lang="en-US" dirty="0" smtClean="0"/>
              <a:t>Types of Colonies</a:t>
            </a:r>
            <a:endParaRPr lang="en-US" dirty="0"/>
          </a:p>
        </p:txBody>
      </p:sp>
      <p:sp>
        <p:nvSpPr>
          <p:cNvPr id="5" name="TextBox 4"/>
          <p:cNvSpPr txBox="1"/>
          <p:nvPr/>
        </p:nvSpPr>
        <p:spPr>
          <a:xfrm>
            <a:off x="76200" y="1676400"/>
            <a:ext cx="649224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u="sng" dirty="0" smtClean="0"/>
              <a:t>Charter:</a:t>
            </a:r>
            <a:r>
              <a:rPr lang="en-US" sz="2400" dirty="0" smtClean="0"/>
              <a:t> This is a self-governing colony, in which the governor is chosen by the colonists.  Examples are Conn. and Rhode Island</a:t>
            </a:r>
            <a:endParaRPr lang="en-US" sz="2400" dirty="0"/>
          </a:p>
        </p:txBody>
      </p:sp>
      <p:sp>
        <p:nvSpPr>
          <p:cNvPr id="6" name="TextBox 5"/>
          <p:cNvSpPr txBox="1"/>
          <p:nvPr/>
        </p:nvSpPr>
        <p:spPr>
          <a:xfrm>
            <a:off x="3048000" y="3048000"/>
            <a:ext cx="574548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u="sng" dirty="0" smtClean="0"/>
              <a:t>Proprietary:</a:t>
            </a:r>
            <a:r>
              <a:rPr lang="en-US" sz="2400" dirty="0" smtClean="0"/>
              <a:t> The governor and other officials are selected by the proprietor.</a:t>
            </a:r>
            <a:endParaRPr lang="en-US" sz="2400" dirty="0"/>
          </a:p>
        </p:txBody>
      </p:sp>
      <p:sp>
        <p:nvSpPr>
          <p:cNvPr id="7" name="TextBox 6"/>
          <p:cNvSpPr txBox="1"/>
          <p:nvPr/>
        </p:nvSpPr>
        <p:spPr>
          <a:xfrm>
            <a:off x="358140" y="4038600"/>
            <a:ext cx="55626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u="sng" dirty="0" smtClean="0"/>
              <a:t>Joint-stock:</a:t>
            </a:r>
            <a:r>
              <a:rPr lang="en-US" sz="2400" dirty="0" smtClean="0"/>
              <a:t> Investors produce the funds to create the colony.  Jamestown is an example. </a:t>
            </a:r>
            <a:endParaRPr lang="en-US" sz="2400" dirty="0"/>
          </a:p>
        </p:txBody>
      </p:sp>
      <p:sp>
        <p:nvSpPr>
          <p:cNvPr id="8" name="TextBox 7"/>
          <p:cNvSpPr txBox="1"/>
          <p:nvPr/>
        </p:nvSpPr>
        <p:spPr>
          <a:xfrm>
            <a:off x="1905000" y="5410200"/>
            <a:ext cx="6553200"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b="1" u="sng" dirty="0" smtClean="0"/>
              <a:t>Royal (Crown):</a:t>
            </a:r>
            <a:r>
              <a:rPr lang="en-US" sz="2400" b="1" dirty="0" smtClean="0"/>
              <a:t> </a:t>
            </a:r>
            <a:r>
              <a:rPr lang="en-US" sz="2400" dirty="0" smtClean="0"/>
              <a:t>The governor and other officials are selected by the king.  The majority of the colonies were this type.</a:t>
            </a:r>
            <a:endParaRPr lang="en-US" sz="2400" dirty="0"/>
          </a:p>
        </p:txBody>
      </p:sp>
    </p:spTree>
    <p:extLst>
      <p:ext uri="{BB962C8B-B14F-4D97-AF65-F5344CB8AC3E}">
        <p14:creationId xmlns="" xmlns:p14="http://schemas.microsoft.com/office/powerpoint/2010/main" val="250971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6248400" cy="1143000"/>
          </a:xfrm>
        </p:spPr>
        <p:txBody>
          <a:bodyPr>
            <a:noAutofit/>
          </a:bodyPr>
          <a:lstStyle/>
          <a:p>
            <a:r>
              <a:rPr lang="en-US" sz="6000" dirty="0" smtClean="0">
                <a:latin typeface="Times New Roman" pitchFamily="18" charset="0"/>
                <a:cs typeface="Times New Roman" pitchFamily="18" charset="0"/>
              </a:rPr>
              <a:t>The Puritans</a:t>
            </a:r>
            <a:endParaRPr lang="en-US" sz="6000" dirty="0">
              <a:latin typeface="Times New Roman" pitchFamily="18" charset="0"/>
              <a:cs typeface="Times New Roman" pitchFamily="18" charset="0"/>
            </a:endParaRPr>
          </a:p>
        </p:txBody>
      </p:sp>
      <p:pic>
        <p:nvPicPr>
          <p:cNvPr id="4102" name="Picture 6" descr="http://www.endtimepilgrim.org/puritan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752600"/>
            <a:ext cx="4881548" cy="2843503"/>
          </a:xfrm>
          <a:prstGeom prst="rect">
            <a:avLst/>
          </a:prstGeom>
          <a:noFill/>
          <a:extLst>
            <a:ext uri="{909E8E84-426E-40DD-AFC4-6F175D3DCCD1}">
              <a14:hiddenFill xmlns="" xmlns:a14="http://schemas.microsoft.com/office/drawing/2010/main">
                <a:solidFill>
                  <a:srgbClr val="FFFFFF"/>
                </a:solidFill>
              </a14:hiddenFill>
            </a:ext>
          </a:extLst>
        </p:spPr>
      </p:pic>
      <p:sp>
        <p:nvSpPr>
          <p:cNvPr id="36866" name="Rectangle 2"/>
          <p:cNvSpPr>
            <a:spLocks noChangeArrowheads="1"/>
          </p:cNvSpPr>
          <p:nvPr/>
        </p:nvSpPr>
        <p:spPr bwMode="auto">
          <a:xfrm>
            <a:off x="4038600" y="1752600"/>
            <a:ext cx="51054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Puritans wanted to purify the Anglican church of all Catholic influence (rituals, traditions), from British society</a:t>
            </a:r>
            <a:endParaRPr kumimoji="0" lang="en-US" sz="2800" b="0" i="0" u="none" strike="noStrike" cap="none" normalizeH="0" baseline="0" dirty="0" smtClean="0">
              <a:ln>
                <a:noFill/>
              </a:ln>
              <a:solidFill>
                <a:schemeClr val="tx1"/>
              </a:solidFill>
              <a:effectLst/>
              <a:latin typeface="Arial" pitchFamily="34" charset="0"/>
            </a:endParaRPr>
          </a:p>
          <a:p>
            <a:pPr marL="914400" marR="0" lvl="2"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They were persecuted for not following the Anglican Church</a:t>
            </a:r>
            <a:endParaRPr kumimoji="0" lang="en-US" sz="4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 xmlns:p14="http://schemas.microsoft.com/office/powerpoint/2010/main" val="2609010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sz="4400" dirty="0" smtClean="0">
                <a:latin typeface="Times New Roman" pitchFamily="18" charset="0"/>
                <a:cs typeface="Times New Roman" pitchFamily="18" charset="0"/>
              </a:rPr>
              <a:t>Division of the Christian Churches</a:t>
            </a:r>
            <a:endParaRPr lang="en-US" sz="4400" dirty="0">
              <a:latin typeface="Times New Roman" pitchFamily="18" charset="0"/>
              <a:cs typeface="Times New Roman" pitchFamily="18" charset="0"/>
            </a:endParaRPr>
          </a:p>
        </p:txBody>
      </p:sp>
      <p:graphicFrame>
        <p:nvGraphicFramePr>
          <p:cNvPr id="3" name="Diagram 2"/>
          <p:cNvGraphicFramePr/>
          <p:nvPr/>
        </p:nvGraphicFramePr>
        <p:xfrm>
          <a:off x="533400" y="1447800"/>
          <a:ext cx="8153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525959"/>
            <a:ext cx="8153400" cy="769441"/>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4400" b="1" dirty="0">
                <a:solidFill>
                  <a:srgbClr val="D47E00"/>
                </a:solidFill>
                <a:latin typeface="QuillPerpendicularRegular" pitchFamily="18" charset="0"/>
              </a:rPr>
              <a:t>Plymouth </a:t>
            </a:r>
            <a:r>
              <a:rPr lang="en-US" sz="4400" b="1" dirty="0" smtClean="0">
                <a:solidFill>
                  <a:srgbClr val="D47E00"/>
                </a:solidFill>
                <a:latin typeface="QuillPerpendicularRegular" pitchFamily="18" charset="0"/>
              </a:rPr>
              <a:t>Plantation</a:t>
            </a:r>
            <a:endParaRPr lang="en-US" sz="3200" b="1" dirty="0">
              <a:solidFill>
                <a:srgbClr val="D47E00"/>
              </a:solidFill>
              <a:latin typeface="QuillPerpendicularRegular" pitchFamily="18" charset="0"/>
            </a:endParaRPr>
          </a:p>
        </p:txBody>
      </p:sp>
      <p:pic>
        <p:nvPicPr>
          <p:cNvPr id="1331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1828800"/>
            <a:ext cx="6935293"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 xmlns:p14="http://schemas.microsoft.com/office/powerpoint/2010/main" val="2050073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153400" cy="1143000"/>
          </a:xfrm>
        </p:spPr>
        <p:txBody>
          <a:bodyPr>
            <a:normAutofit/>
          </a:bodyPr>
          <a:lstStyle/>
          <a:p>
            <a:pPr algn="ctr"/>
            <a:r>
              <a:rPr lang="en-US" sz="54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Squanto</a:t>
            </a:r>
            <a:endParaRPr lang="en-US" sz="54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http://1.bp.blogspot.com/-zJfhAKbcCQc/Tsu1taE04cI/AAAAAAAABF0/skEv5pBzc8E/s1600/Thanksgiving+Squant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38400" y="1447800"/>
            <a:ext cx="4638675" cy="50779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7371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143000" y="411163"/>
            <a:ext cx="6858000" cy="1323439"/>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4400" b="1" dirty="0">
                <a:solidFill>
                  <a:srgbClr val="D47E00"/>
                </a:solidFill>
                <a:latin typeface="QuillPerpendicularRegular" pitchFamily="18" charset="0"/>
              </a:rPr>
              <a:t>The Mayflower Compact</a:t>
            </a:r>
            <a:br>
              <a:rPr lang="en-US" sz="4400" b="1" dirty="0">
                <a:solidFill>
                  <a:srgbClr val="D47E00"/>
                </a:solidFill>
                <a:latin typeface="QuillPerpendicularRegular" pitchFamily="18" charset="0"/>
              </a:rPr>
            </a:br>
            <a:r>
              <a:rPr lang="en-US" sz="3600" b="1" dirty="0">
                <a:solidFill>
                  <a:srgbClr val="D47E00"/>
                </a:solidFill>
                <a:latin typeface="QuillPerpendicularRegular" pitchFamily="18" charset="0"/>
              </a:rPr>
              <a:t>November 11, 1620</a:t>
            </a:r>
          </a:p>
        </p:txBody>
      </p:sp>
      <p:pic>
        <p:nvPicPr>
          <p:cNvPr id="9219" name="Picture 6"/>
          <p:cNvPicPr>
            <a:picLocks noChangeAspect="1" noChangeArrowheads="1"/>
          </p:cNvPicPr>
          <p:nvPr/>
        </p:nvPicPr>
        <p:blipFill>
          <a:blip r:embed="rId2" cstate="print">
            <a:lum bright="-6000" contrast="12000"/>
            <a:extLst>
              <a:ext uri="{28A0092B-C50C-407E-A947-70E740481C1C}">
                <a14:useLocalDpi xmlns="" xmlns:a14="http://schemas.microsoft.com/office/drawing/2010/main" val="0"/>
              </a:ext>
            </a:extLst>
          </a:blip>
          <a:srcRect/>
          <a:stretch>
            <a:fillRect/>
          </a:stretch>
        </p:blipFill>
        <p:spPr bwMode="auto">
          <a:xfrm>
            <a:off x="4515396" y="1900873"/>
            <a:ext cx="4628603" cy="3433127"/>
          </a:xfrm>
          <a:prstGeom prst="rect">
            <a:avLst/>
          </a:prstGeom>
          <a:noFill/>
          <a:ln w="12700">
            <a:solidFill>
              <a:schemeClr val="tx2"/>
            </a:solidFill>
            <a:miter lim="800000"/>
            <a:headEnd/>
            <a:tailEnd/>
          </a:ln>
          <a:extLst>
            <a:ext uri="{909E8E84-426E-40DD-AFC4-6F175D3DCCD1}">
              <a14:hiddenFill xmlns="" xmlns:a14="http://schemas.microsoft.com/office/drawing/2010/main">
                <a:solidFill>
                  <a:srgbClr val="FFFFFF"/>
                </a:solidFill>
              </a14:hiddenFill>
            </a:ext>
          </a:extLst>
        </p:spPr>
      </p:pic>
      <p:sp>
        <p:nvSpPr>
          <p:cNvPr id="5" name="Rectangle 2"/>
          <p:cNvSpPr>
            <a:spLocks noChangeArrowheads="1"/>
          </p:cNvSpPr>
          <p:nvPr/>
        </p:nvSpPr>
        <p:spPr bwMode="auto">
          <a:xfrm>
            <a:off x="-228600" y="2321078"/>
            <a:ext cx="4724400" cy="378565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Written and signed before the Pilgrims disembarked from the ship.</a:t>
            </a:r>
            <a:endParaRPr kumimoji="0" lang="en-US" sz="2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 a constitution, but an agreement to form a crude govt. and submit to majority rule.</a:t>
            </a:r>
            <a:endParaRPr kumimoji="0" lang="en-US" sz="2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Signed by 41 adult males.</a:t>
            </a:r>
            <a:endParaRPr kumimoji="0" lang="en-US" sz="2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Led to adult male settlers meeting in assemblies to make laws in town meetings.</a:t>
            </a:r>
            <a:endParaRPr kumimoji="0" lang="en-US" sz="4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 xmlns:p14="http://schemas.microsoft.com/office/powerpoint/2010/main" val="518256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077200" cy="1143000"/>
          </a:xfrm>
        </p:spPr>
        <p:txBody>
          <a:bodyPr>
            <a:noAutofit/>
          </a:bodyPr>
          <a:lstStyle/>
          <a:p>
            <a:pPr algn="ctr"/>
            <a:r>
              <a:rPr lang="en-US" sz="4400" dirty="0" smtClean="0">
                <a:latin typeface="Times New Roman" pitchFamily="18" charset="0"/>
                <a:cs typeface="Times New Roman" pitchFamily="18" charset="0"/>
              </a:rPr>
              <a:t>Excerpt, “City Upon The Hill” Speech</a:t>
            </a:r>
            <a:endParaRPr lang="en-US" sz="4400" dirty="0">
              <a:latin typeface="Times New Roman" pitchFamily="18" charset="0"/>
              <a:cs typeface="Times New Roman" pitchFamily="18" charset="0"/>
            </a:endParaRPr>
          </a:p>
        </p:txBody>
      </p:sp>
      <p:sp>
        <p:nvSpPr>
          <p:cNvPr id="5" name="Rectangle 1"/>
          <p:cNvSpPr>
            <a:spLocks noChangeArrowheads="1"/>
          </p:cNvSpPr>
          <p:nvPr/>
        </p:nvSpPr>
        <p:spPr bwMode="auto">
          <a:xfrm>
            <a:off x="457200" y="1524000"/>
            <a:ext cx="8305800" cy="230832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John Winthrop was a Puritan Englishman whose attempts to purify the Church of England failed</a:t>
            </a:r>
            <a:endParaRPr kumimoji="0" lang="en-US" sz="2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 saw the Mass. Colony as an opportunity to create the perfect Puritan society  </a:t>
            </a:r>
            <a:endParaRPr kumimoji="0" lang="en-US" sz="2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Believed that he had a </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calling</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from God to lead there.</a:t>
            </a:r>
            <a:endParaRPr kumimoji="0" lang="en-US" sz="2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Served as governor or deputy-governor for 19 years.</a:t>
            </a:r>
            <a:endParaRPr kumimoji="0" lang="en-US" sz="4000" b="0" i="0" u="none" strike="noStrike" cap="none" normalizeH="0" baseline="0" dirty="0" smtClean="0">
              <a:ln>
                <a:noFill/>
              </a:ln>
              <a:solidFill>
                <a:schemeClr val="tx1"/>
              </a:solidFill>
              <a:effectLst/>
              <a:latin typeface="Arial" pitchFamily="34" charset="0"/>
            </a:endParaRPr>
          </a:p>
        </p:txBody>
      </p:sp>
      <p:pic>
        <p:nvPicPr>
          <p:cNvPr id="6" name="Picture 2" descr="http://endtimepilgrim.org/puritans2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01766" y="3886200"/>
            <a:ext cx="4099034" cy="2971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93586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Effects of the Plague </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p:txBody>
          <a:bodyPr>
            <a:normAutofit/>
          </a:bodyPr>
          <a:lstStyle/>
          <a:p>
            <a:r>
              <a:rPr lang="en-US" sz="3200" dirty="0" smtClean="0">
                <a:latin typeface="Times New Roman" pitchFamily="18" charset="0"/>
                <a:cs typeface="Times New Roman" pitchFamily="18" charset="0"/>
              </a:rPr>
              <a:t>“Whole towns of them (</a:t>
            </a:r>
            <a:r>
              <a:rPr lang="en-US" sz="3200" dirty="0">
                <a:latin typeface="Times New Roman" pitchFamily="18" charset="0"/>
                <a:cs typeface="Times New Roman" pitchFamily="18" charset="0"/>
              </a:rPr>
              <a:t>I</a:t>
            </a:r>
            <a:r>
              <a:rPr lang="en-US" sz="3200" dirty="0" smtClean="0">
                <a:latin typeface="Times New Roman" pitchFamily="18" charset="0"/>
                <a:cs typeface="Times New Roman" pitchFamily="18" charset="0"/>
              </a:rPr>
              <a:t>ndians) were swept away, in some of them not so much as one soul escaping the destruction”.  By the time the Indian populations of New England had replenished themselves to some degree, it was too late to repel the intruders”.   </a:t>
            </a:r>
          </a:p>
          <a:p>
            <a:pPr lvl="1"/>
            <a:r>
              <a:rPr lang="en-US" sz="2800" dirty="0" smtClean="0">
                <a:latin typeface="Times New Roman" pitchFamily="18" charset="0"/>
                <a:cs typeface="Times New Roman" pitchFamily="18" charset="0"/>
              </a:rPr>
              <a:t>From “Lies My Teacher Told Me”, James </a:t>
            </a:r>
            <a:r>
              <a:rPr lang="en-US" sz="2800" dirty="0" err="1" smtClean="0">
                <a:latin typeface="Times New Roman" pitchFamily="18" charset="0"/>
                <a:cs typeface="Times New Roman" pitchFamily="18" charset="0"/>
              </a:rPr>
              <a:t>Loewen</a:t>
            </a:r>
            <a:endParaRPr lang="en-US"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632278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Times New Roman" pitchFamily="18" charset="0"/>
                <a:cs typeface="Times New Roman" pitchFamily="18" charset="0"/>
              </a:rPr>
              <a:t>NE Society</a:t>
            </a:r>
            <a:endParaRPr lang="en-US" sz="5400" dirty="0">
              <a:latin typeface="Times New Roman" pitchFamily="18" charset="0"/>
              <a:cs typeface="Times New Roman" pitchFamily="18" charset="0"/>
            </a:endParaRPr>
          </a:p>
        </p:txBody>
      </p:sp>
      <p:sp>
        <p:nvSpPr>
          <p:cNvPr id="3" name="Rectangle 1"/>
          <p:cNvSpPr>
            <a:spLocks noChangeArrowheads="1"/>
          </p:cNvSpPr>
          <p:nvPr/>
        </p:nvSpPr>
        <p:spPr bwMode="auto">
          <a:xfrm>
            <a:off x="4419600" y="1752600"/>
            <a:ext cx="4724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Authoritarian male father figures controlled each household.</a:t>
            </a:r>
            <a:endParaRPr kumimoji="0" lang="en-US" sz="2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Patriarchal ministers and magistrates controlled church congregations and household patriarchs.</a:t>
            </a:r>
            <a:endParaRPr kumimoji="0" lang="en-US" sz="2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While set up as an escape from persecution, Pilgrims were not tolerate of outside religion</a:t>
            </a:r>
            <a:endParaRPr kumimoji="0" lang="en-US" sz="2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Only church members could vote on </a:t>
            </a:r>
            <a:endParaRPr kumimoji="0" lang="en-US" sz="4000" b="0" i="0" u="none" strike="noStrike" cap="none" normalizeH="0" baseline="0" dirty="0" smtClean="0">
              <a:ln>
                <a:noFill/>
              </a:ln>
              <a:solidFill>
                <a:schemeClr val="tx1"/>
              </a:solidFill>
              <a:effectLst/>
              <a:latin typeface="Arial" pitchFamily="34" charset="0"/>
            </a:endParaRPr>
          </a:p>
        </p:txBody>
      </p:sp>
      <p:pic>
        <p:nvPicPr>
          <p:cNvPr id="51202" name="Picture 2" descr="http://www.historyteacher.net/AHAP/images/ColonialPortrait.JPG"/>
          <p:cNvPicPr>
            <a:picLocks noChangeAspect="1" noChangeArrowheads="1"/>
          </p:cNvPicPr>
          <p:nvPr/>
        </p:nvPicPr>
        <p:blipFill>
          <a:blip r:embed="rId2" cstate="print"/>
          <a:srcRect/>
          <a:stretch>
            <a:fillRect/>
          </a:stretch>
        </p:blipFill>
        <p:spPr bwMode="auto">
          <a:xfrm>
            <a:off x="381000" y="1524000"/>
            <a:ext cx="4038600" cy="545419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17206"/>
            <a:ext cx="8609860" cy="1054394"/>
          </a:xfrm>
        </p:spPr>
        <p:txBody>
          <a:bodyPr>
            <a:noAutofit/>
          </a:bodyPr>
          <a:lstStyle/>
          <a:p>
            <a:r>
              <a:rPr lang="en-US" sz="6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Chesapeake- Jamestown</a:t>
            </a:r>
            <a:endParaRPr lang="en-US" sz="6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pic>
        <p:nvPicPr>
          <p:cNvPr id="5" name="Picture 6" descr="http://3.bp.blogspot.com/_A61GKiJsP_M/Sp6g4YlRaFI/AAAAAAAADkY/830ZYXRGqO0/s400/JAMESTOWN_OVERVIEW_01.gif"/>
          <p:cNvPicPr>
            <a:picLocks noChangeAspect="1" noChangeArrowheads="1"/>
          </p:cNvPicPr>
          <p:nvPr/>
        </p:nvPicPr>
        <p:blipFill>
          <a:blip r:embed="rId2" cstate="print"/>
          <a:srcRect/>
          <a:stretch>
            <a:fillRect/>
          </a:stretch>
        </p:blipFill>
        <p:spPr bwMode="auto">
          <a:xfrm>
            <a:off x="1" y="1371600"/>
            <a:ext cx="5105400" cy="3535491"/>
          </a:xfrm>
          <a:prstGeom prst="rect">
            <a:avLst/>
          </a:prstGeom>
          <a:noFill/>
        </p:spPr>
      </p:pic>
      <p:sp>
        <p:nvSpPr>
          <p:cNvPr id="1025" name="Rectangle 1"/>
          <p:cNvSpPr>
            <a:spLocks noChangeArrowheads="1"/>
          </p:cNvSpPr>
          <p:nvPr/>
        </p:nvSpPr>
        <p:spPr bwMode="auto">
          <a:xfrm>
            <a:off x="4724400" y="1676400"/>
            <a:ext cx="44196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Importance: Jamestown was the first permanent UK colony in NA</a:t>
            </a:r>
            <a:endParaRPr kumimoji="0" lang="en-US" sz="20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Jamestown (after the King) was founded by a joint stock company, private investor- who wanted new sources of raw materials and markets, about 120 years after Columbus</a:t>
            </a:r>
            <a:endParaRPr kumimoji="0" lang="en-US" sz="20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settlers of Jamestown were mostly concerned with </a:t>
            </a:r>
            <a:endParaRPr kumimoji="0" lang="en-US" sz="2000" b="0" i="0" u="none" strike="noStrike" cap="none" normalizeH="0" baseline="0" dirty="0" smtClean="0">
              <a:ln>
                <a:noFill/>
              </a:ln>
              <a:solidFill>
                <a:schemeClr val="tx1"/>
              </a:solidFill>
              <a:effectLst/>
              <a:latin typeface="Arial" pitchFamily="34" charset="0"/>
            </a:endParaRPr>
          </a:p>
          <a:p>
            <a:pPr marL="914400" marR="0" lvl="2"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Defense from 2 groups: Spanish navy (inland) and NA by land (peninsula) </a:t>
            </a:r>
            <a:endParaRPr kumimoji="0" lang="en-US" sz="2000" b="0" i="0" u="none" strike="noStrike" cap="none" normalizeH="0" baseline="0" dirty="0" smtClean="0">
              <a:ln>
                <a:noFill/>
              </a:ln>
              <a:solidFill>
                <a:schemeClr val="tx1"/>
              </a:solidFill>
              <a:effectLst/>
              <a:latin typeface="Arial" pitchFamily="34" charset="0"/>
            </a:endParaRPr>
          </a:p>
          <a:p>
            <a:pPr marL="914400" marR="0" lvl="2"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They were looking for gold, not for new permanent homes</a:t>
            </a:r>
            <a:endParaRPr kumimoji="0" lang="en-US" sz="36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34388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0"/>
            <a:ext cx="5943600" cy="1524000"/>
          </a:xfrm>
        </p:spPr>
        <p:style>
          <a:lnRef idx="0">
            <a:schemeClr val="accent4"/>
          </a:lnRef>
          <a:fillRef idx="3">
            <a:schemeClr val="accent4"/>
          </a:fillRef>
          <a:effectRef idx="3">
            <a:schemeClr val="accent4"/>
          </a:effectRef>
          <a:fontRef idx="minor">
            <a:schemeClr val="lt1"/>
          </a:fontRef>
        </p:style>
        <p:txBody>
          <a:bodyPr>
            <a:noAutofit/>
          </a:bodyPr>
          <a:lstStyle/>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New England Colonial Economy</a:t>
            </a:r>
            <a:endParaRPr lang="en-US" sz="48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676400"/>
            <a:ext cx="4502955" cy="312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9153" name="Rectangle 1"/>
          <p:cNvSpPr>
            <a:spLocks noChangeArrowheads="1"/>
          </p:cNvSpPr>
          <p:nvPr/>
        </p:nvSpPr>
        <p:spPr bwMode="auto">
          <a:xfrm>
            <a:off x="4419600" y="1644134"/>
            <a:ext cx="4724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Arial" pitchFamily="34" charset="0"/>
              <a:buChar char="•"/>
            </a:pPr>
            <a:r>
              <a:rPr lang="en-US" sz="2400" dirty="0">
                <a:latin typeface="Times New Roman" pitchFamily="18" charset="0"/>
                <a:cs typeface="Times New Roman" pitchFamily="18" charset="0"/>
              </a:rPr>
              <a:t>NE had a growing number of merchants, even though this was against British law</a:t>
            </a:r>
          </a:p>
          <a:p>
            <a:pPr>
              <a:buFont typeface="Arial" pitchFamily="34" charset="0"/>
              <a:buChar char="•"/>
            </a:pPr>
            <a:r>
              <a:rPr lang="en-US" sz="2400" dirty="0">
                <a:latin typeface="Times New Roman" pitchFamily="18" charset="0"/>
                <a:cs typeface="Times New Roman" pitchFamily="18" charset="0"/>
              </a:rPr>
              <a:t>Whaling and fishing were a large part of the economy b/c of the difficulty of farming</a:t>
            </a:r>
          </a:p>
          <a:p>
            <a:pPr>
              <a:buFont typeface="Arial" pitchFamily="34" charset="0"/>
              <a:buChar char="•"/>
            </a:pPr>
            <a:r>
              <a:rPr lang="en-US" sz="2400" dirty="0">
                <a:latin typeface="Times New Roman" pitchFamily="18" charset="0"/>
                <a:cs typeface="Times New Roman" pitchFamily="18" charset="0"/>
              </a:rPr>
              <a:t>Education of NE was higher b/c families wanted children to be able to read the </a:t>
            </a:r>
            <a:r>
              <a:rPr lang="en-US" sz="2400" dirty="0" smtClean="0">
                <a:latin typeface="Times New Roman" pitchFamily="18" charset="0"/>
                <a:cs typeface="Times New Roman" pitchFamily="18" charset="0"/>
              </a:rPr>
              <a:t>bible</a:t>
            </a:r>
          </a:p>
          <a:p>
            <a:pPr>
              <a:buFont typeface="Arial" pitchFamily="34" charset="0"/>
              <a:buChar char="•"/>
            </a:pP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456486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981200" y="76200"/>
            <a:ext cx="6858000" cy="701675"/>
          </a:xfrm>
          <a:prstGeom prst="rect">
            <a:avLst/>
          </a:prstGeom>
          <a:noFill/>
          <a:ln w="12700">
            <a:noFill/>
            <a:miter lim="800000"/>
            <a:headEnd/>
            <a:tailEnd/>
          </a:ln>
          <a:effectLst>
            <a:outerShdw dist="35921" dir="2700000" algn="ctr" rotWithShape="0">
              <a:schemeClr val="tx1"/>
            </a:outerShdw>
          </a:effectLst>
        </p:spPr>
        <p:txBody>
          <a:bodyPr>
            <a:spAutoFit/>
          </a:bodyPr>
          <a:lstStyle/>
          <a:p>
            <a:pPr algn="ctr">
              <a:spcBef>
                <a:spcPct val="50000"/>
              </a:spcBef>
            </a:pPr>
            <a:r>
              <a:rPr lang="en-US" sz="4000" b="1" dirty="0">
                <a:solidFill>
                  <a:srgbClr val="D47E00"/>
                </a:solidFill>
                <a:latin typeface="QuillPerpendicularRegular" pitchFamily="18" charset="0"/>
              </a:rPr>
              <a:t>Puritan “Rebels”</a:t>
            </a:r>
          </a:p>
        </p:txBody>
      </p:sp>
      <p:sp>
        <p:nvSpPr>
          <p:cNvPr id="190471" name="Text Box 7"/>
          <p:cNvSpPr txBox="1">
            <a:spLocks noChangeArrowheads="1"/>
          </p:cNvSpPr>
          <p:nvPr/>
        </p:nvSpPr>
        <p:spPr bwMode="auto">
          <a:xfrm>
            <a:off x="0" y="838200"/>
            <a:ext cx="7162800" cy="5183188"/>
          </a:xfrm>
          <a:prstGeom prst="rect">
            <a:avLst/>
          </a:prstGeom>
          <a:noFill/>
          <a:ln w="12700">
            <a:noFill/>
            <a:miter lim="800000"/>
            <a:headEnd/>
            <a:tailEnd/>
          </a:ln>
          <a:effectLst/>
        </p:spPr>
        <p:txBody>
          <a:bodyPr>
            <a:spAutoFit/>
          </a:bodyPr>
          <a:lstStyle/>
          <a:p>
            <a:pPr marL="350838" indent="-350838">
              <a:spcBef>
                <a:spcPct val="50000"/>
              </a:spcBef>
              <a:buSzPct val="120000"/>
              <a:buFontTx/>
              <a:buBlip>
                <a:blip r:embed="rId2"/>
              </a:buBlip>
              <a:defRPr/>
            </a:pPr>
            <a:r>
              <a:rPr lang="en-US" sz="2400" dirty="0">
                <a:effectLst>
                  <a:outerShdw blurRad="38100" dist="38100" dir="2700000" algn="tl">
                    <a:srgbClr val="C0C0C0"/>
                  </a:outerShdw>
                </a:effectLst>
                <a:latin typeface="Comic Sans MS" pitchFamily="66" charset="0"/>
              </a:rPr>
              <a:t>Young, popular minister in </a:t>
            </a:r>
            <a:br>
              <a:rPr lang="en-US" sz="2400" dirty="0">
                <a:effectLst>
                  <a:outerShdw blurRad="38100" dist="38100" dir="2700000" algn="tl">
                    <a:srgbClr val="C0C0C0"/>
                  </a:outerShdw>
                </a:effectLst>
                <a:latin typeface="Comic Sans MS" pitchFamily="66" charset="0"/>
              </a:rPr>
            </a:br>
            <a:r>
              <a:rPr lang="en-US" sz="2400" dirty="0">
                <a:effectLst>
                  <a:outerShdw blurRad="38100" dist="38100" dir="2700000" algn="tl">
                    <a:srgbClr val="C0C0C0"/>
                  </a:outerShdw>
                </a:effectLst>
                <a:latin typeface="Comic Sans MS" pitchFamily="66" charset="0"/>
              </a:rPr>
              <a:t>Salem.</a:t>
            </a:r>
          </a:p>
          <a:p>
            <a:pPr marL="808038" lvl="1" indent="-342900">
              <a:spcBef>
                <a:spcPct val="50000"/>
              </a:spcBef>
              <a:buClr>
                <a:srgbClr val="FF6600"/>
              </a:buClr>
              <a:buSzPct val="120000"/>
              <a:buFont typeface="Wingdings" pitchFamily="2" charset="2"/>
              <a:buChar char="§"/>
              <a:defRPr/>
            </a:pPr>
            <a:r>
              <a:rPr lang="en-US" sz="2100" dirty="0">
                <a:effectLst>
                  <a:outerShdw blurRad="38100" dist="38100" dir="2700000" algn="tl">
                    <a:srgbClr val="C0C0C0"/>
                  </a:outerShdw>
                </a:effectLst>
                <a:latin typeface="Comic Sans MS" pitchFamily="66" charset="0"/>
              </a:rPr>
              <a:t>Argued for a full break </a:t>
            </a:r>
            <a:br>
              <a:rPr lang="en-US" sz="2100" dirty="0">
                <a:effectLst>
                  <a:outerShdw blurRad="38100" dist="38100" dir="2700000" algn="tl">
                    <a:srgbClr val="C0C0C0"/>
                  </a:outerShdw>
                </a:effectLst>
                <a:latin typeface="Comic Sans MS" pitchFamily="66" charset="0"/>
              </a:rPr>
            </a:br>
            <a:r>
              <a:rPr lang="en-US" sz="2100" dirty="0">
                <a:effectLst>
                  <a:outerShdw blurRad="38100" dist="38100" dir="2700000" algn="tl">
                    <a:srgbClr val="C0C0C0"/>
                  </a:outerShdw>
                </a:effectLst>
                <a:latin typeface="Comic Sans MS" pitchFamily="66" charset="0"/>
              </a:rPr>
              <a:t>with the Anglican Church.</a:t>
            </a:r>
          </a:p>
          <a:p>
            <a:pPr marL="808038" lvl="1" indent="-342900">
              <a:spcBef>
                <a:spcPct val="50000"/>
              </a:spcBef>
              <a:buClr>
                <a:srgbClr val="FF6600"/>
              </a:buClr>
              <a:buSzPct val="120000"/>
              <a:buFont typeface="Wingdings" pitchFamily="2" charset="2"/>
              <a:buChar char="§"/>
              <a:defRPr/>
            </a:pPr>
            <a:r>
              <a:rPr lang="en-US" sz="2100" dirty="0">
                <a:effectLst>
                  <a:outerShdw blurRad="38100" dist="38100" dir="2700000" algn="tl">
                    <a:srgbClr val="C0C0C0"/>
                  </a:outerShdw>
                </a:effectLst>
                <a:latin typeface="Comic Sans MS" pitchFamily="66" charset="0"/>
              </a:rPr>
              <a:t>Condemned MA Bay </a:t>
            </a:r>
            <a:br>
              <a:rPr lang="en-US" sz="2100" dirty="0">
                <a:effectLst>
                  <a:outerShdw blurRad="38100" dist="38100" dir="2700000" algn="tl">
                    <a:srgbClr val="C0C0C0"/>
                  </a:outerShdw>
                </a:effectLst>
                <a:latin typeface="Comic Sans MS" pitchFamily="66" charset="0"/>
              </a:rPr>
            </a:br>
            <a:r>
              <a:rPr lang="en-US" sz="2100" dirty="0">
                <a:effectLst>
                  <a:outerShdw blurRad="38100" dist="38100" dir="2700000" algn="tl">
                    <a:srgbClr val="C0C0C0"/>
                  </a:outerShdw>
                </a:effectLst>
                <a:latin typeface="Comic Sans MS" pitchFamily="66" charset="0"/>
              </a:rPr>
              <a:t>Charter.</a:t>
            </a:r>
          </a:p>
          <a:p>
            <a:pPr marL="1203325" lvl="2" indent="-280988">
              <a:spcBef>
                <a:spcPct val="50000"/>
              </a:spcBef>
              <a:buClr>
                <a:srgbClr val="7A3D00"/>
              </a:buClr>
              <a:buSzPct val="130000"/>
              <a:buFontTx/>
              <a:buChar char="•"/>
              <a:defRPr/>
            </a:pPr>
            <a:r>
              <a:rPr lang="en-US" sz="1900" dirty="0">
                <a:effectLst>
                  <a:outerShdw blurRad="38100" dist="38100" dir="2700000" algn="tl">
                    <a:srgbClr val="C0C0C0"/>
                  </a:outerShdw>
                </a:effectLst>
                <a:latin typeface="Comic Sans MS" pitchFamily="66" charset="0"/>
              </a:rPr>
              <a:t>Did not give fair </a:t>
            </a:r>
            <a:br>
              <a:rPr lang="en-US" sz="1900" dirty="0">
                <a:effectLst>
                  <a:outerShdw blurRad="38100" dist="38100" dir="2700000" algn="tl">
                    <a:srgbClr val="C0C0C0"/>
                  </a:outerShdw>
                </a:effectLst>
                <a:latin typeface="Comic Sans MS" pitchFamily="66" charset="0"/>
              </a:rPr>
            </a:br>
            <a:r>
              <a:rPr lang="en-US" sz="1900" dirty="0">
                <a:effectLst>
                  <a:outerShdw blurRad="38100" dist="38100" dir="2700000" algn="tl">
                    <a:srgbClr val="C0C0C0"/>
                  </a:outerShdw>
                </a:effectLst>
                <a:latin typeface="Comic Sans MS" pitchFamily="66" charset="0"/>
              </a:rPr>
              <a:t>compensation to Indians.</a:t>
            </a:r>
          </a:p>
          <a:p>
            <a:pPr marL="808038" lvl="1" indent="-342900">
              <a:spcBef>
                <a:spcPct val="50000"/>
              </a:spcBef>
              <a:buClr>
                <a:srgbClr val="FF6600"/>
              </a:buClr>
              <a:buSzPct val="120000"/>
              <a:buFont typeface="Wingdings" pitchFamily="2" charset="2"/>
              <a:buChar char="§"/>
              <a:defRPr/>
            </a:pPr>
            <a:r>
              <a:rPr lang="en-US" sz="2100" dirty="0">
                <a:effectLst>
                  <a:outerShdw blurRad="38100" dist="38100" dir="2700000" algn="tl">
                    <a:srgbClr val="C0C0C0"/>
                  </a:outerShdw>
                </a:effectLst>
                <a:latin typeface="Comic Sans MS" pitchFamily="66" charset="0"/>
              </a:rPr>
              <a:t>Denied authority of civil </a:t>
            </a:r>
            <a:br>
              <a:rPr lang="en-US" sz="2100" dirty="0">
                <a:effectLst>
                  <a:outerShdw blurRad="38100" dist="38100" dir="2700000" algn="tl">
                    <a:srgbClr val="C0C0C0"/>
                  </a:outerShdw>
                </a:effectLst>
                <a:latin typeface="Comic Sans MS" pitchFamily="66" charset="0"/>
              </a:rPr>
            </a:br>
            <a:r>
              <a:rPr lang="en-US" sz="2100" dirty="0">
                <a:effectLst>
                  <a:outerShdw blurRad="38100" dist="38100" dir="2700000" algn="tl">
                    <a:srgbClr val="C0C0C0"/>
                  </a:outerShdw>
                </a:effectLst>
                <a:latin typeface="Comic Sans MS" pitchFamily="66" charset="0"/>
              </a:rPr>
              <a:t>govt. to regulate religious </a:t>
            </a:r>
            <a:br>
              <a:rPr lang="en-US" sz="2100" dirty="0">
                <a:effectLst>
                  <a:outerShdw blurRad="38100" dist="38100" dir="2700000" algn="tl">
                    <a:srgbClr val="C0C0C0"/>
                  </a:outerShdw>
                </a:effectLst>
                <a:latin typeface="Comic Sans MS" pitchFamily="66" charset="0"/>
              </a:rPr>
            </a:br>
            <a:r>
              <a:rPr lang="en-US" sz="2100" dirty="0">
                <a:effectLst>
                  <a:outerShdw blurRad="38100" dist="38100" dir="2700000" algn="tl">
                    <a:srgbClr val="C0C0C0"/>
                  </a:outerShdw>
                </a:effectLst>
                <a:latin typeface="Comic Sans MS" pitchFamily="66" charset="0"/>
              </a:rPr>
              <a:t>behavior.</a:t>
            </a:r>
          </a:p>
          <a:p>
            <a:pPr marL="350838" indent="-350838">
              <a:spcBef>
                <a:spcPct val="50000"/>
              </a:spcBef>
              <a:buClr>
                <a:srgbClr val="FF6600"/>
              </a:buClr>
              <a:buSzPct val="120000"/>
              <a:buFont typeface="Wingdings" pitchFamily="2" charset="2"/>
              <a:buBlip>
                <a:blip r:embed="rId3"/>
              </a:buBlip>
              <a:defRPr/>
            </a:pPr>
            <a:r>
              <a:rPr lang="en-US" sz="2400" dirty="0">
                <a:effectLst>
                  <a:outerShdw blurRad="38100" dist="38100" dir="2700000" algn="tl">
                    <a:srgbClr val="C0C0C0"/>
                  </a:outerShdw>
                </a:effectLst>
                <a:latin typeface="Comic Sans MS" pitchFamily="66" charset="0"/>
              </a:rPr>
              <a:t>1635 </a:t>
            </a:r>
            <a:r>
              <a:rPr lang="en-US" sz="2400" dirty="0">
                <a:effectLst>
                  <a:outerShdw blurRad="38100" dist="38100" dir="2700000" algn="tl">
                    <a:srgbClr val="C0C0C0"/>
                  </a:outerShdw>
                </a:effectLst>
                <a:latin typeface="Comic Sans MS" pitchFamily="66" charset="0"/>
                <a:sym typeface="Wingdings" pitchFamily="2" charset="2"/>
              </a:rPr>
              <a:t> found guilty of preaching </a:t>
            </a:r>
            <a:r>
              <a:rPr lang="en-US" sz="2400" i="1" dirty="0" err="1">
                <a:effectLst>
                  <a:outerShdw blurRad="38100" dist="38100" dir="2700000" algn="tl">
                    <a:srgbClr val="C0C0C0"/>
                  </a:outerShdw>
                </a:effectLst>
                <a:latin typeface="Comic Sans MS" pitchFamily="66" charset="0"/>
                <a:sym typeface="Wingdings" pitchFamily="2" charset="2"/>
              </a:rPr>
              <a:t>newe</a:t>
            </a:r>
            <a:r>
              <a:rPr lang="en-US" sz="2400" i="1" dirty="0">
                <a:effectLst>
                  <a:outerShdw blurRad="38100" dist="38100" dir="2700000" algn="tl">
                    <a:srgbClr val="C0C0C0"/>
                  </a:outerShdw>
                </a:effectLst>
                <a:latin typeface="Comic Sans MS" pitchFamily="66" charset="0"/>
                <a:sym typeface="Wingdings" pitchFamily="2" charset="2"/>
              </a:rPr>
              <a:t> &amp; dangerous opinions</a:t>
            </a:r>
            <a:r>
              <a:rPr lang="en-US" sz="2400" dirty="0">
                <a:effectLst>
                  <a:outerShdw blurRad="38100" dist="38100" dir="2700000" algn="tl">
                    <a:srgbClr val="C0C0C0"/>
                  </a:outerShdw>
                </a:effectLst>
                <a:latin typeface="Comic Sans MS" pitchFamily="66" charset="0"/>
                <a:sym typeface="Wingdings" pitchFamily="2" charset="2"/>
              </a:rPr>
              <a:t> and was exiled.</a:t>
            </a:r>
            <a:endParaRPr lang="en-US" sz="2400" dirty="0">
              <a:effectLst>
                <a:outerShdw blurRad="38100" dist="38100" dir="2700000" algn="tl">
                  <a:srgbClr val="C0C0C0"/>
                </a:outerShdw>
              </a:effectLst>
              <a:latin typeface="Comic Sans MS" pitchFamily="66" charset="0"/>
            </a:endParaRPr>
          </a:p>
        </p:txBody>
      </p:sp>
      <p:sp>
        <p:nvSpPr>
          <p:cNvPr id="190473" name="Text Box 9"/>
          <p:cNvSpPr txBox="1">
            <a:spLocks noChangeArrowheads="1"/>
          </p:cNvSpPr>
          <p:nvPr/>
        </p:nvSpPr>
        <p:spPr bwMode="auto">
          <a:xfrm>
            <a:off x="6083300" y="4572000"/>
            <a:ext cx="2438400" cy="457200"/>
          </a:xfrm>
          <a:prstGeom prst="rect">
            <a:avLst/>
          </a:prstGeom>
          <a:noFill/>
          <a:ln w="12700">
            <a:noFill/>
            <a:miter lim="800000"/>
            <a:headEnd/>
            <a:tailEnd/>
          </a:ln>
          <a:effectLst/>
        </p:spPr>
        <p:txBody>
          <a:bodyPr>
            <a:spAutoFit/>
          </a:bodyPr>
          <a:lstStyle/>
          <a:p>
            <a:pPr algn="ctr">
              <a:spcBef>
                <a:spcPct val="50000"/>
              </a:spcBef>
              <a:defRPr/>
            </a:pPr>
            <a:r>
              <a:rPr lang="en-US" sz="2400" b="1">
                <a:solidFill>
                  <a:srgbClr val="CC5300"/>
                </a:solidFill>
                <a:effectLst>
                  <a:outerShdw blurRad="38100" dist="38100" dir="2700000" algn="tl">
                    <a:srgbClr val="C0C0C0"/>
                  </a:outerShdw>
                </a:effectLst>
                <a:latin typeface="Comic Sans MS" pitchFamily="66" charset="0"/>
              </a:rPr>
              <a:t>Roger Williams</a:t>
            </a:r>
          </a:p>
        </p:txBody>
      </p:sp>
      <p:pic>
        <p:nvPicPr>
          <p:cNvPr id="23557" name="Picture 10" descr="Roger Williams"/>
          <p:cNvPicPr>
            <a:picLocks noChangeAspect="1" noChangeArrowheads="1"/>
          </p:cNvPicPr>
          <p:nvPr/>
        </p:nvPicPr>
        <p:blipFill>
          <a:blip r:embed="rId4" cstate="print">
            <a:lum bright="-6000" contrast="18000"/>
          </a:blip>
          <a:srcRect/>
          <a:stretch>
            <a:fillRect/>
          </a:stretch>
        </p:blipFill>
        <p:spPr bwMode="auto">
          <a:xfrm>
            <a:off x="5943600" y="1219200"/>
            <a:ext cx="2654300" cy="3276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04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04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04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04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04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04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4800" dirty="0" smtClean="0">
                <a:latin typeface="Times New Roman" pitchFamily="18" charset="0"/>
                <a:cs typeface="Times New Roman" pitchFamily="18" charset="0"/>
              </a:rPr>
              <a:t>Salutary Neglect</a:t>
            </a:r>
            <a:endParaRPr lang="en-US" sz="4800" dirty="0">
              <a:latin typeface="Times New Roman" pitchFamily="18" charset="0"/>
              <a:cs typeface="Times New Roman" pitchFamily="18" charset="0"/>
            </a:endParaRPr>
          </a:p>
        </p:txBody>
      </p:sp>
      <p:sp>
        <p:nvSpPr>
          <p:cNvPr id="5" name="Content Placeholder 4"/>
          <p:cNvSpPr>
            <a:spLocks noGrp="1"/>
          </p:cNvSpPr>
          <p:nvPr>
            <p:ph idx="1"/>
          </p:nvPr>
        </p:nvSpPr>
        <p:spPr>
          <a:xfrm>
            <a:off x="304800" y="1600200"/>
            <a:ext cx="8534400" cy="4876800"/>
          </a:xfrm>
        </p:spPr>
        <p:txBody>
          <a:bodyPr/>
          <a:lstStyle/>
          <a:p>
            <a:r>
              <a:rPr lang="en-US" sz="2800" dirty="0" smtClean="0">
                <a:latin typeface="Times New Roman" pitchFamily="18" charset="0"/>
                <a:cs typeface="Times New Roman" pitchFamily="18" charset="0"/>
              </a:rPr>
              <a:t>Period of time where the colonists were able to have self-government, little British involvement</a:t>
            </a:r>
          </a:p>
          <a:p>
            <a:r>
              <a:rPr lang="en-US" sz="2800" dirty="0" smtClean="0">
                <a:latin typeface="Times New Roman" pitchFamily="18" charset="0"/>
                <a:cs typeface="Times New Roman" pitchFamily="18" charset="0"/>
              </a:rPr>
              <a:t>The goal was to make $, serve the motherland </a:t>
            </a:r>
          </a:p>
          <a:p>
            <a:r>
              <a:rPr lang="en-US" sz="2800" dirty="0" smtClean="0">
                <a:latin typeface="Times New Roman" pitchFamily="18" charset="0"/>
                <a:cs typeface="Times New Roman" pitchFamily="18" charset="0"/>
              </a:rPr>
              <a:t>If a colony made money, than it didn’t matter if they had their own government</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676400" y="297359"/>
            <a:ext cx="7467600" cy="76944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4400" b="1" dirty="0">
                <a:solidFill>
                  <a:srgbClr val="D47E00"/>
                </a:solidFill>
                <a:effectLst>
                  <a:outerShdw blurRad="38100" dist="38100" dir="2700000" algn="tl">
                    <a:srgbClr val="000000">
                      <a:alpha val="43137"/>
                    </a:srgbClr>
                  </a:outerShdw>
                </a:effectLst>
                <a:latin typeface="QuillPerpendicularRegular" pitchFamily="18" charset="0"/>
              </a:rPr>
              <a:t>King Philip’s War </a:t>
            </a:r>
            <a:r>
              <a:rPr lang="en-US" sz="3200" b="1" dirty="0">
                <a:solidFill>
                  <a:srgbClr val="D47E00"/>
                </a:solidFill>
                <a:effectLst>
                  <a:outerShdw blurRad="38100" dist="38100" dir="2700000" algn="tl">
                    <a:srgbClr val="000000">
                      <a:alpha val="43137"/>
                    </a:srgbClr>
                  </a:outerShdw>
                </a:effectLst>
                <a:latin typeface="QuillPerpendicularRegular" pitchFamily="18" charset="0"/>
              </a:rPr>
              <a:t>(1675-1676}</a:t>
            </a:r>
            <a:endParaRPr lang="en-US" sz="4800" b="1" dirty="0">
              <a:solidFill>
                <a:srgbClr val="D47E00"/>
              </a:solidFill>
              <a:effectLst>
                <a:outerShdw blurRad="38100" dist="38100" dir="2700000" algn="tl">
                  <a:srgbClr val="000000">
                    <a:alpha val="43137"/>
                  </a:srgbClr>
                </a:outerShdw>
              </a:effectLst>
              <a:latin typeface="QuillPerpendicularRegular" pitchFamily="18" charset="0"/>
            </a:endParaRPr>
          </a:p>
        </p:txBody>
      </p:sp>
      <p:pic>
        <p:nvPicPr>
          <p:cNvPr id="4"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03636" y="1056920"/>
            <a:ext cx="3140364" cy="420088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5"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l="7935" t="4611" r="4793" b="3169"/>
          <a:stretch>
            <a:fillRect/>
          </a:stretch>
        </p:blipFill>
        <p:spPr bwMode="auto">
          <a:xfrm>
            <a:off x="0" y="-1"/>
            <a:ext cx="1676400" cy="3047999"/>
          </a:xfrm>
          <a:prstGeom prst="rect">
            <a:avLst/>
          </a:prstGeom>
          <a:noFill/>
          <a:ln w="12700">
            <a:solidFill>
              <a:schemeClr val="tx2"/>
            </a:solidFill>
            <a:miter lim="800000"/>
            <a:headEnd/>
            <a:tailEnd/>
          </a:ln>
          <a:extLst>
            <a:ext uri="{909E8E84-426E-40DD-AFC4-6F175D3DCCD1}">
              <a14:hiddenFill xmlns="" xmlns:a14="http://schemas.microsoft.com/office/drawing/2010/main">
                <a:solidFill>
                  <a:srgbClr val="FFFFFF"/>
                </a:solidFill>
              </a14:hiddenFill>
            </a:ext>
          </a:extLst>
        </p:spPr>
      </p:pic>
      <p:pic>
        <p:nvPicPr>
          <p:cNvPr id="1028" name="Picture 4" descr="http://www.legendsofamerica.com/photos-massachusetts/King%20Philips%20War.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2895600"/>
            <a:ext cx="6003636" cy="3962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3157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
            <a:ext cx="8610600" cy="990600"/>
          </a:xfrm>
        </p:spPr>
        <p:style>
          <a:lnRef idx="2">
            <a:schemeClr val="dk1"/>
          </a:lnRef>
          <a:fillRef idx="1">
            <a:schemeClr val="lt1"/>
          </a:fillRef>
          <a:effectRef idx="0">
            <a:schemeClr val="dk1"/>
          </a:effectRef>
          <a:fontRef idx="minor">
            <a:schemeClr val="dk1"/>
          </a:fontRef>
        </p:style>
        <p:txBody>
          <a:bodyPr>
            <a:normAutofit/>
          </a:bodyPr>
          <a:lstStyle/>
          <a:p>
            <a:pPr algn="ctr"/>
            <a:r>
              <a:rPr lang="en-US" sz="54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Salem Witch Trials</a:t>
            </a:r>
            <a:endParaRPr lang="en-US" sz="5400"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2050" name="Picture 2" descr="http://law2.umkc.edu/faculty/projects/ftrials/salem/salemexamof.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1066800"/>
            <a:ext cx="8610600" cy="57404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4010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77200" cy="1143000"/>
          </a:xfrm>
        </p:spPr>
        <p:txBody>
          <a:bodyPr>
            <a:normAutofit/>
          </a:bodyPr>
          <a:lstStyle/>
          <a:p>
            <a:r>
              <a:rPr lang="en-US" sz="6000" dirty="0" smtClean="0">
                <a:latin typeface="Times New Roman" pitchFamily="18" charset="0"/>
                <a:cs typeface="Times New Roman" pitchFamily="18" charset="0"/>
              </a:rPr>
              <a:t>The Starving Time</a:t>
            </a:r>
            <a:endParaRPr lang="en-US" sz="6000" dirty="0">
              <a:latin typeface="Times New Roman" pitchFamily="18" charset="0"/>
              <a:cs typeface="Times New Roman" pitchFamily="18" charset="0"/>
            </a:endParaRPr>
          </a:p>
        </p:txBody>
      </p:sp>
      <p:pic>
        <p:nvPicPr>
          <p:cNvPr id="1026" name="Picture 2" descr="http://global.fncstatic.com/static/managed/img/Scitech/Jamestown%20Cannibalism%20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752600"/>
            <a:ext cx="8534400" cy="4797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9026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7470648" cy="1143000"/>
          </a:xfrm>
        </p:spPr>
        <p:style>
          <a:lnRef idx="0">
            <a:schemeClr val="accent4"/>
          </a:lnRef>
          <a:fillRef idx="3">
            <a:schemeClr val="accent4"/>
          </a:fillRef>
          <a:effectRef idx="3">
            <a:schemeClr val="accent4"/>
          </a:effectRef>
          <a:fontRef idx="minor">
            <a:schemeClr val="lt1"/>
          </a:fontRef>
        </p:style>
        <p:txBody>
          <a:bodyPr/>
          <a:lstStyle/>
          <a:p>
            <a:r>
              <a:rPr lang="en-US" dirty="0" smtClean="0">
                <a:latin typeface="Times New Roman" pitchFamily="18" charset="0"/>
                <a:cs typeface="Times New Roman" pitchFamily="18" charset="0"/>
              </a:rPr>
              <a:t>Tobacco; The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Cash Crop</a:t>
            </a:r>
            <a:endParaRPr lang="en-US" dirty="0">
              <a:latin typeface="Times New Roman" pitchFamily="18" charset="0"/>
              <a:cs typeface="Times New Roman" pitchFamily="18" charset="0"/>
            </a:endParaRPr>
          </a:p>
        </p:txBody>
      </p:sp>
      <p:pic>
        <p:nvPicPr>
          <p:cNvPr id="30724" name="Picture 4" descr="http://bloximages.chicago2.vip.townnews.com/host.madison.com/content/tncms/assets/v3/editorial/a/89/a8993ba8-4e41-11df-9b87-001cc4c002e0/a8993ba8-4e41-11df-9b87-001cc4c002e0.image.jpg"/>
          <p:cNvPicPr>
            <a:picLocks noChangeAspect="1" noChangeArrowheads="1"/>
          </p:cNvPicPr>
          <p:nvPr/>
        </p:nvPicPr>
        <p:blipFill>
          <a:blip r:embed="rId2" cstate="print"/>
          <a:srcRect/>
          <a:stretch>
            <a:fillRect/>
          </a:stretch>
        </p:blipFill>
        <p:spPr bwMode="auto">
          <a:xfrm>
            <a:off x="152400" y="2514600"/>
            <a:ext cx="5829300" cy="3886200"/>
          </a:xfrm>
          <a:prstGeom prst="rect">
            <a:avLst/>
          </a:prstGeom>
          <a:noFill/>
        </p:spPr>
      </p:pic>
      <p:sp>
        <p:nvSpPr>
          <p:cNvPr id="8" name="TextBox 7"/>
          <p:cNvSpPr txBox="1"/>
          <p:nvPr/>
        </p:nvSpPr>
        <p:spPr>
          <a:xfrm>
            <a:off x="6019800" y="1981200"/>
            <a:ext cx="3124200" cy="267765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Font typeface="Arial" pitchFamily="34" charset="0"/>
              <a:buChar char="•"/>
            </a:pPr>
            <a:r>
              <a:rPr lang="en-US" sz="2400" dirty="0" smtClean="0">
                <a:latin typeface="Times New Roman" pitchFamily="18" charset="0"/>
                <a:cs typeface="Times New Roman" pitchFamily="18" charset="0"/>
              </a:rPr>
              <a:t>John </a:t>
            </a:r>
            <a:r>
              <a:rPr lang="en-US" sz="2400" dirty="0" smtClean="0">
                <a:latin typeface="Times New Roman" pitchFamily="18" charset="0"/>
                <a:cs typeface="Times New Roman" pitchFamily="18" charset="0"/>
              </a:rPr>
              <a:t>Rolfe planted the 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cash crop in the US, tobacco</a:t>
            </a:r>
          </a:p>
          <a:p>
            <a:pPr>
              <a:buFont typeface="Arial" pitchFamily="34" charset="0"/>
              <a:buChar char="•"/>
            </a:pPr>
            <a:r>
              <a:rPr lang="en-US" sz="2400" dirty="0" smtClean="0">
                <a:latin typeface="Times New Roman" pitchFamily="18" charset="0"/>
                <a:cs typeface="Times New Roman" pitchFamily="18" charset="0"/>
              </a:rPr>
              <a:t>This became the most important crop to the nation until the rise of cotton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676474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rngweb.com/maps/131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
            <a:ext cx="6781800" cy="394290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Bent Arrow 3"/>
          <p:cNvSpPr/>
          <p:nvPr/>
        </p:nvSpPr>
        <p:spPr>
          <a:xfrm>
            <a:off x="2133600" y="2590800"/>
            <a:ext cx="2095500" cy="1600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Bent Arrow 4"/>
          <p:cNvSpPr/>
          <p:nvPr/>
        </p:nvSpPr>
        <p:spPr>
          <a:xfrm flipH="1">
            <a:off x="6705600" y="2895600"/>
            <a:ext cx="1219200" cy="1371600"/>
          </a:xfrm>
          <a:prstGeom prst="ben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609600" y="0"/>
            <a:ext cx="7924800" cy="769441"/>
          </a:xfrm>
          <a:prstGeom prst="rect">
            <a:avLst/>
          </a:prstGeom>
          <a:ln w="38100">
            <a:solidFill>
              <a:srgbClr val="92D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4400" dirty="0" smtClean="0">
                <a:latin typeface="Times New Roman" pitchFamily="18" charset="0"/>
                <a:cs typeface="Times New Roman" pitchFamily="18" charset="0"/>
              </a:rPr>
              <a:t>Farming Areas in Virginia</a:t>
            </a:r>
            <a:endParaRPr lang="en-US" sz="4400" dirty="0">
              <a:latin typeface="Times New Roman" pitchFamily="18" charset="0"/>
              <a:cs typeface="Times New Roman" pitchFamily="18" charset="0"/>
            </a:endParaRPr>
          </a:p>
        </p:txBody>
      </p:sp>
      <p:sp>
        <p:nvSpPr>
          <p:cNvPr id="8" name="TextBox 7"/>
          <p:cNvSpPr txBox="1"/>
          <p:nvPr/>
        </p:nvSpPr>
        <p:spPr>
          <a:xfrm>
            <a:off x="838200" y="4191000"/>
            <a:ext cx="21336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latin typeface="Times New Roman" pitchFamily="18" charset="0"/>
                <a:cs typeface="Times New Roman" pitchFamily="18" charset="0"/>
              </a:rPr>
              <a:t>Piedmont= poor growing area, farmed mostly by the poor</a:t>
            </a:r>
            <a:endParaRPr lang="en-US" sz="2400" dirty="0">
              <a:latin typeface="Times New Roman" pitchFamily="18" charset="0"/>
              <a:cs typeface="Times New Roman" pitchFamily="18" charset="0"/>
            </a:endParaRPr>
          </a:p>
        </p:txBody>
      </p:sp>
      <p:sp>
        <p:nvSpPr>
          <p:cNvPr id="9" name="TextBox 8"/>
          <p:cNvSpPr txBox="1"/>
          <p:nvPr/>
        </p:nvSpPr>
        <p:spPr>
          <a:xfrm>
            <a:off x="6248400" y="4267200"/>
            <a:ext cx="2133600"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Times New Roman" pitchFamily="18" charset="0"/>
                <a:cs typeface="Times New Roman" pitchFamily="18" charset="0"/>
              </a:rPr>
              <a:t>Tidewater= great growing area, farmed by the rich</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68891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987553" cy="1054250"/>
          </a:xfrm>
        </p:spPr>
        <p:txBody>
          <a:bodyPr/>
          <a:lstStyle/>
          <a:p>
            <a:r>
              <a:rPr lang="en-US" sz="4800" dirty="0" smtClean="0">
                <a:latin typeface="Times New Roman" pitchFamily="18" charset="0"/>
                <a:cs typeface="Times New Roman" pitchFamily="18" charset="0"/>
              </a:rPr>
              <a:t>Indentured Servants</a:t>
            </a:r>
            <a:endParaRPr lang="en-US" sz="4800" dirty="0">
              <a:latin typeface="Times New Roman" pitchFamily="18" charset="0"/>
              <a:cs typeface="Times New Roman" pitchFamily="18" charset="0"/>
            </a:endParaRPr>
          </a:p>
        </p:txBody>
      </p:sp>
      <p:pic>
        <p:nvPicPr>
          <p:cNvPr id="1026" name="Picture 2" descr="http://www.teachingushistory.org/images/CopyofGyge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00200"/>
            <a:ext cx="3886200" cy="322986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aventalearning.com/content168staging/2008AmHistA/unit1/images/HIS02-69.2008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0" y="3733800"/>
            <a:ext cx="5334000" cy="274122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0" y="4876800"/>
            <a:ext cx="5029200" cy="156966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latin typeface="Times New Roman" pitchFamily="18" charset="0"/>
                <a:cs typeface="Times New Roman" pitchFamily="18" charset="0"/>
              </a:rPr>
              <a:t>Headright program: Offer of 50 acres, if they paid their own way to North America</a:t>
            </a:r>
          </a:p>
          <a:p>
            <a:r>
              <a:rPr lang="en-US" sz="2400" dirty="0" smtClean="0">
                <a:latin typeface="Times New Roman" pitchFamily="18" charset="0"/>
                <a:cs typeface="Times New Roman" pitchFamily="18" charset="0"/>
              </a:rPr>
              <a:t>+ 50 per indentured servant</a:t>
            </a:r>
            <a:endParaRPr lang="en-US" sz="2400" dirty="0">
              <a:latin typeface="Times New Roman" pitchFamily="18" charset="0"/>
              <a:cs typeface="Times New Roman" pitchFamily="18" charset="0"/>
            </a:endParaRPr>
          </a:p>
        </p:txBody>
      </p:sp>
      <p:sp>
        <p:nvSpPr>
          <p:cNvPr id="19458" name="Rectangle 2"/>
          <p:cNvSpPr>
            <a:spLocks noChangeArrowheads="1"/>
          </p:cNvSpPr>
          <p:nvPr/>
        </p:nvSpPr>
        <p:spPr bwMode="auto">
          <a:xfrm>
            <a:off x="4114800" y="1425476"/>
            <a:ext cx="4800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Symbol" pitchFamily="18"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return for passage to the US, young men and women for fixed terms of service (4-5 years)</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Symbol" pitchFamily="18"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They would trade work for the possibility of land and possible supplies, after service</a:t>
            </a:r>
            <a:endParaRPr kumimoji="0" lang="en-US" sz="4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835849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1260" cy="1054394"/>
          </a:xfrm>
        </p:spPr>
        <p:txBody>
          <a:bodyPr>
            <a:normAutofit fontScale="90000"/>
          </a:bodyPr>
          <a:lstStyle/>
          <a:p>
            <a:r>
              <a:rPr lang="en-US" sz="5400" dirty="0" smtClean="0">
                <a:latin typeface="Times New Roman" pitchFamily="18" charset="0"/>
                <a:cs typeface="Times New Roman" pitchFamily="18" charset="0"/>
              </a:rPr>
              <a:t>Bacon’s Rebellion</a:t>
            </a:r>
            <a:br>
              <a:rPr lang="en-US" sz="54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(1676)</a:t>
            </a:r>
            <a:endParaRPr lang="en-US" sz="5400" dirty="0">
              <a:latin typeface="Times New Roman" pitchFamily="18" charset="0"/>
              <a:cs typeface="Times New Roman" pitchFamily="18" charset="0"/>
            </a:endParaRPr>
          </a:p>
        </p:txBody>
      </p:sp>
      <p:sp>
        <p:nvSpPr>
          <p:cNvPr id="29697" name="Rectangle 1"/>
          <p:cNvSpPr>
            <a:spLocks noChangeArrowheads="1"/>
          </p:cNvSpPr>
          <p:nvPr/>
        </p:nvSpPr>
        <p:spPr bwMode="auto">
          <a:xfrm>
            <a:off x="4724400" y="1647736"/>
            <a:ext cx="4419600" cy="50783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Nathaniel Bacon</a:t>
            </a:r>
            <a:r>
              <a:rPr kumimoji="0" lang="en-US" b="1"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Rebellion</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Started b/c the governor of Virginia gave away the majority of land, leaving none for incoming immigrates</a:t>
            </a:r>
            <a:endParaRPr kumimoji="0" lang="en-US"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Virginia</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required large land ownership to vote; taxed the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Peidmont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more, created anger towards the rich</a:t>
            </a:r>
            <a:endParaRPr kumimoji="0" lang="en-US"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Poor whites rose against what they viewed as the ruling class (rich) and joined with the freed blacks </a:t>
            </a:r>
            <a:endParaRPr kumimoji="0" lang="en-US"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rebellion caused an increase in the African slave trade as a means of limiting indentured servants   </a:t>
            </a:r>
            <a:endParaRPr kumimoji="0" lang="en-US" b="0" i="0" u="none" strike="noStrike" cap="none" normalizeH="0" baseline="0" dirty="0" smtClean="0">
              <a:ln>
                <a:noFill/>
              </a:ln>
              <a:solidFill>
                <a:schemeClr val="tx1"/>
              </a:solidFill>
              <a:effectLst/>
              <a:latin typeface="Arial" pitchFamily="34" charset="0"/>
            </a:endParaRPr>
          </a:p>
          <a:p>
            <a:pPr marL="914400" marR="0" lvl="2"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Impact #1- The colonial system moved from primarily indentured servants to slavery</a:t>
            </a:r>
            <a:endParaRPr kumimoji="0" lang="en-US" b="0" i="0" u="none" strike="noStrike" cap="none" normalizeH="0" baseline="0" dirty="0" smtClean="0">
              <a:ln>
                <a:noFill/>
              </a:ln>
              <a:solidFill>
                <a:schemeClr val="tx1"/>
              </a:solidFill>
              <a:effectLst/>
              <a:latin typeface="Arial" pitchFamily="34" charset="0"/>
            </a:endParaRPr>
          </a:p>
          <a:p>
            <a:pPr marL="914400" marR="0" lvl="2"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Increased desire for UK control of the colonies </a:t>
            </a:r>
            <a:endParaRPr kumimoji="0" lang="en-US" sz="3200" b="0" i="0" u="none" strike="noStrike" cap="none" normalizeH="0" baseline="0" dirty="0" smtClean="0">
              <a:ln>
                <a:noFill/>
              </a:ln>
              <a:solidFill>
                <a:schemeClr val="tx1"/>
              </a:solidFill>
              <a:effectLst/>
              <a:latin typeface="Arial" pitchFamily="34" charset="0"/>
            </a:endParaRPr>
          </a:p>
        </p:txBody>
      </p:sp>
      <p:pic>
        <p:nvPicPr>
          <p:cNvPr id="7" name="Picture 2" descr="http://webspace.webring.com/people/xm/mlause/AH/AH1/imagesAH1/1676burnjamestow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00200"/>
            <a:ext cx="5124523" cy="3514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5819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latin typeface="Times New Roman" pitchFamily="18" charset="0"/>
                <a:cs typeface="Times New Roman" pitchFamily="18" charset="0"/>
              </a:rPr>
              <a:t>House of Burgesses </a:t>
            </a:r>
            <a:endParaRPr lang="en-US" sz="5400" dirty="0">
              <a:latin typeface="Times New Roman" pitchFamily="18" charset="0"/>
              <a:cs typeface="Times New Roman" pitchFamily="18" charset="0"/>
            </a:endParaRPr>
          </a:p>
        </p:txBody>
      </p:sp>
      <p:pic>
        <p:nvPicPr>
          <p:cNvPr id="1026" name="Picture 2" descr="http://www.historichampshire.org/history/Capita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76400"/>
            <a:ext cx="4305882" cy="3133725"/>
          </a:xfrm>
          <a:prstGeom prst="rect">
            <a:avLst/>
          </a:prstGeom>
          <a:noFill/>
          <a:extLst>
            <a:ext uri="{909E8E84-426E-40DD-AFC4-6F175D3DCCD1}">
              <a14:hiddenFill xmlns:a14="http://schemas.microsoft.com/office/drawing/2010/main" xmlns="">
                <a:solidFill>
                  <a:srgbClr val="FFFFFF"/>
                </a:solidFill>
              </a14:hiddenFill>
            </a:ext>
          </a:extLst>
        </p:spPr>
      </p:pic>
      <p:sp>
        <p:nvSpPr>
          <p:cNvPr id="28673" name="Rectangle 1"/>
          <p:cNvSpPr>
            <a:spLocks noChangeArrowheads="1"/>
          </p:cNvSpPr>
          <p:nvPr/>
        </p:nvSpPr>
        <p:spPr bwMode="auto">
          <a:xfrm>
            <a:off x="4191000" y="1466494"/>
            <a:ext cx="4953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st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step toward self-government</a:t>
            </a:r>
            <a:endParaRPr kumimoji="0" lang="en-US" sz="2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House of Burgesses= Each of the Virginian cities sent 2 representatives (22 total), elected by popular vote, to the colonial assemblies</a:t>
            </a:r>
            <a:endParaRPr kumimoji="0" lang="en-US" sz="2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All laws passed by the body could be vetoed by the governor</a:t>
            </a:r>
            <a:endParaRPr kumimoji="0" lang="en-US" sz="2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Only land owning males could vote for representatives</a:t>
            </a:r>
            <a:endParaRPr kumimoji="0" lang="en-US" sz="2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After Virginia became a royal colony, its power was limited </a:t>
            </a:r>
            <a:endParaRPr kumimoji="0" lang="en-US" sz="4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3329251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457200" y="1361703"/>
            <a:ext cx="8153400" cy="4962897"/>
          </a:xfrm>
          <a:prstGeom prst="rect">
            <a:avLst/>
          </a:prstGeom>
          <a:noFill/>
          <a:ln w="12700">
            <a:noFill/>
            <a:miter lim="800000"/>
            <a:headEnd/>
            <a:tailEnd/>
          </a:ln>
          <a:effectLst/>
        </p:spPr>
        <p:txBody>
          <a:bodyPr wrap="square">
            <a:spAutoFit/>
          </a:bodyPr>
          <a:lstStyle/>
          <a:p>
            <a:pPr marL="579438" indent="-579438">
              <a:spcBef>
                <a:spcPct val="50000"/>
              </a:spcBef>
              <a:buFontTx/>
              <a:buBlip>
                <a:blip r:embed="rId2"/>
              </a:buBlip>
              <a:defRPr/>
            </a:pPr>
            <a:r>
              <a:rPr lang="en-US" sz="2300" dirty="0" smtClean="0">
                <a:effectLst>
                  <a:outerShdw blurRad="38100" dist="38100" dir="2700000" algn="tl">
                    <a:srgbClr val="C0C0C0"/>
                  </a:outerShdw>
                </a:effectLst>
                <a:latin typeface="Comic Sans MS" pitchFamily="66" charset="0"/>
              </a:rPr>
              <a:t>Lord Baltimore </a:t>
            </a:r>
            <a:r>
              <a:rPr lang="en-US" sz="2300" dirty="0">
                <a:effectLst>
                  <a:outerShdw blurRad="38100" dist="38100" dir="2700000" algn="tl">
                    <a:srgbClr val="C0C0C0"/>
                  </a:outerShdw>
                </a:effectLst>
                <a:latin typeface="Comic Sans MS" pitchFamily="66" charset="0"/>
              </a:rPr>
              <a:t>permitted high degree of freedom of worship in order to prevent repeat of persecution of Catholics by Protestants.</a:t>
            </a:r>
          </a:p>
          <a:p>
            <a:pPr marL="1143000" lvl="1" indent="-288925">
              <a:spcBef>
                <a:spcPct val="50000"/>
              </a:spcBef>
              <a:buClr>
                <a:srgbClr val="C82600"/>
              </a:buClr>
              <a:buFont typeface="Wingdings" pitchFamily="2" charset="2"/>
              <a:buChar char="§"/>
              <a:defRPr/>
            </a:pPr>
            <a:r>
              <a:rPr lang="en-US" sz="2000" dirty="0">
                <a:effectLst>
                  <a:outerShdw blurRad="38100" dist="38100" dir="2700000" algn="tl">
                    <a:srgbClr val="C0C0C0"/>
                  </a:outerShdw>
                </a:effectLst>
                <a:latin typeface="Comic Sans MS" pitchFamily="66" charset="0"/>
              </a:rPr>
              <a:t>High number of Protestants threatened because of overwhelming rights given to Catholics.</a:t>
            </a:r>
          </a:p>
          <a:p>
            <a:pPr marL="579438" indent="-579438">
              <a:spcBef>
                <a:spcPct val="50000"/>
              </a:spcBef>
              <a:buClr>
                <a:srgbClr val="C82600"/>
              </a:buClr>
              <a:buFont typeface="Wingdings" pitchFamily="2" charset="2"/>
              <a:buBlip>
                <a:blip r:embed="rId2"/>
              </a:buBlip>
              <a:defRPr/>
            </a:pPr>
            <a:r>
              <a:rPr lang="en-US" sz="2500" dirty="0">
                <a:solidFill>
                  <a:schemeClr val="accent2"/>
                </a:solidFill>
                <a:effectLst>
                  <a:outerShdw blurRad="38100" dist="38100" dir="2700000" algn="tl">
                    <a:srgbClr val="C0C0C0"/>
                  </a:outerShdw>
                </a:effectLst>
                <a:latin typeface="Comic Sans MS" pitchFamily="66" charset="0"/>
              </a:rPr>
              <a:t>Maryland Toleration Act of 1649</a:t>
            </a:r>
          </a:p>
          <a:p>
            <a:pPr marL="1143000" lvl="1" indent="-288925">
              <a:spcBef>
                <a:spcPct val="50000"/>
              </a:spcBef>
              <a:buClr>
                <a:srgbClr val="C82600"/>
              </a:buClr>
              <a:buFont typeface="Wingdings" pitchFamily="2" charset="2"/>
              <a:buChar char="§"/>
              <a:defRPr/>
            </a:pPr>
            <a:r>
              <a:rPr lang="en-US" sz="2000" dirty="0">
                <a:effectLst>
                  <a:outerShdw blurRad="38100" dist="38100" dir="2700000" algn="tl">
                    <a:srgbClr val="C0C0C0"/>
                  </a:outerShdw>
                </a:effectLst>
                <a:latin typeface="Comic Sans MS" pitchFamily="66" charset="0"/>
              </a:rPr>
              <a:t>Supported by the Catholics in MD.</a:t>
            </a:r>
          </a:p>
          <a:p>
            <a:pPr marL="1143000" lvl="1" indent="-288925">
              <a:spcBef>
                <a:spcPct val="50000"/>
              </a:spcBef>
              <a:buClr>
                <a:srgbClr val="C82600"/>
              </a:buClr>
              <a:buFont typeface="Wingdings" pitchFamily="2" charset="2"/>
              <a:buChar char="§"/>
              <a:defRPr/>
            </a:pPr>
            <a:r>
              <a:rPr lang="en-US" sz="2000" dirty="0">
                <a:effectLst>
                  <a:outerShdw blurRad="38100" dist="38100" dir="2700000" algn="tl">
                    <a:srgbClr val="C0C0C0"/>
                  </a:outerShdw>
                </a:effectLst>
                <a:latin typeface="Comic Sans MS" pitchFamily="66" charset="0"/>
              </a:rPr>
              <a:t>Guaranteed toleration to all CHRISTIANS.</a:t>
            </a:r>
          </a:p>
          <a:p>
            <a:pPr marL="1143000" lvl="1" indent="-288925">
              <a:spcBef>
                <a:spcPct val="50000"/>
              </a:spcBef>
              <a:buClr>
                <a:srgbClr val="C82600"/>
              </a:buClr>
              <a:buFont typeface="Wingdings" pitchFamily="2" charset="2"/>
              <a:buChar char="§"/>
              <a:defRPr/>
            </a:pPr>
            <a:r>
              <a:rPr lang="en-US" sz="2000" dirty="0">
                <a:effectLst>
                  <a:outerShdw blurRad="38100" dist="38100" dir="2700000" algn="tl">
                    <a:srgbClr val="C0C0C0"/>
                  </a:outerShdw>
                </a:effectLst>
                <a:latin typeface="Comic Sans MS" pitchFamily="66" charset="0"/>
              </a:rPr>
              <a:t>Decreed death to those who denied the divinity of Jesus [like Jews, atheists, etc.].</a:t>
            </a:r>
          </a:p>
          <a:p>
            <a:pPr marL="1143000" lvl="1" indent="-288925">
              <a:spcBef>
                <a:spcPct val="50000"/>
              </a:spcBef>
              <a:buClr>
                <a:srgbClr val="C82600"/>
              </a:buClr>
              <a:buFont typeface="Wingdings" pitchFamily="2" charset="2"/>
              <a:buChar char="§"/>
              <a:defRPr/>
            </a:pPr>
            <a:r>
              <a:rPr lang="en-US" sz="2000" dirty="0">
                <a:effectLst>
                  <a:outerShdw blurRad="38100" dist="38100" dir="2700000" algn="tl">
                    <a:srgbClr val="C0C0C0"/>
                  </a:outerShdw>
                </a:effectLst>
                <a:latin typeface="Comic Sans MS" pitchFamily="66" charset="0"/>
              </a:rPr>
              <a:t>In one way, it was less tolerant than before the law was passed!!</a:t>
            </a:r>
          </a:p>
        </p:txBody>
      </p:sp>
      <p:sp>
        <p:nvSpPr>
          <p:cNvPr id="129027" name="Text Box 3"/>
          <p:cNvSpPr txBox="1">
            <a:spLocks noChangeArrowheads="1"/>
          </p:cNvSpPr>
          <p:nvPr/>
        </p:nvSpPr>
        <p:spPr bwMode="auto">
          <a:xfrm>
            <a:off x="381000" y="152400"/>
            <a:ext cx="8458200" cy="1261884"/>
          </a:xfrm>
          <a:prstGeom prst="rect">
            <a:avLst/>
          </a:prstGeom>
          <a:noFill/>
          <a:ln w="12700">
            <a:noFill/>
            <a:miter lim="800000"/>
            <a:headEnd/>
            <a:tailEnd/>
          </a:ln>
          <a:effectLst>
            <a:outerShdw dist="35921" dir="2700000" algn="ctr" rotWithShape="0">
              <a:schemeClr val="tx2"/>
            </a:outerShdw>
          </a:effectLst>
        </p:spPr>
        <p:txBody>
          <a:bodyPr wrap="square">
            <a:spAutoFit/>
          </a:bodyPr>
          <a:lstStyle/>
          <a:p>
            <a:pPr algn="ctr">
              <a:spcBef>
                <a:spcPct val="50000"/>
              </a:spcBef>
              <a:defRPr/>
            </a:pPr>
            <a:r>
              <a:rPr lang="en-US" sz="3800" b="1" dirty="0" smtClean="0">
                <a:solidFill>
                  <a:srgbClr val="CC3300"/>
                </a:solidFill>
                <a:effectLst>
                  <a:outerShdw blurRad="38100" dist="38100" dir="2700000" algn="tl">
                    <a:srgbClr val="C0C0C0"/>
                  </a:outerShdw>
                </a:effectLst>
                <a:latin typeface="Lucida Calligraphy" pitchFamily="66" charset="0"/>
              </a:rPr>
              <a:t>Maryland: A </a:t>
            </a:r>
            <a:r>
              <a:rPr lang="en-US" sz="3800" b="1" dirty="0">
                <a:solidFill>
                  <a:srgbClr val="CC3300"/>
                </a:solidFill>
                <a:effectLst>
                  <a:outerShdw blurRad="38100" dist="38100" dir="2700000" algn="tl">
                    <a:srgbClr val="C0C0C0"/>
                  </a:outerShdw>
                </a:effectLst>
                <a:latin typeface="Lucida Calligraphy" pitchFamily="66" charset="0"/>
              </a:rPr>
              <a:t>Haven for Catholics</a:t>
            </a:r>
          </a:p>
        </p:txBody>
      </p:sp>
    </p:spTree>
    <p:extLst>
      <p:ext uri="{BB962C8B-B14F-4D97-AF65-F5344CB8AC3E}">
        <p14:creationId xmlns:p14="http://schemas.microsoft.com/office/powerpoint/2010/main" xmlns="" val="495099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90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902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902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902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902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90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33</TotalTime>
  <Words>930</Words>
  <Application>Microsoft Office PowerPoint</Application>
  <PresentationFormat>On-screen Show (4:3)</PresentationFormat>
  <Paragraphs>93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Module</vt:lpstr>
      <vt:lpstr>Chesapeake Colonies/ NE Colonies Review </vt:lpstr>
      <vt:lpstr>Chesapeake- Jamestown</vt:lpstr>
      <vt:lpstr>The Starving Time</vt:lpstr>
      <vt:lpstr>Tobacco; The 1st Cash Crop</vt:lpstr>
      <vt:lpstr>Slide 5</vt:lpstr>
      <vt:lpstr>Indentured Servants</vt:lpstr>
      <vt:lpstr>Bacon’s Rebellion (1676)</vt:lpstr>
      <vt:lpstr>House of Burgesses </vt:lpstr>
      <vt:lpstr>Slide 9</vt:lpstr>
      <vt:lpstr>NE Colonies </vt:lpstr>
      <vt:lpstr>Types of Colonies</vt:lpstr>
      <vt:lpstr>The Puritans</vt:lpstr>
      <vt:lpstr>Division of the Christian Churches</vt:lpstr>
      <vt:lpstr>Slide 14</vt:lpstr>
      <vt:lpstr>Squanto</vt:lpstr>
      <vt:lpstr>Slide 16</vt:lpstr>
      <vt:lpstr>Excerpt, “City Upon The Hill” Speech</vt:lpstr>
      <vt:lpstr>Effects of the Plague </vt:lpstr>
      <vt:lpstr>NE Society</vt:lpstr>
      <vt:lpstr>New England Colonial Economy</vt:lpstr>
      <vt:lpstr>Slide 21</vt:lpstr>
      <vt:lpstr>Salutary Neglect</vt:lpstr>
      <vt:lpstr>Slide 23</vt:lpstr>
      <vt:lpstr>Salem Witch Trials</vt:lpstr>
    </vt:vector>
  </TitlesOfParts>
  <Company>ccsd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Chesapeake Colonies/ NE Colonies Review </dc:title>
  <dc:creator>raascha</dc:creator>
  <cp:lastModifiedBy>raascha</cp:lastModifiedBy>
  <cp:revision>7</cp:revision>
  <dcterms:created xsi:type="dcterms:W3CDTF">2014-03-04T18:22:19Z</dcterms:created>
  <dcterms:modified xsi:type="dcterms:W3CDTF">2014-03-05T19:29:19Z</dcterms:modified>
</cp:coreProperties>
</file>