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77" r:id="rId24"/>
    <p:sldId id="280" r:id="rId25"/>
    <p:sldId id="281" r:id="rId26"/>
    <p:sldId id="282" r:id="rId27"/>
    <p:sldId id="283" r:id="rId28"/>
    <p:sldId id="284" r:id="rId29"/>
    <p:sldId id="285" r:id="rId30"/>
    <p:sldId id="286" r:id="rId31"/>
    <p:sldId id="287" r:id="rId32"/>
    <p:sldId id="25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9" r:id="rId54"/>
    <p:sldId id="311" r:id="rId55"/>
    <p:sldId id="312" r:id="rId56"/>
    <p:sldId id="310" r:id="rId57"/>
    <p:sldId id="313" r:id="rId58"/>
    <p:sldId id="314" r:id="rId59"/>
    <p:sldId id="315" r:id="rId60"/>
    <p:sldId id="316" r:id="rId61"/>
    <p:sldId id="317" r:id="rId62"/>
    <p:sldId id="318" r:id="rId63"/>
    <p:sldId id="31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96CE917-549D-4237-9244-07FFA33D4386}" type="datetimeFigureOut">
              <a:rPr lang="en-US" smtClean="0"/>
              <a:pPr/>
              <a:t>4/16/2015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F797482-ECBE-4C07-8056-5821CC4698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6CE917-549D-4237-9244-07FFA33D4386}" type="datetimeFigureOut">
              <a:rPr lang="en-US" smtClean="0"/>
              <a:pPr/>
              <a:t>4/16/2015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797482-ECBE-4C07-8056-5821CC4698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6CE917-549D-4237-9244-07FFA33D4386}" type="datetimeFigureOut">
              <a:rPr lang="en-US" smtClean="0"/>
              <a:pPr/>
              <a:t>4/16/2015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797482-ECBE-4C07-8056-5821CC4698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6CE917-549D-4237-9244-07FFA33D4386}" type="datetimeFigureOut">
              <a:rPr lang="en-US" smtClean="0"/>
              <a:pPr/>
              <a:t>4/16/2015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797482-ECBE-4C07-8056-5821CC46984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96CE917-549D-4237-9244-07FFA33D4386}" type="datetimeFigureOut">
              <a:rPr lang="en-US" smtClean="0"/>
              <a:pPr/>
              <a:t>4/16/2015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797482-ECBE-4C07-8056-5821CC46984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6CE917-549D-4237-9244-07FFA33D4386}" type="datetimeFigureOut">
              <a:rPr lang="en-US" smtClean="0"/>
              <a:pPr/>
              <a:t>4/16/2015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797482-ECBE-4C07-8056-5821CC46984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96CE917-549D-4237-9244-07FFA33D4386}" type="datetimeFigureOut">
              <a:rPr lang="en-US" smtClean="0"/>
              <a:pPr/>
              <a:t>4/16/2015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F797482-ECBE-4C07-8056-5821CC4698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96CE917-549D-4237-9244-07FFA33D4386}" type="datetimeFigureOut">
              <a:rPr lang="en-US" smtClean="0"/>
              <a:pPr/>
              <a:t>4/16/2015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F797482-ECBE-4C07-8056-5821CC46984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96CE917-549D-4237-9244-07FFA33D4386}" type="datetimeFigureOut">
              <a:rPr lang="en-US" smtClean="0"/>
              <a:pPr/>
              <a:t>4/16/2015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F797482-ECBE-4C07-8056-5821CC4698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96CE917-549D-4237-9244-07FFA33D4386}" type="datetimeFigureOut">
              <a:rPr lang="en-US" smtClean="0"/>
              <a:pPr/>
              <a:t>4/16/2015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797482-ECBE-4C07-8056-5821CC4698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96CE917-549D-4237-9244-07FFA33D4386}" type="datetimeFigureOut">
              <a:rPr lang="en-US" smtClean="0"/>
              <a:pPr/>
              <a:t>4/16/2015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F797482-ECBE-4C07-8056-5821CC46984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6CE917-549D-4237-9244-07FFA33D4386}" type="datetimeFigureOut">
              <a:rPr lang="en-US" smtClean="0"/>
              <a:pPr/>
              <a:t>4/16/2015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F797482-ECBE-4C07-8056-5821CC4698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upload.wikimedia.org/wikipedia/commons/0/06/AtomicEffects-p7a.jpg" TargetMode="External"/><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hyperlink" Target="//upload.wikimedia.org/wikipedia/commons/7/70/AtomicEffects-p7b.jp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latin typeface="Times New Roman" pitchFamily="18" charset="0"/>
                <a:cs typeface="Times New Roman" pitchFamily="18" charset="0"/>
              </a:rPr>
              <a:t>WWII- Review</a:t>
            </a:r>
            <a:endParaRPr lang="en-US" sz="60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Non-Aggression Pact"/>
          <p:cNvPicPr>
            <a:picLocks noChangeAspect="1" noChangeArrowheads="1"/>
          </p:cNvPicPr>
          <p:nvPr/>
        </p:nvPicPr>
        <p:blipFill>
          <a:blip r:embed="rId2" cstate="print">
            <a:lum bright="6000" contrast="6000"/>
            <a:extLst>
              <a:ext uri="{28A0092B-C50C-407E-A947-70E740481C1C}">
                <a14:useLocalDpi xmlns="" xmlns:a14="http://schemas.microsoft.com/office/drawing/2010/main" val="0"/>
              </a:ext>
            </a:extLst>
          </a:blip>
          <a:srcRect/>
          <a:stretch>
            <a:fillRect/>
          </a:stretch>
        </p:blipFill>
        <p:spPr bwMode="auto">
          <a:xfrm>
            <a:off x="1447800" y="1600200"/>
            <a:ext cx="3448050" cy="4343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32772" name="Rectangle 4"/>
          <p:cNvSpPr>
            <a:spLocks noChangeArrowheads="1"/>
          </p:cNvSpPr>
          <p:nvPr/>
        </p:nvSpPr>
        <p:spPr bwMode="auto">
          <a:xfrm>
            <a:off x="1295400" y="5943600"/>
            <a:ext cx="3733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000" b="1" dirty="0">
                <a:solidFill>
                  <a:schemeClr val="bg1"/>
                </a:solidFill>
                <a:latin typeface="Times New Roman" pitchFamily="18" charset="0"/>
                <a:cs typeface="Times New Roman" pitchFamily="18" charset="0"/>
              </a:rPr>
              <a:t>Foreign Ministers </a:t>
            </a:r>
            <a:br>
              <a:rPr lang="en-US" sz="2000" b="1" dirty="0">
                <a:solidFill>
                  <a:schemeClr val="bg1"/>
                </a:solidFill>
                <a:latin typeface="Times New Roman" pitchFamily="18" charset="0"/>
                <a:cs typeface="Times New Roman" pitchFamily="18" charset="0"/>
              </a:rPr>
            </a:br>
            <a:r>
              <a:rPr lang="en-US" sz="2000" b="1" dirty="0">
                <a:solidFill>
                  <a:schemeClr val="bg1"/>
                </a:solidFill>
                <a:latin typeface="Times New Roman" pitchFamily="18" charset="0"/>
                <a:cs typeface="Times New Roman" pitchFamily="18" charset="0"/>
              </a:rPr>
              <a:t>von Ribbentrop &amp; Molotov</a:t>
            </a:r>
          </a:p>
        </p:txBody>
      </p:sp>
      <p:pic>
        <p:nvPicPr>
          <p:cNvPr id="32773" name="Picture 5" descr="Map Showing Partition of Poland 1939"/>
          <p:cNvPicPr>
            <a:picLocks noChangeAspect="1" noChangeArrowheads="1"/>
          </p:cNvPicPr>
          <p:nvPr/>
        </p:nvPicPr>
        <p:blipFill>
          <a:blip r:embed="rId3" cstate="print">
            <a:lum bright="-6000" contrast="6000"/>
            <a:extLst>
              <a:ext uri="{28A0092B-C50C-407E-A947-70E740481C1C}">
                <a14:useLocalDpi xmlns="" xmlns:a14="http://schemas.microsoft.com/office/drawing/2010/main" val="0"/>
              </a:ext>
            </a:extLst>
          </a:blip>
          <a:srcRect/>
          <a:stretch>
            <a:fillRect/>
          </a:stretch>
        </p:blipFill>
        <p:spPr bwMode="auto">
          <a:xfrm>
            <a:off x="5257800" y="1981200"/>
            <a:ext cx="366395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676400" y="152400"/>
            <a:ext cx="6934200" cy="1446550"/>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The German- Soviet Non-Aggression Pact, 1939</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48758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tsanddetails.com/media/2/20080218-jsoldiers01%20jap%20in%20shang%20tales%20of%20old%20shang.jpg"/>
          <p:cNvPicPr>
            <a:picLocks noChangeAspect="1" noChangeArrowheads="1"/>
          </p:cNvPicPr>
          <p:nvPr/>
        </p:nvPicPr>
        <p:blipFill>
          <a:blip r:embed="rId2" cstate="print"/>
          <a:srcRect/>
          <a:stretch>
            <a:fillRect/>
          </a:stretch>
        </p:blipFill>
        <p:spPr bwMode="auto">
          <a:xfrm>
            <a:off x="0" y="0"/>
            <a:ext cx="3670298" cy="3200400"/>
          </a:xfrm>
          <a:prstGeom prst="rect">
            <a:avLst/>
          </a:prstGeom>
          <a:noFill/>
        </p:spPr>
      </p:pic>
      <p:pic>
        <p:nvPicPr>
          <p:cNvPr id="1028" name="Picture 4" descr="http://www.fasttrackteaching.com/ftap/T_M16_JapWW2CP300g15.gif"/>
          <p:cNvPicPr>
            <a:picLocks noChangeAspect="1" noChangeArrowheads="1"/>
          </p:cNvPicPr>
          <p:nvPr/>
        </p:nvPicPr>
        <p:blipFill>
          <a:blip r:embed="rId3" cstate="print"/>
          <a:srcRect/>
          <a:stretch>
            <a:fillRect/>
          </a:stretch>
        </p:blipFill>
        <p:spPr bwMode="auto">
          <a:xfrm>
            <a:off x="3657600" y="2509455"/>
            <a:ext cx="5486400" cy="434854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0" y="152400"/>
            <a:ext cx="4114800" cy="1363503"/>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Blockade of Japan</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6" name="Picture 4" descr="http://upload.wikimedia.org/wikipedia/commons/6/65/Japanese_Empire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95600" y="1577063"/>
            <a:ext cx="6324600" cy="528093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http://www.ww2pcsa.org/images/pc.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9064"/>
            <a:ext cx="4391087" cy="21269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5240" y="2667000"/>
            <a:ext cx="2880360" cy="28931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600" b="1" dirty="0">
                <a:latin typeface="Times New Roman" pitchFamily="18" charset="0"/>
                <a:cs typeface="Times New Roman" pitchFamily="18" charset="0"/>
              </a:rPr>
              <a:t>Embargo</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No </a:t>
            </a:r>
            <a:r>
              <a:rPr lang="en-US" sz="2600" dirty="0">
                <a:latin typeface="Times New Roman" pitchFamily="18" charset="0"/>
                <a:cs typeface="Times New Roman" pitchFamily="18" charset="0"/>
              </a:rPr>
              <a:t>trade to a nation</a:t>
            </a:r>
          </a:p>
          <a:p>
            <a:endParaRPr lang="en-US" sz="2600"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Blockade</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Surrounding a nation with naval units</a:t>
            </a:r>
            <a:endParaRPr lang="en-US" sz="2600" dirty="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7537819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map-Pearl harbor"/>
          <p:cNvPicPr>
            <a:picLocks noChangeAspect="1" noChangeArrowheads="1"/>
          </p:cNvPicPr>
          <p:nvPr/>
        </p:nvPicPr>
        <p:blipFill>
          <a:blip r:embed="rId2" cstate="print">
            <a:lum bright="-6000" contrast="6000"/>
          </a:blip>
          <a:srcRect r="3488"/>
          <a:stretch>
            <a:fillRect/>
          </a:stretch>
        </p:blipFill>
        <p:spPr bwMode="auto">
          <a:xfrm>
            <a:off x="1729437" y="857708"/>
            <a:ext cx="6881163" cy="6000291"/>
          </a:xfrm>
          <a:prstGeom prst="rect">
            <a:avLst/>
          </a:prstGeom>
          <a:noFill/>
          <a:ln w="9525">
            <a:solidFill>
              <a:srgbClr val="002060"/>
            </a:solidFill>
            <a:miter lim="800000"/>
            <a:headEnd/>
            <a:tailEnd/>
          </a:ln>
        </p:spPr>
      </p:pic>
      <p:sp>
        <p:nvSpPr>
          <p:cNvPr id="4" name="Title 1"/>
          <p:cNvSpPr txBox="1">
            <a:spLocks/>
          </p:cNvSpPr>
          <p:nvPr/>
        </p:nvSpPr>
        <p:spPr bwMode="auto">
          <a:xfrm>
            <a:off x="838200" y="15240"/>
            <a:ext cx="7437120" cy="762000"/>
          </a:xfrm>
          <a:prstGeom prst="rect">
            <a:avLst/>
          </a:prstGeom>
          <a:ln/>
          <a:extLst/>
        </p:spPr>
        <p:style>
          <a:lnRef idx="3">
            <a:schemeClr val="lt1"/>
          </a:lnRef>
          <a:fillRef idx="1">
            <a:schemeClr val="accent1"/>
          </a:fillRef>
          <a:effectRef idx="1">
            <a:schemeClr val="accent1"/>
          </a:effectRef>
          <a:fontRef idx="minor">
            <a:schemeClr val="lt1"/>
          </a:fontRef>
        </p:style>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lnSpc>
                <a:spcPct val="95000"/>
              </a:lnSpc>
              <a:defRPr/>
            </a:pPr>
            <a:r>
              <a:rPr lang="en-US" sz="5400" dirty="0" smtClean="0">
                <a:effectLst>
                  <a:outerShdw blurRad="38100" dist="38100" dir="2700000" algn="tl">
                    <a:srgbClr val="000000">
                      <a:alpha val="43137"/>
                    </a:srgbClr>
                  </a:outerShdw>
                </a:effectLst>
                <a:latin typeface="Times New Roman" pitchFamily="18" charset="0"/>
                <a:cs typeface="Times New Roman" pitchFamily="18" charset="0"/>
              </a:rPr>
              <a:t>Pearl Harbor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Pearl Harbor-color"/>
          <p:cNvPicPr>
            <a:picLocks noChangeAspect="1" noChangeArrowheads="1"/>
          </p:cNvPicPr>
          <p:nvPr/>
        </p:nvPicPr>
        <p:blipFill>
          <a:blip r:embed="rId2" cstate="print">
            <a:lum bright="-6000" contrast="6000"/>
          </a:blip>
          <a:srcRect/>
          <a:stretch>
            <a:fillRect/>
          </a:stretch>
        </p:blipFill>
        <p:spPr bwMode="auto">
          <a:xfrm>
            <a:off x="762000" y="1600200"/>
            <a:ext cx="6858000" cy="4572000"/>
          </a:xfrm>
          <a:prstGeom prst="rect">
            <a:avLst/>
          </a:prstGeom>
          <a:noFill/>
          <a:ln w="9525">
            <a:solidFill>
              <a:srgbClr val="002060"/>
            </a:solidFill>
            <a:miter lim="800000"/>
            <a:headEnd/>
            <a:tailEnd/>
          </a:ln>
        </p:spPr>
      </p:pic>
      <p:sp>
        <p:nvSpPr>
          <p:cNvPr id="74757" name="Rectangle 5"/>
          <p:cNvSpPr>
            <a:spLocks noChangeArrowheads="1"/>
          </p:cNvSpPr>
          <p:nvPr/>
        </p:nvSpPr>
        <p:spPr bwMode="auto">
          <a:xfrm>
            <a:off x="1219200" y="6248400"/>
            <a:ext cx="6172200" cy="58477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800" i="1" dirty="0" smtClean="0">
                <a:effectLst>
                  <a:outerShdw blurRad="38100" dist="38100" dir="2700000" algn="tl">
                    <a:srgbClr val="000000">
                      <a:alpha val="43137"/>
                    </a:srgbClr>
                  </a:outerShdw>
                </a:effectLst>
                <a:latin typeface="Comic Sans MS" pitchFamily="66" charset="0"/>
              </a:rPr>
              <a:t>“</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A </a:t>
            </a:r>
            <a:r>
              <a:rPr lang="en-US" sz="3200" i="1" dirty="0">
                <a:effectLst>
                  <a:outerShdw blurRad="38100" dist="38100" dir="2700000" algn="tl">
                    <a:srgbClr val="000000">
                      <a:alpha val="43137"/>
                    </a:srgbClr>
                  </a:outerShdw>
                </a:effectLst>
                <a:latin typeface="Times New Roman" pitchFamily="18" charset="0"/>
                <a:cs typeface="Times New Roman" pitchFamily="18" charset="0"/>
              </a:rPr>
              <a:t>date which will live in infamy</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itle 1"/>
          <p:cNvSpPr txBox="1">
            <a:spLocks/>
          </p:cNvSpPr>
          <p:nvPr/>
        </p:nvSpPr>
        <p:spPr bwMode="auto">
          <a:xfrm>
            <a:off x="304800" y="762000"/>
            <a:ext cx="800100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8100" dir="2700000" algn="tl" rotWithShape="0">
                    <a:srgbClr val="000000">
                      <a:alpha val="39999"/>
                    </a:srgbClr>
                  </a:outerShdw>
                </a:effectLst>
              </a14:hiddenEffects>
            </a:ext>
          </a:extLst>
        </p:spPr>
        <p:txBody>
          <a:bodyPr anchor="b"/>
          <a:lstStyle/>
          <a:p>
            <a:pPr algn="ctr">
              <a:lnSpc>
                <a:spcPct val="95000"/>
              </a:lnSpc>
              <a:defRPr/>
            </a:pPr>
            <a:r>
              <a:rPr lang="en-US" sz="6000" kern="0" dirty="0">
                <a:effectLst>
                  <a:outerShdw blurRad="38100" dist="38100" dir="2700000" algn="tl">
                    <a:srgbClr val="000000">
                      <a:alpha val="43137"/>
                    </a:srgbClr>
                  </a:outerShdw>
                </a:effectLst>
                <a:latin typeface="Times New Roman" pitchFamily="18" charset="0"/>
                <a:ea typeface="+mj-ea"/>
                <a:cs typeface="Times New Roman" pitchFamily="18" charset="0"/>
              </a:rPr>
              <a:t>Pearl Harbor – Dec. 7, 1941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8500"/>
                                  </p:stCondLst>
                                  <p:childTnLst>
                                    <p:set>
                                      <p:cBhvr>
                                        <p:cTn id="6" dur="1" fill="hold">
                                          <p:stCondLst>
                                            <p:cond delay="0"/>
                                          </p:stCondLst>
                                        </p:cTn>
                                        <p:tgtEl>
                                          <p:spTgt spid="74757"/>
                                        </p:tgtEl>
                                        <p:attrNameLst>
                                          <p:attrName>style.visibility</p:attrName>
                                        </p:attrNameLst>
                                      </p:cBhvr>
                                      <p:to>
                                        <p:strVal val="visible"/>
                                      </p:to>
                                    </p:set>
                                    <p:animEffect transition="in" filter="wipe(left)">
                                      <p:cBhvr>
                                        <p:cTn id="7" dur="50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USS Arizona"/>
          <p:cNvPicPr>
            <a:picLocks noChangeAspect="1" noChangeArrowheads="1"/>
          </p:cNvPicPr>
          <p:nvPr/>
        </p:nvPicPr>
        <p:blipFill>
          <a:blip r:embed="rId2" cstate="print">
            <a:lum bright="12000" contrast="6000"/>
          </a:blip>
          <a:srcRect/>
          <a:stretch>
            <a:fillRect/>
          </a:stretch>
        </p:blipFill>
        <p:spPr bwMode="auto">
          <a:xfrm>
            <a:off x="990600" y="1905000"/>
            <a:ext cx="6461125" cy="4953000"/>
          </a:xfrm>
          <a:prstGeom prst="rect">
            <a:avLst/>
          </a:prstGeom>
          <a:noFill/>
          <a:ln w="9525">
            <a:solidFill>
              <a:srgbClr val="002060"/>
            </a:solidFill>
            <a:miter lim="800000"/>
            <a:headEnd/>
            <a:tailEnd/>
          </a:ln>
        </p:spPr>
      </p:pic>
      <p:sp>
        <p:nvSpPr>
          <p:cNvPr id="4" name="Title 1"/>
          <p:cNvSpPr txBox="1">
            <a:spLocks/>
          </p:cNvSpPr>
          <p:nvPr/>
        </p:nvSpPr>
        <p:spPr bwMode="auto">
          <a:xfrm>
            <a:off x="381000" y="838200"/>
            <a:ext cx="800100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8100" dir="2700000" algn="tl" rotWithShape="0">
                    <a:srgbClr val="000000">
                      <a:alpha val="39999"/>
                    </a:srgbClr>
                  </a:outerShdw>
                </a:effectLst>
              </a14:hiddenEffects>
            </a:ext>
          </a:extLst>
        </p:spPr>
        <p:txBody>
          <a:bodyPr anchor="b"/>
          <a:lstStyle/>
          <a:p>
            <a:pPr algn="ctr">
              <a:lnSpc>
                <a:spcPct val="95000"/>
              </a:lnSpc>
              <a:defRPr/>
            </a:pPr>
            <a:r>
              <a:rPr lang="en-US" sz="5400" i="1" kern="0" dirty="0">
                <a:effectLst>
                  <a:outerShdw blurRad="38100" dist="38100" dir="2700000" algn="tl">
                    <a:srgbClr val="000000">
                      <a:alpha val="43137"/>
                    </a:srgbClr>
                  </a:outerShdw>
                </a:effectLst>
                <a:latin typeface="Times New Roman" pitchFamily="18" charset="0"/>
                <a:ea typeface="+mj-ea"/>
                <a:cs typeface="Times New Roman" pitchFamily="18" charset="0"/>
              </a:rPr>
              <a:t>USS Arizona</a:t>
            </a:r>
            <a:r>
              <a:rPr lang="en-US" sz="5400" kern="0" dirty="0">
                <a:effectLst>
                  <a:outerShdw blurRad="38100" dist="38100" dir="2700000" algn="tl">
                    <a:srgbClr val="000000">
                      <a:alpha val="43137"/>
                    </a:srgbClr>
                  </a:outerShdw>
                </a:effectLst>
                <a:latin typeface="Times New Roman" pitchFamily="18" charset="0"/>
                <a:ea typeface="+mj-ea"/>
                <a:cs typeface="Times New Roman" pitchFamily="18" charset="0"/>
              </a:rPr>
              <a:t>, Pearl Harbor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ottymoore.net/images/BlockArena/pearl-harbor-map.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1" y="0"/>
            <a:ext cx="6857999" cy="6858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93728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fdr_signing_declaration"/>
          <p:cNvPicPr>
            <a:picLocks noChangeAspect="1" noChangeArrowheads="1"/>
          </p:cNvPicPr>
          <p:nvPr/>
        </p:nvPicPr>
        <p:blipFill>
          <a:blip r:embed="rId2" cstate="print">
            <a:lum contrast="6000"/>
          </a:blip>
          <a:srcRect l="3854" t="3076" r="1726" b="1538"/>
          <a:stretch>
            <a:fillRect/>
          </a:stretch>
        </p:blipFill>
        <p:spPr bwMode="auto">
          <a:xfrm>
            <a:off x="2286000" y="1844675"/>
            <a:ext cx="3962400" cy="5013325"/>
          </a:xfrm>
          <a:prstGeom prst="rect">
            <a:avLst/>
          </a:prstGeom>
          <a:noFill/>
          <a:ln w="9525">
            <a:solidFill>
              <a:srgbClr val="002060"/>
            </a:solidFill>
            <a:miter lim="800000"/>
            <a:headEnd/>
            <a:tailEnd/>
          </a:ln>
        </p:spPr>
      </p:pic>
      <p:sp>
        <p:nvSpPr>
          <p:cNvPr id="4" name="Title 1"/>
          <p:cNvSpPr txBox="1">
            <a:spLocks/>
          </p:cNvSpPr>
          <p:nvPr/>
        </p:nvSpPr>
        <p:spPr bwMode="auto">
          <a:xfrm>
            <a:off x="0" y="0"/>
            <a:ext cx="9144000" cy="16764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8100" dir="2700000" algn="tl" rotWithShape="0">
                    <a:srgbClr val="000000">
                      <a:alpha val="39999"/>
                    </a:srgbClr>
                  </a:outerShdw>
                </a:effectLst>
              </a14:hiddenEffects>
            </a:ext>
          </a:extLst>
        </p:spPr>
        <p:style>
          <a:lnRef idx="0">
            <a:schemeClr val="accent2"/>
          </a:lnRef>
          <a:fillRef idx="3">
            <a:schemeClr val="accent2"/>
          </a:fillRef>
          <a:effectRef idx="3">
            <a:schemeClr val="accent2"/>
          </a:effectRef>
          <a:fontRef idx="minor">
            <a:schemeClr val="lt1"/>
          </a:fontRef>
        </p:style>
        <p:txBody>
          <a:bodyPr anchor="b"/>
          <a:lstStyle/>
          <a:p>
            <a:pPr algn="ctr">
              <a:lnSpc>
                <a:spcPct val="95000"/>
              </a:lnSpc>
              <a:defRPr/>
            </a:pPr>
            <a:r>
              <a:rPr lang="en-US" sz="4800" kern="0" dirty="0">
                <a:effectLst>
                  <a:outerShdw blurRad="38100" dist="38100" dir="2700000" algn="tl">
                    <a:srgbClr val="000000">
                      <a:alpha val="43137"/>
                    </a:srgbClr>
                  </a:outerShdw>
                </a:effectLst>
                <a:latin typeface="Times New Roman" pitchFamily="18" charset="0"/>
                <a:ea typeface="+mj-ea"/>
                <a:cs typeface="Times New Roman" pitchFamily="18" charset="0"/>
              </a:rPr>
              <a:t>FDR Signs the </a:t>
            </a:r>
            <a:endParaRPr lang="en-US" sz="4800" kern="0" dirty="0" smtClean="0">
              <a:effectLst>
                <a:outerShdw blurRad="38100" dist="38100" dir="2700000" algn="tl">
                  <a:srgbClr val="000000">
                    <a:alpha val="43137"/>
                  </a:srgbClr>
                </a:outerShdw>
              </a:effectLst>
              <a:latin typeface="Times New Roman" pitchFamily="18" charset="0"/>
              <a:ea typeface="+mj-ea"/>
              <a:cs typeface="Times New Roman" pitchFamily="18" charset="0"/>
            </a:endParaRPr>
          </a:p>
          <a:p>
            <a:pPr algn="ctr">
              <a:lnSpc>
                <a:spcPct val="95000"/>
              </a:lnSpc>
              <a:defRPr/>
            </a:pPr>
            <a:r>
              <a:rPr lang="en-US" sz="4800" kern="0" dirty="0" smtClean="0">
                <a:effectLst>
                  <a:outerShdw blurRad="38100" dist="38100" dir="2700000" algn="tl">
                    <a:srgbClr val="000000">
                      <a:alpha val="43137"/>
                    </a:srgbClr>
                  </a:outerShdw>
                </a:effectLst>
                <a:latin typeface="Times New Roman" pitchFamily="18" charset="0"/>
                <a:ea typeface="+mj-ea"/>
                <a:cs typeface="Times New Roman" pitchFamily="18" charset="0"/>
              </a:rPr>
              <a:t>War </a:t>
            </a:r>
            <a:r>
              <a:rPr lang="en-US" sz="4800" kern="0" dirty="0">
                <a:effectLst>
                  <a:outerShdw blurRad="38100" dist="38100" dir="2700000" algn="tl">
                    <a:srgbClr val="000000">
                      <a:alpha val="43137"/>
                    </a:srgbClr>
                  </a:outerShdw>
                </a:effectLst>
                <a:latin typeface="Times New Roman" pitchFamily="18" charset="0"/>
                <a:ea typeface="+mj-ea"/>
                <a:cs typeface="Times New Roman" pitchFamily="18" charset="0"/>
              </a:rPr>
              <a:t>Declaration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4/43/Posted_Japanese_American_Exclusion_Ord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725" y="464127"/>
            <a:ext cx="8143875" cy="59823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81000" y="304800"/>
            <a:ext cx="3505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latin typeface="Times New Roman" pitchFamily="18" charset="0"/>
                <a:cs typeface="Times New Roman" pitchFamily="18" charset="0"/>
              </a:rPr>
              <a:t>Executive Order 9066</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7003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PaC2pE6SWUo/UKqEBLcBi_I/AAAAAAAAAFU/EgpfqWfmEp0/s640/27-2+Japanese-American+Internment+Camp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282"/>
            <a:ext cx="6473825" cy="68577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721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447800" y="1981200"/>
            <a:ext cx="7391400" cy="3379787"/>
          </a:xfrm>
          <a:prstGeom prst="rect">
            <a:avLst/>
          </a:prstGeom>
          <a:noFill/>
          <a:ln w="12700">
            <a:noFill/>
            <a:miter lim="800000"/>
            <a:headEnd type="none" w="sm" len="sm"/>
            <a:tailEnd type="none" w="sm" len="sm"/>
          </a:ln>
          <a:effectLst/>
        </p:spPr>
        <p:txBody>
          <a:bodyPr anchor="ctr">
            <a:spAutoFit/>
          </a:bodyPr>
          <a:lstStyle/>
          <a:p>
            <a:r>
              <a:rPr lang="en-US" b="1" dirty="0">
                <a:solidFill>
                  <a:schemeClr val="tx2"/>
                </a:solidFill>
                <a:latin typeface="Comic Sans MS" pitchFamily="66" charset="0"/>
              </a:rPr>
              <a:t>Great Britain.........................$31 billion</a:t>
            </a:r>
            <a:br>
              <a:rPr lang="en-US" b="1" dirty="0">
                <a:solidFill>
                  <a:schemeClr val="tx2"/>
                </a:solidFill>
                <a:latin typeface="Comic Sans MS" pitchFamily="66" charset="0"/>
              </a:rPr>
            </a:br>
            <a:r>
              <a:rPr lang="en-US" b="1" dirty="0">
                <a:solidFill>
                  <a:schemeClr val="tx2"/>
                </a:solidFill>
                <a:latin typeface="Comic Sans MS" pitchFamily="66" charset="0"/>
              </a:rPr>
              <a:t>Soviet Union..........................$11 billion</a:t>
            </a:r>
            <a:br>
              <a:rPr lang="en-US" b="1" dirty="0">
                <a:solidFill>
                  <a:schemeClr val="tx2"/>
                </a:solidFill>
                <a:latin typeface="Comic Sans MS" pitchFamily="66" charset="0"/>
              </a:rPr>
            </a:br>
            <a:r>
              <a:rPr lang="en-US" b="1" dirty="0">
                <a:solidFill>
                  <a:schemeClr val="tx2"/>
                </a:solidFill>
                <a:latin typeface="Comic Sans MS" pitchFamily="66" charset="0"/>
              </a:rPr>
              <a:t>France..................................$3 billion</a:t>
            </a:r>
            <a:br>
              <a:rPr lang="en-US" b="1" dirty="0">
                <a:solidFill>
                  <a:schemeClr val="tx2"/>
                </a:solidFill>
                <a:latin typeface="Comic Sans MS" pitchFamily="66" charset="0"/>
              </a:rPr>
            </a:br>
            <a:r>
              <a:rPr lang="en-US" b="1" dirty="0">
                <a:solidFill>
                  <a:schemeClr val="tx2"/>
                </a:solidFill>
                <a:latin typeface="Comic Sans MS" pitchFamily="66" charset="0"/>
              </a:rPr>
              <a:t>China..................................$1.5 billion</a:t>
            </a:r>
            <a:br>
              <a:rPr lang="en-US" b="1" dirty="0">
                <a:solidFill>
                  <a:schemeClr val="tx2"/>
                </a:solidFill>
                <a:latin typeface="Comic Sans MS" pitchFamily="66" charset="0"/>
              </a:rPr>
            </a:br>
            <a:r>
              <a:rPr lang="en-US" b="1" dirty="0">
                <a:solidFill>
                  <a:schemeClr val="tx2"/>
                </a:solidFill>
                <a:latin typeface="Comic Sans MS" pitchFamily="66" charset="0"/>
              </a:rPr>
              <a:t>Other European......................$500 million</a:t>
            </a:r>
            <a:br>
              <a:rPr lang="en-US" b="1" dirty="0">
                <a:solidFill>
                  <a:schemeClr val="tx2"/>
                </a:solidFill>
                <a:latin typeface="Comic Sans MS" pitchFamily="66" charset="0"/>
              </a:rPr>
            </a:br>
            <a:r>
              <a:rPr lang="en-US" b="1" dirty="0">
                <a:solidFill>
                  <a:schemeClr val="tx2"/>
                </a:solidFill>
                <a:latin typeface="Comic Sans MS" pitchFamily="66" charset="0"/>
              </a:rPr>
              <a:t>South America.......................$400 million</a:t>
            </a:r>
            <a:br>
              <a:rPr lang="en-US" b="1" dirty="0">
                <a:solidFill>
                  <a:schemeClr val="tx2"/>
                </a:solidFill>
                <a:latin typeface="Comic Sans MS" pitchFamily="66" charset="0"/>
              </a:rPr>
            </a:br>
            <a:r>
              <a:rPr lang="en-US" b="1" dirty="0">
                <a:solidFill>
                  <a:schemeClr val="tx2"/>
                </a:solidFill>
                <a:latin typeface="Comic Sans MS" pitchFamily="66" charset="0"/>
              </a:rPr>
              <a:t/>
            </a:r>
            <a:br>
              <a:rPr lang="en-US" b="1" dirty="0">
                <a:solidFill>
                  <a:schemeClr val="tx2"/>
                </a:solidFill>
                <a:latin typeface="Comic Sans MS" pitchFamily="66" charset="0"/>
              </a:rPr>
            </a:br>
            <a:r>
              <a:rPr lang="en-US" b="1" dirty="0">
                <a:solidFill>
                  <a:schemeClr val="tx2"/>
                </a:solidFill>
                <a:latin typeface="Comic Sans MS" pitchFamily="66" charset="0"/>
              </a:rPr>
              <a:t>     </a:t>
            </a:r>
            <a:r>
              <a:rPr lang="en-US" sz="2800" b="1" dirty="0">
                <a:solidFill>
                  <a:schemeClr val="tx2"/>
                </a:solidFill>
                <a:latin typeface="Comic Sans MS" pitchFamily="66" charset="0"/>
              </a:rPr>
              <a:t>The amount totaled: </a:t>
            </a:r>
            <a:r>
              <a:rPr lang="en-US" b="1" u="sng" dirty="0">
                <a:solidFill>
                  <a:srgbClr val="333399"/>
                </a:solidFill>
                <a:latin typeface="Comic Sans MS" pitchFamily="66" charset="0"/>
              </a:rPr>
              <a:t>$48,601,365,000</a:t>
            </a:r>
            <a:r>
              <a:rPr lang="en-US" sz="2000" b="1" dirty="0">
                <a:solidFill>
                  <a:schemeClr val="tx2"/>
                </a:solidFill>
                <a:latin typeface="Comic Sans MS" pitchFamily="66" charset="0"/>
              </a:rPr>
              <a:t/>
            </a:r>
            <a:br>
              <a:rPr lang="en-US" sz="2000" b="1" dirty="0">
                <a:solidFill>
                  <a:schemeClr val="tx2"/>
                </a:solidFill>
                <a:latin typeface="Comic Sans MS" pitchFamily="66" charset="0"/>
              </a:rPr>
            </a:br>
            <a:endParaRPr lang="en-US" sz="2000" b="1" dirty="0">
              <a:solidFill>
                <a:schemeClr val="tx2"/>
              </a:solidFill>
              <a:latin typeface="Comic Sans MS" pitchFamily="66" charset="0"/>
            </a:endParaRPr>
          </a:p>
        </p:txBody>
      </p:sp>
      <p:sp>
        <p:nvSpPr>
          <p:cNvPr id="46083" name="Text Box 3"/>
          <p:cNvSpPr txBox="1">
            <a:spLocks noChangeArrowheads="1"/>
          </p:cNvSpPr>
          <p:nvPr/>
        </p:nvSpPr>
        <p:spPr bwMode="auto">
          <a:xfrm>
            <a:off x="1143000" y="381000"/>
            <a:ext cx="7772400" cy="13112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pPr>
            <a:r>
              <a:rPr lang="en-US" sz="4000" b="1" dirty="0">
                <a:solidFill>
                  <a:srgbClr val="D80000"/>
                </a:solidFill>
                <a:latin typeface="Comic Sans MS" pitchFamily="66" charset="0"/>
              </a:rPr>
              <a:t>U. S. Lend-Lease Act,</a:t>
            </a:r>
            <a:br>
              <a:rPr lang="en-US" sz="4000" b="1" dirty="0">
                <a:solidFill>
                  <a:srgbClr val="D80000"/>
                </a:solidFill>
                <a:latin typeface="Comic Sans MS" pitchFamily="66" charset="0"/>
              </a:rPr>
            </a:br>
            <a:r>
              <a:rPr lang="en-US" sz="4000" b="1" dirty="0">
                <a:solidFill>
                  <a:srgbClr val="D80000"/>
                </a:solidFill>
                <a:latin typeface="Comic Sans MS" pitchFamily="66" charset="0"/>
              </a:rPr>
              <a:t>1941</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owensvalleyhistory.com/manzanar3/manzanar124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1460"/>
            <a:ext cx="9111340" cy="6377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515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1251062"/>
          </a:xfrm>
        </p:spPr>
        <p:txBody>
          <a:bodyPr/>
          <a:lstStyle/>
          <a:p>
            <a:r>
              <a:rPr lang="en-US"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Arsenal of Democracy </a:t>
            </a:r>
            <a:endParaRPr lang="en-US"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Picture 2" descr="http://main.seekingmichigan.org/wp-content/uploads/2008/12/wwii.jpg"/>
          <p:cNvPicPr>
            <a:picLocks noChangeAspect="1" noChangeArrowheads="1"/>
          </p:cNvPicPr>
          <p:nvPr/>
        </p:nvPicPr>
        <p:blipFill>
          <a:blip r:embed="rId2" cstate="print"/>
          <a:srcRect/>
          <a:stretch>
            <a:fillRect/>
          </a:stretch>
        </p:blipFill>
        <p:spPr bwMode="auto">
          <a:xfrm>
            <a:off x="4815418" y="1676400"/>
            <a:ext cx="4328582" cy="3429000"/>
          </a:xfrm>
          <a:prstGeom prst="rect">
            <a:avLst/>
          </a:prstGeom>
          <a:noFill/>
        </p:spPr>
      </p:pic>
      <p:pic>
        <p:nvPicPr>
          <p:cNvPr id="25602" name="Picture 2" descr="http://www.historians.org/projects/giroundtable/Lend_Lease/Images/LendLease_Pix8.jpg"/>
          <p:cNvPicPr>
            <a:picLocks noChangeAspect="1" noChangeArrowheads="1"/>
          </p:cNvPicPr>
          <p:nvPr/>
        </p:nvPicPr>
        <p:blipFill>
          <a:blip r:embed="rId3" cstate="print"/>
          <a:srcRect/>
          <a:stretch>
            <a:fillRect/>
          </a:stretch>
        </p:blipFill>
        <p:spPr bwMode="auto">
          <a:xfrm>
            <a:off x="0" y="2472104"/>
            <a:ext cx="4800600" cy="346197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The Destroyer Deal</a:t>
            </a:r>
            <a:endParaRPr lang="en-US" dirty="0">
              <a:latin typeface="Times New Roman" pitchFamily="18" charset="0"/>
              <a:cs typeface="Times New Roman" pitchFamily="18" charset="0"/>
            </a:endParaRPr>
          </a:p>
        </p:txBody>
      </p:sp>
      <p:pic>
        <p:nvPicPr>
          <p:cNvPr id="1026" name="Picture 2" descr="http://cnngps.files.wordpress.com/2011/09/fdr-churchill.jpg"/>
          <p:cNvPicPr>
            <a:picLocks noChangeAspect="1" noChangeArrowheads="1"/>
          </p:cNvPicPr>
          <p:nvPr/>
        </p:nvPicPr>
        <p:blipFill>
          <a:blip r:embed="rId2" cstate="print"/>
          <a:srcRect/>
          <a:stretch>
            <a:fillRect/>
          </a:stretch>
        </p:blipFill>
        <p:spPr bwMode="auto">
          <a:xfrm>
            <a:off x="4429125" y="1371600"/>
            <a:ext cx="4714875" cy="2647951"/>
          </a:xfrm>
          <a:prstGeom prst="rect">
            <a:avLst/>
          </a:prstGeom>
          <a:noFill/>
        </p:spPr>
      </p:pic>
      <p:pic>
        <p:nvPicPr>
          <p:cNvPr id="1028" name="Picture 4" descr="http://4.bp.blogspot.com/-75E_tEBApo8/UIJcVXbMXcI/AAAAAAAAWhc/VPhIX_l2_Rk/s1600/DaMi+400904+001p.jpg"/>
          <p:cNvPicPr>
            <a:picLocks noChangeAspect="1" noChangeArrowheads="1"/>
          </p:cNvPicPr>
          <p:nvPr/>
        </p:nvPicPr>
        <p:blipFill>
          <a:blip r:embed="rId3" cstate="print"/>
          <a:srcRect/>
          <a:stretch>
            <a:fillRect/>
          </a:stretch>
        </p:blipFill>
        <p:spPr bwMode="auto">
          <a:xfrm>
            <a:off x="0" y="4021512"/>
            <a:ext cx="5638800" cy="28364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Times New Roman" pitchFamily="18" charset="0"/>
                <a:cs typeface="Times New Roman" pitchFamily="18" charset="0"/>
              </a:rPr>
              <a:t>Tehran Conference</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481328"/>
            <a:ext cx="4953000" cy="4525963"/>
          </a:xfrm>
        </p:spPr>
        <p:txBody>
          <a:bodyPr>
            <a:normAutofit/>
          </a:bodyPr>
          <a:lstStyle/>
          <a:p>
            <a:r>
              <a:rPr lang="en-US" sz="2800" dirty="0" smtClean="0">
                <a:latin typeface="Times New Roman" pitchFamily="18" charset="0"/>
                <a:cs typeface="Times New Roman" pitchFamily="18" charset="0"/>
              </a:rPr>
              <a:t>Began in Nov. 1943</a:t>
            </a:r>
          </a:p>
          <a:p>
            <a:r>
              <a:rPr lang="en-US" sz="2800" dirty="0" smtClean="0">
                <a:latin typeface="Times New Roman" pitchFamily="18" charset="0"/>
                <a:cs typeface="Times New Roman" pitchFamily="18" charset="0"/>
              </a:rPr>
              <a:t>The conference was a meeting between (The Big Three) FDR, Stalin and Churchill </a:t>
            </a:r>
          </a:p>
          <a:p>
            <a:r>
              <a:rPr lang="en-US" sz="2800" dirty="0" smtClean="0">
                <a:latin typeface="Times New Roman" pitchFamily="18" charset="0"/>
                <a:cs typeface="Times New Roman" pitchFamily="18" charset="0"/>
              </a:rPr>
              <a:t>The leaders agreed that they would all work together to defeat Hitler first</a:t>
            </a:r>
          </a:p>
          <a:p>
            <a:r>
              <a:rPr lang="en-US" sz="2800" dirty="0" smtClean="0">
                <a:latin typeface="Times New Roman" pitchFamily="18" charset="0"/>
                <a:cs typeface="Times New Roman" pitchFamily="18" charset="0"/>
              </a:rPr>
              <a:t>Then the concentration would be on Japan</a:t>
            </a:r>
            <a:endParaRPr lang="en-US" dirty="0">
              <a:latin typeface="Times New Roman" pitchFamily="18" charset="0"/>
              <a:cs typeface="Times New Roman" pitchFamily="18" charset="0"/>
            </a:endParaRPr>
          </a:p>
        </p:txBody>
      </p:sp>
      <p:pic>
        <p:nvPicPr>
          <p:cNvPr id="1026" name="Picture 2" descr="http://www.history.com/s3static/video-thumbnails/AETN-History_Prod/24/120/History_Allied_Conference_in_Tehran_Speech_SF_still_624x352.jpg"/>
          <p:cNvPicPr>
            <a:picLocks noChangeAspect="1" noChangeArrowheads="1"/>
          </p:cNvPicPr>
          <p:nvPr/>
        </p:nvPicPr>
        <p:blipFill>
          <a:blip r:embed="rId2" cstate="print"/>
          <a:srcRect/>
          <a:stretch>
            <a:fillRect/>
          </a:stretch>
        </p:blipFill>
        <p:spPr bwMode="auto">
          <a:xfrm>
            <a:off x="4962032" y="2438401"/>
            <a:ext cx="4181967" cy="2362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Times New Roman" pitchFamily="18" charset="0"/>
                <a:cs typeface="Times New Roman" pitchFamily="18" charset="0"/>
              </a:rPr>
              <a:t>D-Day</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On June 6, 1944, an American led unit invaded Nazi held France</a:t>
            </a:r>
          </a:p>
          <a:p>
            <a:r>
              <a:rPr lang="en-US" sz="3200" dirty="0" smtClean="0">
                <a:latin typeface="Times New Roman" pitchFamily="18" charset="0"/>
                <a:cs typeface="Times New Roman" pitchFamily="18" charset="0"/>
              </a:rPr>
              <a:t>The soldiers attacked on Higgins boats on the beaches of Normandy, FR </a:t>
            </a:r>
          </a:p>
          <a:p>
            <a:r>
              <a:rPr lang="en-US" sz="3200" dirty="0" smtClean="0">
                <a:latin typeface="Times New Roman" pitchFamily="18" charset="0"/>
                <a:cs typeface="Times New Roman" pitchFamily="18" charset="0"/>
              </a:rPr>
              <a:t>This was the largest amphibious invasion in the history of the world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success of this led to Hitler having to fight a 2 front war with Russia and France</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latin typeface="Times New Roman" pitchFamily="18" charset="0"/>
                <a:cs typeface="Times New Roman" pitchFamily="18" charset="0"/>
              </a:rPr>
              <a:t>“Red Ball Express”</a:t>
            </a:r>
            <a:endParaRPr lang="en-US" sz="4800" dirty="0">
              <a:latin typeface="Times New Roman" pitchFamily="18" charset="0"/>
              <a:cs typeface="Times New Roman" pitchFamily="18" charset="0"/>
            </a:endParaRPr>
          </a:p>
        </p:txBody>
      </p:sp>
      <p:pic>
        <p:nvPicPr>
          <p:cNvPr id="1026" name="Picture 2" descr="http://www.militaryimages.net/photopost/data/543/11the_redball_expres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00200"/>
            <a:ext cx="5762625" cy="374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chacocanyon.com/images/red-ball-expres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62625" y="3572091"/>
            <a:ext cx="3381375" cy="2566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6764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5.media.tumblr.com/tumblr_lywi31lvS71r5d0ngo1_128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638800" cy="690357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4.bp.blogspot.com/-_IIOSOpMbFk/TnFsTqSyf1I/AAAAAAAAAs8/mu88ATlZh2o/s1600/george-patton%2B23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9814" y="1"/>
            <a:ext cx="3544186" cy="2667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1039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371600" y="0"/>
            <a:ext cx="7391400" cy="1200329"/>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pPr>
            <a:r>
              <a:rPr lang="en-US" sz="4000" dirty="0">
                <a:effectLst>
                  <a:outerShdw blurRad="38100" dist="38100" dir="2700000" algn="tl">
                    <a:srgbClr val="000000">
                      <a:alpha val="43137"/>
                    </a:srgbClr>
                  </a:outerShdw>
                </a:effectLst>
                <a:latin typeface="Comic Sans MS" pitchFamily="66" charset="0"/>
              </a:rPr>
              <a:t>The Battle of the Bulge:</a:t>
            </a:r>
            <a:br>
              <a:rPr lang="en-US" sz="4000" dirty="0">
                <a:effectLst>
                  <a:outerShdw blurRad="38100" dist="38100" dir="2700000" algn="tl">
                    <a:srgbClr val="000000">
                      <a:alpha val="43137"/>
                    </a:srgbClr>
                  </a:outerShdw>
                </a:effectLst>
                <a:latin typeface="Comic Sans MS" pitchFamily="66" charset="0"/>
              </a:rPr>
            </a:br>
            <a:r>
              <a:rPr lang="en-US" sz="3200" dirty="0">
                <a:effectLst>
                  <a:outerShdw blurRad="38100" dist="38100" dir="2700000" algn="tl">
                    <a:srgbClr val="000000">
                      <a:alpha val="43137"/>
                    </a:srgbClr>
                  </a:outerShdw>
                </a:effectLst>
                <a:latin typeface="Comic Sans MS" pitchFamily="66" charset="0"/>
              </a:rPr>
              <a:t>Hitler’s Last Offensive</a:t>
            </a:r>
            <a:endParaRPr lang="en-US" sz="2400" dirty="0">
              <a:effectLst>
                <a:outerShdw blurRad="38100" dist="38100" dir="2700000" algn="tl">
                  <a:srgbClr val="000000">
                    <a:alpha val="43137"/>
                  </a:srgbClr>
                </a:outerShdw>
              </a:effectLst>
              <a:latin typeface="Comic Sans MS" pitchFamily="66" charset="0"/>
            </a:endParaRPr>
          </a:p>
        </p:txBody>
      </p:sp>
      <p:pic>
        <p:nvPicPr>
          <p:cNvPr id="74755" name="Picture 3" descr="Battle of the Bulge-1"/>
          <p:cNvPicPr>
            <a:picLocks noChangeAspect="1" noChangeArrowheads="1"/>
          </p:cNvPicPr>
          <p:nvPr/>
        </p:nvPicPr>
        <p:blipFill>
          <a:blip r:embed="rId2" cstate="print">
            <a:lum bright="-18000" contrast="18000"/>
          </a:blip>
          <a:srcRect/>
          <a:stretch>
            <a:fillRect/>
          </a:stretch>
        </p:blipFill>
        <p:spPr bwMode="auto">
          <a:xfrm>
            <a:off x="6248400" y="4572000"/>
            <a:ext cx="2895600" cy="2216513"/>
          </a:xfrm>
          <a:prstGeom prst="rect">
            <a:avLst/>
          </a:prstGeom>
          <a:noFill/>
          <a:ln w="9525">
            <a:solidFill>
              <a:schemeClr val="tx1"/>
            </a:solidFill>
            <a:miter lim="800000"/>
            <a:headEnd/>
            <a:tailEnd/>
          </a:ln>
        </p:spPr>
      </p:pic>
      <p:pic>
        <p:nvPicPr>
          <p:cNvPr id="74756" name="Picture 5" descr="map-Battle of the Bulge"/>
          <p:cNvPicPr>
            <a:picLocks noChangeAspect="1" noChangeArrowheads="1"/>
          </p:cNvPicPr>
          <p:nvPr/>
        </p:nvPicPr>
        <p:blipFill>
          <a:blip r:embed="rId3" cstate="print">
            <a:lum bright="-12000" contrast="24000"/>
          </a:blip>
          <a:srcRect/>
          <a:stretch>
            <a:fillRect/>
          </a:stretch>
        </p:blipFill>
        <p:spPr bwMode="auto">
          <a:xfrm>
            <a:off x="2438400" y="1220788"/>
            <a:ext cx="4760934" cy="3404897"/>
          </a:xfrm>
          <a:prstGeom prst="rect">
            <a:avLst/>
          </a:prstGeom>
          <a:noFill/>
          <a:ln w="9525">
            <a:solidFill>
              <a:schemeClr val="tx1"/>
            </a:solidFill>
            <a:miter lim="800000"/>
            <a:headEnd/>
            <a:tailEnd/>
          </a:ln>
        </p:spPr>
      </p:pic>
      <p:pic>
        <p:nvPicPr>
          <p:cNvPr id="74757" name="Picture 4" descr="Battle of the Bulge-2"/>
          <p:cNvPicPr>
            <a:picLocks noChangeAspect="1" noChangeArrowheads="1"/>
          </p:cNvPicPr>
          <p:nvPr/>
        </p:nvPicPr>
        <p:blipFill>
          <a:blip r:embed="rId4" cstate="print">
            <a:lum bright="-6000" contrast="6000"/>
          </a:blip>
          <a:srcRect/>
          <a:stretch>
            <a:fillRect/>
          </a:stretch>
        </p:blipFill>
        <p:spPr bwMode="auto">
          <a:xfrm>
            <a:off x="228600" y="3996962"/>
            <a:ext cx="3700188" cy="2861038"/>
          </a:xfrm>
          <a:prstGeom prst="rect">
            <a:avLst/>
          </a:prstGeom>
          <a:noFill/>
          <a:ln w="9525">
            <a:solidFill>
              <a:schemeClr val="tx1"/>
            </a:solidFill>
            <a:miter lim="800000"/>
            <a:headEnd/>
            <a:tailEnd/>
          </a:ln>
        </p:spPr>
      </p:pic>
      <p:sp>
        <p:nvSpPr>
          <p:cNvPr id="74758" name="Text Box 6"/>
          <p:cNvSpPr txBox="1">
            <a:spLocks noChangeArrowheads="1"/>
          </p:cNvSpPr>
          <p:nvPr/>
        </p:nvSpPr>
        <p:spPr bwMode="auto">
          <a:xfrm>
            <a:off x="3962400" y="5410200"/>
            <a:ext cx="2286000" cy="101566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ct val="50000"/>
              </a:spcBef>
            </a:pPr>
            <a:r>
              <a:rPr lang="en-US" sz="2000" b="1" dirty="0">
                <a:latin typeface="Bookman Old Style" pitchFamily="18" charset="0"/>
              </a:rPr>
              <a:t>Dec. 16, 1944</a:t>
            </a:r>
            <a:br>
              <a:rPr lang="en-US" sz="2000" b="1" dirty="0">
                <a:latin typeface="Bookman Old Style" pitchFamily="18" charset="0"/>
              </a:rPr>
            </a:br>
            <a:r>
              <a:rPr lang="en-US" sz="2000" b="1" dirty="0">
                <a:latin typeface="Bookman Old Style" pitchFamily="18" charset="0"/>
              </a:rPr>
              <a:t>to</a:t>
            </a:r>
            <a:br>
              <a:rPr lang="en-US" sz="2000" b="1" dirty="0">
                <a:latin typeface="Bookman Old Style" pitchFamily="18" charset="0"/>
              </a:rPr>
            </a:br>
            <a:r>
              <a:rPr lang="en-US" sz="2000" b="1" dirty="0">
                <a:latin typeface="Bookman Old Style" pitchFamily="18" charset="0"/>
              </a:rPr>
              <a:t>Jan. 28, 1945</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5638800" cy="1384995"/>
          </a:xfrm>
          <a:prstGeom prst="rect">
            <a:avLst/>
          </a:prstGeom>
          <a:noFill/>
          <a:ln w="12700">
            <a:noFill/>
            <a:miter lim="800000"/>
            <a:headEnd type="none" w="sm" len="sm"/>
            <a:tailEnd type="none" w="sm" len="sm"/>
          </a:ln>
          <a:effectLst>
            <a:outerShdw dist="35921" dir="2700000" algn="ctr" rotWithShape="0">
              <a:schemeClr val="tx2"/>
            </a:outerShdw>
          </a:effectLst>
        </p:spPr>
        <p:txBody>
          <a:bodyPr wrap="square">
            <a:spAutoFit/>
          </a:bodyPr>
          <a:lstStyle/>
          <a:p>
            <a:pPr algn="ctr">
              <a:spcBef>
                <a:spcPct val="50000"/>
              </a:spcBef>
            </a:pPr>
            <a:r>
              <a:rPr lang="en-US" sz="4200" b="1" dirty="0">
                <a:solidFill>
                  <a:srgbClr val="D80000"/>
                </a:solidFill>
                <a:latin typeface="Comic Sans MS" pitchFamily="66" charset="0"/>
              </a:rPr>
              <a:t>Yalta:  February, 1945</a:t>
            </a:r>
          </a:p>
        </p:txBody>
      </p:sp>
      <p:pic>
        <p:nvPicPr>
          <p:cNvPr id="17412" name="Picture 4" descr="http://www.gcsehistory.org.uk/modernworld/coldwar/706px-Map-Germany-1945.svg.png"/>
          <p:cNvPicPr>
            <a:picLocks noChangeAspect="1" noChangeArrowheads="1"/>
          </p:cNvPicPr>
          <p:nvPr/>
        </p:nvPicPr>
        <p:blipFill>
          <a:blip r:embed="rId2" cstate="print"/>
          <a:srcRect/>
          <a:stretch>
            <a:fillRect/>
          </a:stretch>
        </p:blipFill>
        <p:spPr bwMode="auto">
          <a:xfrm>
            <a:off x="0" y="1337278"/>
            <a:ext cx="6496050" cy="5520722"/>
          </a:xfrm>
          <a:prstGeom prst="rect">
            <a:avLst/>
          </a:prstGeom>
          <a:noFill/>
        </p:spPr>
      </p:pic>
      <p:pic>
        <p:nvPicPr>
          <p:cNvPr id="6" name="Picture 4" descr="yalta"/>
          <p:cNvPicPr>
            <a:picLocks noChangeAspect="1" noChangeArrowheads="1"/>
          </p:cNvPicPr>
          <p:nvPr/>
        </p:nvPicPr>
        <p:blipFill>
          <a:blip r:embed="rId3" cstate="print">
            <a:lum bright="6000" contrast="6000"/>
          </a:blip>
          <a:srcRect b="12631"/>
          <a:stretch>
            <a:fillRect/>
          </a:stretch>
        </p:blipFill>
        <p:spPr bwMode="auto">
          <a:xfrm>
            <a:off x="5638800" y="0"/>
            <a:ext cx="3505200" cy="1836444"/>
          </a:xfrm>
          <a:prstGeom prst="rect">
            <a:avLst/>
          </a:prstGeom>
          <a:noFill/>
          <a:ln w="9525">
            <a:solidFill>
              <a:schemeClr val="tx1"/>
            </a:solidFill>
            <a:miter lim="800000"/>
            <a:headEnd/>
            <a:tailEnd/>
          </a:ln>
        </p:spPr>
      </p:pic>
      <p:sp>
        <p:nvSpPr>
          <p:cNvPr id="38913" name="Rectangle 1"/>
          <p:cNvSpPr>
            <a:spLocks noChangeArrowheads="1"/>
          </p:cNvSpPr>
          <p:nvPr/>
        </p:nvSpPr>
        <p:spPr bwMode="auto">
          <a:xfrm>
            <a:off x="4953000" y="1964353"/>
            <a:ext cx="4191000" cy="489364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This was the meeting to decide what to do with Germany after WWII. </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FDR &amp; Churchill concede Stalin needs buffer, they give the USSR Poland</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FDR &amp; Stalin want influence and a weak Germany.</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Churchill wants strong Germany as buffer against Stalin.</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FDR argues/ creates </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United Nations</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bg1"/>
              </a:solidFill>
              <a:effectLst/>
              <a:latin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66800" y="0"/>
            <a:ext cx="7315200" cy="1446550"/>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pPr>
            <a:r>
              <a:rPr lang="en-US" sz="4400" b="1" dirty="0">
                <a:solidFill>
                  <a:srgbClr val="D80000"/>
                </a:solidFill>
                <a:latin typeface="Times New Roman" pitchFamily="18" charset="0"/>
                <a:cs typeface="Times New Roman" pitchFamily="18" charset="0"/>
              </a:rPr>
              <a:t>Potsdam Conference:</a:t>
            </a:r>
            <a:br>
              <a:rPr lang="en-US" sz="4400" b="1" dirty="0">
                <a:solidFill>
                  <a:srgbClr val="D80000"/>
                </a:solidFill>
                <a:latin typeface="Times New Roman" pitchFamily="18" charset="0"/>
                <a:cs typeface="Times New Roman" pitchFamily="18" charset="0"/>
              </a:rPr>
            </a:br>
            <a:r>
              <a:rPr lang="en-US" sz="4400" b="1" dirty="0">
                <a:solidFill>
                  <a:srgbClr val="D80000"/>
                </a:solidFill>
                <a:latin typeface="Times New Roman" pitchFamily="18" charset="0"/>
                <a:cs typeface="Times New Roman" pitchFamily="18" charset="0"/>
              </a:rPr>
              <a:t>July, 1945</a:t>
            </a:r>
            <a:endParaRPr lang="en-US" sz="3600" b="1" dirty="0">
              <a:solidFill>
                <a:srgbClr val="D80000"/>
              </a:solidFill>
              <a:latin typeface="Times New Roman" pitchFamily="18" charset="0"/>
              <a:cs typeface="Times New Roman" pitchFamily="18" charset="0"/>
            </a:endParaRPr>
          </a:p>
        </p:txBody>
      </p:sp>
      <p:pic>
        <p:nvPicPr>
          <p:cNvPr id="4" name="Picture 4" descr="potsdam"/>
          <p:cNvPicPr>
            <a:picLocks noChangeAspect="1" noChangeArrowheads="1"/>
          </p:cNvPicPr>
          <p:nvPr/>
        </p:nvPicPr>
        <p:blipFill>
          <a:blip r:embed="rId2" cstate="print">
            <a:lum contrast="6000"/>
          </a:blip>
          <a:srcRect/>
          <a:stretch>
            <a:fillRect/>
          </a:stretch>
        </p:blipFill>
        <p:spPr bwMode="auto">
          <a:xfrm>
            <a:off x="0" y="1492250"/>
            <a:ext cx="4419600" cy="3241415"/>
          </a:xfrm>
          <a:prstGeom prst="rect">
            <a:avLst/>
          </a:prstGeom>
          <a:noFill/>
          <a:ln w="9525">
            <a:solidFill>
              <a:schemeClr val="tx1"/>
            </a:solidFill>
            <a:miter lim="800000"/>
            <a:headEnd/>
            <a:tailEnd/>
          </a:ln>
        </p:spPr>
      </p:pic>
      <p:sp>
        <p:nvSpPr>
          <p:cNvPr id="5" name="Rectangle 6"/>
          <p:cNvSpPr>
            <a:spLocks noChangeArrowheads="1"/>
          </p:cNvSpPr>
          <p:nvPr/>
        </p:nvSpPr>
        <p:spPr bwMode="auto">
          <a:xfrm>
            <a:off x="0" y="4768850"/>
            <a:ext cx="3810000" cy="641350"/>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800" b="1" dirty="0">
                <a:latin typeface="Times New Roman" pitchFamily="18" charset="0"/>
                <a:cs typeface="Times New Roman" pitchFamily="18" charset="0"/>
              </a:rPr>
              <a:t>P.M. Clement   President    Joseph</a:t>
            </a:r>
            <a:br>
              <a:rPr lang="en-US" sz="1800" b="1" dirty="0">
                <a:latin typeface="Times New Roman" pitchFamily="18" charset="0"/>
                <a:cs typeface="Times New Roman" pitchFamily="18" charset="0"/>
              </a:rPr>
            </a:br>
            <a:r>
              <a:rPr lang="en-US" sz="1800" b="1" dirty="0">
                <a:latin typeface="Times New Roman" pitchFamily="18" charset="0"/>
                <a:cs typeface="Times New Roman" pitchFamily="18" charset="0"/>
              </a:rPr>
              <a:t>     Atlee        Truman      Stalin</a:t>
            </a:r>
          </a:p>
        </p:txBody>
      </p:sp>
      <p:sp>
        <p:nvSpPr>
          <p:cNvPr id="37889" name="Rectangle 1"/>
          <p:cNvSpPr>
            <a:spLocks noChangeArrowheads="1"/>
          </p:cNvSpPr>
          <p:nvPr/>
        </p:nvSpPr>
        <p:spPr bwMode="auto">
          <a:xfrm>
            <a:off x="3276600" y="1371600"/>
            <a:ext cx="5867400" cy="532453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Ø"/>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er</a:t>
            </a:r>
            <a:r>
              <a:rPr lang="en-US" sz="2000" dirty="0" err="1" smtClean="0">
                <a:solidFill>
                  <a:schemeClr val="bg1"/>
                </a:solidFill>
                <a:latin typeface="Times New Roman" pitchFamily="18" charset="0"/>
                <a:ea typeface="Calibri" pitchFamily="34" charset="0"/>
                <a:cs typeface="Times New Roman" pitchFamily="18" charset="0"/>
              </a:rPr>
              <a:t>After</a:t>
            </a:r>
            <a:r>
              <a:rPr lang="en-US" sz="2000" dirty="0" smtClean="0">
                <a:solidFill>
                  <a:schemeClr val="bg1"/>
                </a:solidFill>
                <a:latin typeface="Times New Roman" pitchFamily="18" charset="0"/>
                <a:ea typeface="Calibri" pitchFamily="34" charset="0"/>
                <a:cs typeface="Times New Roman" pitchFamily="18" charset="0"/>
              </a:rPr>
              <a:t> </a:t>
            </a:r>
            <a:r>
              <a:rPr lang="en-US" sz="2000" dirty="0" smtClean="0">
                <a:solidFill>
                  <a:schemeClr val="bg1"/>
                </a:solidFill>
                <a:latin typeface="Times New Roman" pitchFamily="18" charset="0"/>
                <a:ea typeface="Calibri" pitchFamily="34" charset="0"/>
                <a:cs typeface="Times New Roman" pitchFamily="18" charset="0"/>
              </a:rPr>
              <a:t>the Yalta Conference of February 1945, Stalin, Churchill, and U.S. President Franklin D. Roosevelt had agreed to meet following the surrender of Germany to determine the postwar borders in Europe. </a:t>
            </a:r>
            <a:endParaRPr lang="en-US" sz="2000" dirty="0" smtClean="0">
              <a:solidFill>
                <a:schemeClr val="bg1"/>
              </a:solidFill>
              <a:latin typeface="Arial" pitchFamily="34" charset="0"/>
            </a:endParaRPr>
          </a:p>
          <a:p>
            <a:pPr eaLnBrk="0" fontAlgn="base" hangingPunct="0">
              <a:spcBef>
                <a:spcPct val="0"/>
              </a:spcBef>
              <a:spcAft>
                <a:spcPct val="0"/>
              </a:spcAft>
              <a:buFont typeface="Wingdings" pitchFamily="2" charset="2"/>
              <a:buChar char="Ø"/>
            </a:pPr>
            <a:r>
              <a:rPr lang="en-US" sz="2000" dirty="0" smtClean="0">
                <a:solidFill>
                  <a:schemeClr val="bg1"/>
                </a:solidFill>
                <a:latin typeface="Times New Roman" pitchFamily="18" charset="0"/>
                <a:ea typeface="Calibri" pitchFamily="34" charset="0"/>
                <a:cs typeface="Times New Roman" pitchFamily="18" charset="0"/>
              </a:rPr>
              <a:t>Germany surrendered on May 8, 1945, and the Allied leaders agreed to meet over the summer at Potsdam to continue the discussions that had begun at Yalta.</a:t>
            </a:r>
            <a:endParaRPr lang="en-US" sz="2000" dirty="0" smtClean="0">
              <a:solidFill>
                <a:schemeClr val="bg1"/>
              </a:solidFill>
              <a:latin typeface="Arial" pitchFamily="34" charset="0"/>
            </a:endParaRPr>
          </a:p>
          <a:p>
            <a:pPr eaLnBrk="0" fontAlgn="base" hangingPunct="0">
              <a:spcBef>
                <a:spcPct val="0"/>
              </a:spcBef>
              <a:spcAft>
                <a:spcPct val="0"/>
              </a:spcAft>
              <a:buFont typeface="Wingdings" pitchFamily="2" charset="2"/>
              <a:buChar char="Ø"/>
            </a:pPr>
            <a:r>
              <a:rPr lang="en-US" sz="2000" dirty="0" smtClean="0">
                <a:solidFill>
                  <a:schemeClr val="bg1"/>
                </a:solidFill>
                <a:latin typeface="Times New Roman" pitchFamily="18" charset="0"/>
                <a:ea typeface="Calibri" pitchFamily="34" charset="0"/>
                <a:cs typeface="Times New Roman" pitchFamily="18" charset="0"/>
              </a:rPr>
              <a:t>The major issue at Potsdam was the question of how to handle Germany. At Yalta, the Soviets had pressed for heavy postwar reparations from Germany, half of which would go to the Soviet Union.</a:t>
            </a:r>
            <a:endParaRPr lang="en-US" sz="2000" dirty="0" smtClean="0">
              <a:solidFill>
                <a:schemeClr val="bg1"/>
              </a:solidFill>
              <a:latin typeface="Arial" pitchFamily="34" charset="0"/>
            </a:endParaRPr>
          </a:p>
          <a:p>
            <a:pPr eaLnBrk="0" fontAlgn="base" hangingPunct="0">
              <a:spcBef>
                <a:spcPct val="0"/>
              </a:spcBef>
              <a:spcAft>
                <a:spcPct val="0"/>
              </a:spcAft>
              <a:buFont typeface="Wingdings" pitchFamily="2" charset="2"/>
              <a:buChar char="Ø"/>
            </a:pPr>
            <a:r>
              <a:rPr lang="en-US" sz="2000" dirty="0" smtClean="0">
                <a:solidFill>
                  <a:schemeClr val="bg1"/>
                </a:solidFill>
                <a:latin typeface="Times New Roman" pitchFamily="18" charset="0"/>
                <a:ea typeface="Calibri" pitchFamily="34" charset="0"/>
                <a:cs typeface="Times New Roman" pitchFamily="18" charset="0"/>
              </a:rPr>
              <a:t>President Truman</a:t>
            </a:r>
            <a:r>
              <a:rPr lang="en-US" sz="2000" dirty="0" smtClean="0">
                <a:solidFill>
                  <a:schemeClr val="bg1"/>
                </a:solidFill>
                <a:latin typeface="Calibri"/>
                <a:ea typeface="Calibri" pitchFamily="34" charset="0"/>
                <a:cs typeface="Times New Roman" pitchFamily="18" charset="0"/>
              </a:rPr>
              <a:t>’</a:t>
            </a:r>
            <a:r>
              <a:rPr lang="en-US" sz="2000" dirty="0" smtClean="0">
                <a:solidFill>
                  <a:schemeClr val="bg1"/>
                </a:solidFill>
                <a:latin typeface="Times New Roman" pitchFamily="18" charset="0"/>
                <a:ea typeface="Calibri" pitchFamily="34" charset="0"/>
                <a:cs typeface="Times New Roman" pitchFamily="18" charset="0"/>
              </a:rPr>
              <a:t>s July 24, 1945 conversation with Stalin, during which time the President informed the Soviet leader that the United States had successfully detonated the first atomic bomb on July 16, 1945.</a:t>
            </a:r>
            <a:endParaRPr lang="en-US" sz="2000" dirty="0" smtClean="0">
              <a:solidFill>
                <a:schemeClr val="bg1"/>
              </a:solidFill>
              <a:latin typeface="Arial" pitchFamily="34" charset="0"/>
            </a:endParaRPr>
          </a:p>
          <a:p>
            <a:pPr eaLnBrk="0" fontAlgn="base" hangingPunct="0">
              <a:spcBef>
                <a:spcPct val="0"/>
              </a:spcBef>
              <a:spcAft>
                <a:spcPct val="0"/>
              </a:spcAft>
              <a:buFont typeface="Wingdings" pitchFamily="2" charset="2"/>
              <a:buChar char="Ø"/>
            </a:pPr>
            <a:r>
              <a:rPr lang="en-US" sz="2000" dirty="0" smtClean="0">
                <a:solidFill>
                  <a:schemeClr val="bg1"/>
                </a:solidFill>
                <a:latin typeface="Times New Roman" pitchFamily="18" charset="0"/>
                <a:ea typeface="Calibri" pitchFamily="34" charset="0"/>
                <a:cs typeface="Times New Roman" pitchFamily="18" charset="0"/>
              </a:rPr>
              <a:t>The Ally leaders give Japan the option to </a:t>
            </a:r>
            <a:r>
              <a:rPr lang="en-US" sz="2000" dirty="0" smtClean="0">
                <a:solidFill>
                  <a:schemeClr val="bg1"/>
                </a:solidFill>
                <a:latin typeface="Times New Roman" pitchFamily="18" charset="0"/>
                <a:ea typeface="Calibri" pitchFamily="34" charset="0"/>
                <a:cs typeface="Times New Roman" pitchFamily="18" charset="0"/>
              </a:rPr>
              <a:t>surrender</a:t>
            </a:r>
            <a:endParaRPr kumimoji="0" lang="en-US" sz="2000" b="0" i="0" u="none" strike="noStrike" cap="none" normalizeH="0" baseline="0" dirty="0" smtClean="0">
              <a:ln>
                <a:noFill/>
              </a:ln>
              <a:solidFill>
                <a:schemeClr val="bg1"/>
              </a:solidFill>
              <a:effectLst/>
              <a:latin typeface="Arial" pitchFamily="34" charset="0"/>
            </a:endParaRPr>
          </a:p>
        </p:txBody>
      </p:sp>
    </p:spTree>
    <p:extLst>
      <p:ext uri="{BB962C8B-B14F-4D97-AF65-F5344CB8AC3E}">
        <p14:creationId xmlns:p14="http://schemas.microsoft.com/office/powerpoint/2010/main" xmlns="" val="25180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066800" y="145111"/>
            <a:ext cx="7924800" cy="13112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pPr>
            <a:r>
              <a:rPr lang="en-US" sz="4400" b="1" dirty="0">
                <a:solidFill>
                  <a:srgbClr val="D80000"/>
                </a:solidFill>
                <a:latin typeface="Times New Roman" panose="02020603050405020304" pitchFamily="18" charset="0"/>
                <a:cs typeface="Times New Roman" panose="02020603050405020304" pitchFamily="18" charset="0"/>
              </a:rPr>
              <a:t>U. S. Neutrality Acts:</a:t>
            </a:r>
            <a:br>
              <a:rPr lang="en-US" sz="4400" b="1" dirty="0">
                <a:solidFill>
                  <a:srgbClr val="D80000"/>
                </a:solidFill>
                <a:latin typeface="Times New Roman" panose="02020603050405020304" pitchFamily="18" charset="0"/>
                <a:cs typeface="Times New Roman" panose="02020603050405020304" pitchFamily="18" charset="0"/>
              </a:rPr>
            </a:br>
            <a:r>
              <a:rPr lang="en-US" sz="3600" b="1" dirty="0">
                <a:solidFill>
                  <a:srgbClr val="D80000"/>
                </a:solidFill>
                <a:latin typeface="Times New Roman" panose="02020603050405020304" pitchFamily="18" charset="0"/>
                <a:cs typeface="Times New Roman" panose="02020603050405020304" pitchFamily="18" charset="0"/>
              </a:rPr>
              <a:t>1934, 1935, 1937, 1939</a:t>
            </a:r>
          </a:p>
        </p:txBody>
      </p:sp>
      <p:pic>
        <p:nvPicPr>
          <p:cNvPr id="17411" name="Picture 5" descr="Isolationism"/>
          <p:cNvPicPr>
            <a:picLocks noChangeAspect="1" noChangeArrowheads="1"/>
          </p:cNvPicPr>
          <p:nvPr/>
        </p:nvPicPr>
        <p:blipFill>
          <a:blip r:embed="rId2" cstate="print">
            <a:lum bright="-6000" contrast="18000"/>
          </a:blip>
          <a:srcRect/>
          <a:stretch>
            <a:fillRect/>
          </a:stretch>
        </p:blipFill>
        <p:spPr bwMode="auto">
          <a:xfrm>
            <a:off x="2667000" y="1524000"/>
            <a:ext cx="5034817" cy="53340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1371600" y="228600"/>
            <a:ext cx="7315200" cy="7016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defRPr/>
            </a:pPr>
            <a:r>
              <a:rPr lang="en-US" sz="4000" dirty="0">
                <a:effectLst>
                  <a:outerShdw blurRad="38100" dist="38100" dir="2700000" algn="tl">
                    <a:srgbClr val="000000">
                      <a:alpha val="43137"/>
                    </a:srgbClr>
                  </a:outerShdw>
                </a:effectLst>
                <a:latin typeface="Comic Sans MS" pitchFamily="66" charset="0"/>
              </a:rPr>
              <a:t>V-E Day (May 8, 1945)</a:t>
            </a:r>
          </a:p>
        </p:txBody>
      </p:sp>
      <p:pic>
        <p:nvPicPr>
          <p:cNvPr id="83971" name="Picture 3" descr="Germany Surrenders-newspaper headline"/>
          <p:cNvPicPr>
            <a:picLocks noChangeAspect="1" noChangeArrowheads="1"/>
          </p:cNvPicPr>
          <p:nvPr/>
        </p:nvPicPr>
        <p:blipFill>
          <a:blip r:embed="rId2" cstate="print">
            <a:lum bright="-6000" contrast="18000"/>
            <a:extLst>
              <a:ext uri="{28A0092B-C50C-407E-A947-70E740481C1C}">
                <a14:useLocalDpi xmlns="" xmlns:a14="http://schemas.microsoft.com/office/drawing/2010/main" val="0"/>
              </a:ext>
            </a:extLst>
          </a:blip>
          <a:srcRect/>
          <a:stretch>
            <a:fillRect/>
          </a:stretch>
        </p:blipFill>
        <p:spPr bwMode="auto">
          <a:xfrm>
            <a:off x="1447800" y="1143000"/>
            <a:ext cx="4800600" cy="33258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83972" name="Picture 4" descr="germanysurrenders"/>
          <p:cNvPicPr>
            <a:picLocks noChangeAspect="1" noChangeArrowheads="1"/>
          </p:cNvPicPr>
          <p:nvPr/>
        </p:nvPicPr>
        <p:blipFill>
          <a:blip r:embed="rId3" cstate="print">
            <a:lum bright="-6000" contrast="6000"/>
            <a:extLst>
              <a:ext uri="{28A0092B-C50C-407E-A947-70E740481C1C}">
                <a14:useLocalDpi xmlns="" xmlns:a14="http://schemas.microsoft.com/office/drawing/2010/main" val="0"/>
              </a:ext>
            </a:extLst>
          </a:blip>
          <a:srcRect/>
          <a:stretch>
            <a:fillRect/>
          </a:stretch>
        </p:blipFill>
        <p:spPr bwMode="auto">
          <a:xfrm>
            <a:off x="5181600" y="3886200"/>
            <a:ext cx="3581400" cy="26733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31429" name="Text Box 5"/>
          <p:cNvSpPr txBox="1">
            <a:spLocks noChangeArrowheads="1"/>
          </p:cNvSpPr>
          <p:nvPr/>
        </p:nvSpPr>
        <p:spPr bwMode="auto">
          <a:xfrm>
            <a:off x="2286000" y="5334000"/>
            <a:ext cx="2819400" cy="457200"/>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n-US" b="1">
                <a:latin typeface="Comic Sans MS" pitchFamily="66" charset="0"/>
              </a:rPr>
              <a:t>General Keitel</a:t>
            </a:r>
            <a:r>
              <a:rPr lang="en-US" b="1">
                <a:effectLst>
                  <a:outerShdw blurRad="38100" dist="38100" dir="2700000" algn="tl">
                    <a:srgbClr val="FFFFFF"/>
                  </a:outerShdw>
                </a:effectLst>
                <a:latin typeface="Comic Sans MS" pitchFamily="66" charset="0"/>
              </a:rPr>
              <a:t>   </a:t>
            </a:r>
          </a:p>
        </p:txBody>
      </p:sp>
    </p:spTree>
    <p:extLst>
      <p:ext uri="{BB962C8B-B14F-4D97-AF65-F5344CB8AC3E}">
        <p14:creationId xmlns="" xmlns:p14="http://schemas.microsoft.com/office/powerpoint/2010/main" val="16415461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219200" y="76200"/>
            <a:ext cx="7696200" cy="1189038"/>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3800" b="1" dirty="0">
                <a:solidFill>
                  <a:srgbClr val="D80000"/>
                </a:solidFill>
                <a:latin typeface="Comic Sans MS" pitchFamily="66" charset="0"/>
              </a:rPr>
              <a:t>The </a:t>
            </a:r>
            <a:r>
              <a:rPr lang="en-US" sz="3800" b="1" dirty="0">
                <a:solidFill>
                  <a:srgbClr val="333399"/>
                </a:solidFill>
                <a:latin typeface="Comic Sans MS" pitchFamily="66" charset="0"/>
              </a:rPr>
              <a:t>Bi-Polarization </a:t>
            </a:r>
            <a:r>
              <a:rPr lang="en-US" sz="3800" b="1" dirty="0">
                <a:solidFill>
                  <a:srgbClr val="D80000"/>
                </a:solidFill>
                <a:latin typeface="Comic Sans MS" pitchFamily="66" charset="0"/>
              </a:rPr>
              <a:t>of Europe:  </a:t>
            </a:r>
            <a:r>
              <a:rPr lang="en-US" sz="3400" b="1" dirty="0">
                <a:solidFill>
                  <a:srgbClr val="D80000"/>
                </a:solidFill>
                <a:latin typeface="Comic Sans MS" pitchFamily="66" charset="0"/>
              </a:rPr>
              <a:t>The Beginning of the Cold War</a:t>
            </a:r>
          </a:p>
        </p:txBody>
      </p:sp>
      <p:pic>
        <p:nvPicPr>
          <p:cNvPr id="136195" name="Picture 4" descr="map-EarlyColdWarEuropean"/>
          <p:cNvPicPr>
            <a:picLocks noChangeAspect="1" noChangeArrowheads="1"/>
          </p:cNvPicPr>
          <p:nvPr/>
        </p:nvPicPr>
        <p:blipFill>
          <a:blip r:embed="rId2" cstate="print">
            <a:lum bright="-12000" contrast="12000"/>
          </a:blip>
          <a:srcRect/>
          <a:stretch>
            <a:fillRect/>
          </a:stretch>
        </p:blipFill>
        <p:spPr bwMode="auto">
          <a:xfrm>
            <a:off x="1447800" y="1371600"/>
            <a:ext cx="7315200" cy="531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Nuremberg Trial</a:t>
            </a:r>
            <a:endParaRPr lang="en-US" dirty="0">
              <a:latin typeface="Times New Roman" pitchFamily="18" charset="0"/>
              <a:cs typeface="Times New Roman" pitchFamily="18" charset="0"/>
            </a:endParaRPr>
          </a:p>
        </p:txBody>
      </p:sp>
      <p:sp>
        <p:nvSpPr>
          <p:cNvPr id="5121" name="Rectangle 1"/>
          <p:cNvSpPr>
            <a:spLocks noChangeArrowheads="1"/>
          </p:cNvSpPr>
          <p:nvPr/>
        </p:nvSpPr>
        <p:spPr bwMode="auto">
          <a:xfrm>
            <a:off x="4495800" y="2057400"/>
            <a:ext cx="4648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Symbol" pitchFamily="18" charset="2"/>
              <a:buChar cha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These were trials for Nazi war crimes; such as the Holocaust</a:t>
            </a:r>
            <a:endParaRPr kumimoji="0" lang="en-US" sz="28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Held in 1945 and 1946, Germany was blamed for the war </a:t>
            </a:r>
            <a:endParaRPr kumimoji="0" lang="en-US" sz="28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Many committed suicide, rather than go to the trial </a:t>
            </a:r>
            <a:endParaRPr kumimoji="0" lang="en-US" sz="28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War crimes were held in Japan and Italy as well </a:t>
            </a:r>
            <a:endParaRPr kumimoji="0" lang="en-US" sz="2800" b="0" i="0" u="none" strike="noStrike" cap="none" normalizeH="0" baseline="0" dirty="0" smtClean="0">
              <a:ln>
                <a:noFill/>
              </a:ln>
              <a:solidFill>
                <a:schemeClr val="tx1"/>
              </a:solidFill>
              <a:effectLst/>
              <a:latin typeface="Arial" pitchFamily="34" charset="0"/>
            </a:endParaRPr>
          </a:p>
        </p:txBody>
      </p:sp>
      <p:pic>
        <p:nvPicPr>
          <p:cNvPr id="6" name="Picture 5" descr="Nuremberg Trials"/>
          <p:cNvPicPr>
            <a:picLocks noChangeAspect="1" noChangeArrowheads="1"/>
          </p:cNvPicPr>
          <p:nvPr/>
        </p:nvPicPr>
        <p:blipFill>
          <a:blip r:embed="rId2" cstate="print">
            <a:lum contrast="18000"/>
          </a:blip>
          <a:srcRect/>
          <a:stretch>
            <a:fillRect/>
          </a:stretch>
        </p:blipFill>
        <p:spPr bwMode="auto">
          <a:xfrm>
            <a:off x="0" y="1981200"/>
            <a:ext cx="4507323" cy="3581400"/>
          </a:xfrm>
          <a:prstGeom prst="rect">
            <a:avLst/>
          </a:prstGeom>
          <a:noFill/>
          <a:ln w="9525">
            <a:solidFill>
              <a:schemeClr val="tx1"/>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219200" y="76200"/>
            <a:ext cx="7772400" cy="1250950"/>
          </a:xfrm>
          <a:prstGeom prst="rect">
            <a:avLst/>
          </a:prstGeom>
          <a:ln>
            <a:solidFill>
              <a:srgbClr val="FF0000"/>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ct val="50000"/>
              </a:spcBef>
            </a:pPr>
            <a:r>
              <a:rPr lang="en-US" sz="3800" b="1" dirty="0">
                <a:solidFill>
                  <a:srgbClr val="D80000"/>
                </a:solidFill>
                <a:latin typeface="Times New Roman" pitchFamily="18" charset="0"/>
                <a:cs typeface="Times New Roman" pitchFamily="18" charset="0"/>
              </a:rPr>
              <a:t>Farthest Extent </a:t>
            </a:r>
            <a:br>
              <a:rPr lang="en-US" sz="3800" b="1" dirty="0">
                <a:solidFill>
                  <a:srgbClr val="D80000"/>
                </a:solidFill>
                <a:latin typeface="Times New Roman" pitchFamily="18" charset="0"/>
                <a:cs typeface="Times New Roman" pitchFamily="18" charset="0"/>
              </a:rPr>
            </a:br>
            <a:r>
              <a:rPr lang="en-US" sz="3800" b="1" dirty="0">
                <a:solidFill>
                  <a:srgbClr val="D80000"/>
                </a:solidFill>
                <a:latin typeface="Times New Roman" pitchFamily="18" charset="0"/>
                <a:cs typeface="Times New Roman" pitchFamily="18" charset="0"/>
              </a:rPr>
              <a:t>of Japanese Conquests</a:t>
            </a:r>
            <a:endParaRPr lang="en-US" sz="3800" b="1" dirty="0">
              <a:solidFill>
                <a:srgbClr val="D82900"/>
              </a:solidFill>
              <a:latin typeface="Times New Roman" pitchFamily="18" charset="0"/>
              <a:cs typeface="Times New Roman" pitchFamily="18" charset="0"/>
            </a:endParaRPr>
          </a:p>
        </p:txBody>
      </p:sp>
      <p:pic>
        <p:nvPicPr>
          <p:cNvPr id="109571" name="Picture 5" descr="map-farthest limits of Jap conquest"/>
          <p:cNvPicPr>
            <a:picLocks noChangeAspect="1" noChangeArrowheads="1"/>
          </p:cNvPicPr>
          <p:nvPr/>
        </p:nvPicPr>
        <p:blipFill>
          <a:blip r:embed="rId2" cstate="print">
            <a:lum bright="-6000" contrast="12000"/>
          </a:blip>
          <a:srcRect/>
          <a:stretch>
            <a:fillRect/>
          </a:stretch>
        </p:blipFill>
        <p:spPr bwMode="auto">
          <a:xfrm>
            <a:off x="1200150" y="1524000"/>
            <a:ext cx="7791450" cy="5048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838200"/>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en-US" b="1" dirty="0" smtClean="0">
                <a:effectLst>
                  <a:outerShdw blurRad="38100" dist="38100" dir="2700000" algn="tl">
                    <a:srgbClr val="FFFFFF"/>
                  </a:outerShdw>
                </a:effectLst>
                <a:latin typeface="Castellar" pitchFamily="18" charset="0"/>
              </a:rPr>
              <a:t>Japanese Leadership</a:t>
            </a:r>
            <a:endParaRPr lang="en-US" b="1" dirty="0">
              <a:effectLst>
                <a:outerShdw blurRad="38100" dist="38100" dir="2700000" algn="tl">
                  <a:srgbClr val="FFFFFF"/>
                </a:outerShdw>
              </a:effectLst>
              <a:latin typeface="Castellar" pitchFamily="18" charset="0"/>
            </a:endParaRPr>
          </a:p>
        </p:txBody>
      </p:sp>
      <p:pic>
        <p:nvPicPr>
          <p:cNvPr id="5" name="Picture 2" descr="http://t2.gstatic.com/images?q=tbn:ANd9GcShWXcAlJdJ_k9bqiKUMcZbO06-D8OpsWZi8Tw-mhmuWJ3r2CCom0AUjq7vrA"/>
          <p:cNvPicPr>
            <a:picLocks noChangeAspect="1" noChangeArrowheads="1"/>
          </p:cNvPicPr>
          <p:nvPr/>
        </p:nvPicPr>
        <p:blipFill>
          <a:blip r:embed="rId2" cstate="print"/>
          <a:srcRect/>
          <a:stretch>
            <a:fillRect/>
          </a:stretch>
        </p:blipFill>
        <p:spPr bwMode="auto">
          <a:xfrm>
            <a:off x="457201" y="838200"/>
            <a:ext cx="2438400" cy="2834642"/>
          </a:xfrm>
          <a:prstGeom prst="rect">
            <a:avLst/>
          </a:prstGeom>
          <a:noFill/>
        </p:spPr>
      </p:pic>
      <p:pic>
        <p:nvPicPr>
          <p:cNvPr id="6" name="Picture 4" descr="http://t0.gstatic.com/images?q=tbn:ANd9GcTAvORQQuGsg7mIuScWYZPDFjy4-91I4aYLY_lCxikURlbrGdsS1MA-B7Nq"/>
          <p:cNvPicPr>
            <a:picLocks noChangeAspect="1" noChangeArrowheads="1"/>
          </p:cNvPicPr>
          <p:nvPr/>
        </p:nvPicPr>
        <p:blipFill>
          <a:blip r:embed="rId3" cstate="print"/>
          <a:srcRect/>
          <a:stretch>
            <a:fillRect/>
          </a:stretch>
        </p:blipFill>
        <p:spPr bwMode="auto">
          <a:xfrm>
            <a:off x="6608716" y="685801"/>
            <a:ext cx="1910443" cy="2971800"/>
          </a:xfrm>
          <a:prstGeom prst="rect">
            <a:avLst/>
          </a:prstGeom>
          <a:noFill/>
        </p:spPr>
      </p:pic>
      <p:sp>
        <p:nvSpPr>
          <p:cNvPr id="60417" name="Rectangle 1"/>
          <p:cNvSpPr>
            <a:spLocks noChangeArrowheads="1"/>
          </p:cNvSpPr>
          <p:nvPr/>
        </p:nvSpPr>
        <p:spPr bwMode="auto">
          <a:xfrm>
            <a:off x="0" y="3380125"/>
            <a:ext cx="5181600" cy="34778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0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Tojo</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He had a reputation for sternness and discipline </a:t>
            </a:r>
            <a:endParaRPr kumimoji="0" lang="en-US" sz="20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Tojo was given command of the 1st Infantry Regiment upon returning to Japan after WWI and spending time in Berlin</a:t>
            </a:r>
            <a:endParaRPr kumimoji="0" lang="en-US" sz="20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 saw that the Nazis were poised for power and pushed for the alliance with Germany</a:t>
            </a:r>
            <a:endParaRPr kumimoji="0" lang="en-US" sz="20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Tojo became a virtual dictator after pushing the prince out of power </a:t>
            </a:r>
            <a:endParaRPr kumimoji="0" lang="en-US" sz="20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 demanded the Pearl Harbor attacks and those which followed after PH </a:t>
            </a:r>
            <a:endParaRPr kumimoji="0" lang="en-US" sz="2000" b="0" i="0" u="none" strike="noStrike" cap="none" normalizeH="0" baseline="0" dirty="0" smtClean="0">
              <a:ln>
                <a:noFill/>
              </a:ln>
              <a:solidFill>
                <a:schemeClr val="bg1"/>
              </a:solidFill>
              <a:effectLst/>
              <a:latin typeface="Arial" pitchFamily="34" charset="0"/>
            </a:endParaRPr>
          </a:p>
        </p:txBody>
      </p:sp>
      <p:sp>
        <p:nvSpPr>
          <p:cNvPr id="10" name="Rectangle 9"/>
          <p:cNvSpPr/>
          <p:nvPr/>
        </p:nvSpPr>
        <p:spPr>
          <a:xfrm>
            <a:off x="5181600" y="3657600"/>
            <a:ext cx="3962400"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200" dirty="0" smtClean="0">
                <a:latin typeface="Times New Roman" pitchFamily="18" charset="0"/>
                <a:cs typeface="Times New Roman" pitchFamily="18" charset="0"/>
              </a:rPr>
              <a:t>Hirohito (1901- 1989 was emperor of Japan from 1926 until his death.</a:t>
            </a:r>
          </a:p>
          <a:p>
            <a:r>
              <a:rPr lang="en-US" sz="2200" dirty="0" smtClean="0">
                <a:latin typeface="Times New Roman" pitchFamily="18" charset="0"/>
                <a:cs typeface="Times New Roman" pitchFamily="18" charset="0"/>
              </a:rPr>
              <a:t>Hirohito </a:t>
            </a:r>
            <a:r>
              <a:rPr lang="en-US" sz="2200" dirty="0" smtClean="0">
                <a:latin typeface="Times New Roman" pitchFamily="18" charset="0"/>
                <a:cs typeface="Times New Roman" pitchFamily="18" charset="0"/>
              </a:rPr>
              <a:t>became regent for his chronically ill father and assumed the duties of emperor</a:t>
            </a:r>
            <a:r>
              <a:rPr lang="en-US" sz="2200" dirty="0" smtClean="0">
                <a:latin typeface="Times New Roman" pitchFamily="18" charset="0"/>
                <a:cs typeface="Times New Roman" pitchFamily="18" charset="0"/>
              </a:rPr>
              <a:t>.</a:t>
            </a:r>
          </a:p>
          <a:p>
            <a:r>
              <a:rPr lang="en-US" sz="2200" dirty="0" smtClean="0">
                <a:latin typeface="Times New Roman" pitchFamily="18" charset="0"/>
                <a:cs typeface="Times New Roman" pitchFamily="18" charset="0"/>
              </a:rPr>
              <a:t>The people of Japan were told that he is the living embodiment of God</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8342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990600"/>
          </a:xfrm>
        </p:spPr>
        <p:style>
          <a:lnRef idx="0">
            <a:schemeClr val="accent4"/>
          </a:lnRef>
          <a:fillRef idx="3">
            <a:schemeClr val="accent4"/>
          </a:fillRef>
          <a:effectRef idx="3">
            <a:schemeClr val="accent4"/>
          </a:effectRef>
          <a:fontRef idx="minor">
            <a:schemeClr val="lt1"/>
          </a:fontRef>
        </p:style>
        <p:txBody>
          <a:bodyPr>
            <a:normAutofit/>
          </a:bodyPr>
          <a:lstStyle/>
          <a:p>
            <a:r>
              <a:rPr lang="en-US" sz="4800" dirty="0" smtClean="0">
                <a:latin typeface="Times New Roman" pitchFamily="18" charset="0"/>
                <a:cs typeface="Times New Roman" pitchFamily="18" charset="0"/>
              </a:rPr>
              <a:t>Fall of the Philippines</a:t>
            </a:r>
            <a:endParaRPr lang="en-US" sz="4800" dirty="0">
              <a:latin typeface="Times New Roman" pitchFamily="18" charset="0"/>
              <a:cs typeface="Times New Roman" pitchFamily="18" charset="0"/>
            </a:endParaRPr>
          </a:p>
        </p:txBody>
      </p:sp>
      <p:pic>
        <p:nvPicPr>
          <p:cNvPr id="1026" name="Picture 2" descr="http://www.history.army.mil/books/wwii/5-2/Notes/237.jpg"/>
          <p:cNvPicPr>
            <a:picLocks noChangeAspect="1" noChangeArrowheads="1"/>
          </p:cNvPicPr>
          <p:nvPr/>
        </p:nvPicPr>
        <p:blipFill>
          <a:blip r:embed="rId2" cstate="print"/>
          <a:srcRect/>
          <a:stretch>
            <a:fillRect/>
          </a:stretch>
        </p:blipFill>
        <p:spPr bwMode="auto">
          <a:xfrm>
            <a:off x="0" y="1066800"/>
            <a:ext cx="4267200" cy="2807714"/>
          </a:xfrm>
          <a:prstGeom prst="rect">
            <a:avLst/>
          </a:prstGeom>
          <a:noFill/>
        </p:spPr>
      </p:pic>
      <p:pic>
        <p:nvPicPr>
          <p:cNvPr id="1030" name="Picture 6" descr="http://media1.shmoop.com/media/images/large/douglas-macarthur.jpg"/>
          <p:cNvPicPr>
            <a:picLocks noChangeAspect="1" noChangeArrowheads="1"/>
          </p:cNvPicPr>
          <p:nvPr/>
        </p:nvPicPr>
        <p:blipFill>
          <a:blip r:embed="rId3" cstate="print"/>
          <a:srcRect/>
          <a:stretch>
            <a:fillRect/>
          </a:stretch>
        </p:blipFill>
        <p:spPr bwMode="auto">
          <a:xfrm>
            <a:off x="838200" y="3810000"/>
            <a:ext cx="2184441" cy="2667000"/>
          </a:xfrm>
          <a:prstGeom prst="rect">
            <a:avLst/>
          </a:prstGeom>
          <a:noFill/>
        </p:spPr>
      </p:pic>
      <p:sp>
        <p:nvSpPr>
          <p:cNvPr id="6" name="TextBox 5"/>
          <p:cNvSpPr txBox="1"/>
          <p:nvPr/>
        </p:nvSpPr>
        <p:spPr>
          <a:xfrm>
            <a:off x="685800" y="6477000"/>
            <a:ext cx="25146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Douglas MacArthur</a:t>
            </a:r>
            <a:endParaRPr lang="en-US" dirty="0"/>
          </a:p>
        </p:txBody>
      </p:sp>
      <p:sp>
        <p:nvSpPr>
          <p:cNvPr id="7" name="Rectangle 6"/>
          <p:cNvSpPr/>
          <p:nvPr/>
        </p:nvSpPr>
        <p:spPr>
          <a:xfrm>
            <a:off x="4191000" y="1143000"/>
            <a:ext cx="4953000" cy="526297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lvl="1">
              <a:buFont typeface="Wingdings" pitchFamily="2" charset="2"/>
              <a:buChar char="Ø"/>
            </a:pPr>
            <a:r>
              <a:rPr lang="en-US" sz="2400" dirty="0" smtClean="0">
                <a:latin typeface="Times New Roman" pitchFamily="18" charset="0"/>
                <a:cs typeface="Times New Roman" pitchFamily="18" charset="0"/>
              </a:rPr>
              <a:t>The attack on the Philippines began just a few hours after Pearl Harbor was bombed. </a:t>
            </a:r>
            <a:endParaRPr lang="en-US" sz="2400" dirty="0" smtClean="0">
              <a:latin typeface="Times New Roman" pitchFamily="18" charset="0"/>
              <a:cs typeface="Times New Roman" pitchFamily="18" charset="0"/>
            </a:endParaRPr>
          </a:p>
          <a:p>
            <a:pPr marL="0" lvl="1">
              <a:buFont typeface="Wingdings" pitchFamily="2" charset="2"/>
              <a:buChar char="Ø"/>
            </a:pPr>
            <a:r>
              <a:rPr lang="en-US" sz="2400" dirty="0" smtClean="0">
                <a:latin typeface="Times New Roman" pitchFamily="18" charset="0"/>
                <a:cs typeface="Times New Roman" pitchFamily="18" charset="0"/>
              </a:rPr>
              <a:t>More </a:t>
            </a:r>
            <a:r>
              <a:rPr lang="en-US" sz="2400" dirty="0" smtClean="0">
                <a:latin typeface="Times New Roman" pitchFamily="18" charset="0"/>
                <a:cs typeface="Times New Roman" pitchFamily="18" charset="0"/>
              </a:rPr>
              <a:t>than 40,000 Japanese troops landed on 22 December, reflecting the high priority that resource-starved Japan gave to the Philippines. US Army troops in conjunction with a Filipino detachment continued to fight while retreating southward towards Bataan</a:t>
            </a:r>
            <a:r>
              <a:rPr lang="en-US" sz="2400" dirty="0" smtClean="0">
                <a:latin typeface="Times New Roman" pitchFamily="18" charset="0"/>
                <a:cs typeface="Times New Roman" pitchFamily="18" charset="0"/>
              </a:rPr>
              <a:t>.</a:t>
            </a:r>
          </a:p>
          <a:p>
            <a:pPr marL="0" lvl="1">
              <a:buFont typeface="Wingdings" pitchFamily="2" charset="2"/>
              <a:buChar char="Ø"/>
            </a:pPr>
            <a:r>
              <a:rPr lang="en-US" sz="2400" dirty="0" smtClean="0">
                <a:latin typeface="Times New Roman" pitchFamily="18" charset="0"/>
                <a:cs typeface="Times New Roman" pitchFamily="18" charset="0"/>
              </a:rPr>
              <a:t>Nearly 15% of the more than 75,000 US/ Filipino POWs died  during the Bataan death march</a:t>
            </a:r>
          </a:p>
        </p:txBody>
      </p:sp>
    </p:spTree>
    <p:extLst>
      <p:ext uri="{BB962C8B-B14F-4D97-AF65-F5344CB8AC3E}">
        <p14:creationId xmlns:p14="http://schemas.microsoft.com/office/powerpoint/2010/main" xmlns="" val="2953610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4" descr="US troops surrender at Corregidor-Philippines"/>
          <p:cNvPicPr>
            <a:picLocks noChangeAspect="1" noChangeArrowheads="1"/>
          </p:cNvPicPr>
          <p:nvPr/>
        </p:nvPicPr>
        <p:blipFill>
          <a:blip r:embed="rId2" cstate="print">
            <a:lum contrast="6000"/>
          </a:blip>
          <a:srcRect/>
          <a:stretch>
            <a:fillRect/>
          </a:stretch>
        </p:blipFill>
        <p:spPr bwMode="auto">
          <a:xfrm>
            <a:off x="2209800" y="1592263"/>
            <a:ext cx="5638800" cy="4808537"/>
          </a:xfrm>
          <a:prstGeom prst="rect">
            <a:avLst/>
          </a:prstGeom>
          <a:noFill/>
          <a:ln w="9525">
            <a:solidFill>
              <a:schemeClr val="tx1"/>
            </a:solidFill>
            <a:miter lim="800000"/>
            <a:headEnd/>
            <a:tailEnd/>
          </a:ln>
        </p:spPr>
      </p:pic>
      <p:sp>
        <p:nvSpPr>
          <p:cNvPr id="4" name="TextBox 3"/>
          <p:cNvSpPr txBox="1"/>
          <p:nvPr/>
        </p:nvSpPr>
        <p:spPr>
          <a:xfrm>
            <a:off x="1447800" y="152400"/>
            <a:ext cx="65532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US Surrenders at Corregidor, the Philippines (March, 1942)</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241190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ome.comcast.net/~winjerd/Images/DthMrch2.jpg"/>
          <p:cNvPicPr>
            <a:picLocks noChangeAspect="1" noChangeArrowheads="1"/>
          </p:cNvPicPr>
          <p:nvPr/>
        </p:nvPicPr>
        <p:blipFill>
          <a:blip r:embed="rId2" cstate="print"/>
          <a:srcRect/>
          <a:stretch>
            <a:fillRect/>
          </a:stretch>
        </p:blipFill>
        <p:spPr bwMode="auto">
          <a:xfrm>
            <a:off x="304158" y="1066800"/>
            <a:ext cx="4344042" cy="4331874"/>
          </a:xfrm>
          <a:prstGeom prst="rect">
            <a:avLst/>
          </a:prstGeom>
          <a:noFill/>
        </p:spPr>
      </p:pic>
      <p:pic>
        <p:nvPicPr>
          <p:cNvPr id="5122" name="Picture 2" descr="http://i283.photobucket.com/albums/kk287/kurokuroatbp/blog/death_march_map.jpg"/>
          <p:cNvPicPr>
            <a:picLocks noChangeAspect="1" noChangeArrowheads="1"/>
          </p:cNvPicPr>
          <p:nvPr/>
        </p:nvPicPr>
        <p:blipFill>
          <a:blip r:embed="rId3" cstate="print"/>
          <a:srcRect/>
          <a:stretch>
            <a:fillRect/>
          </a:stretch>
        </p:blipFill>
        <p:spPr bwMode="auto">
          <a:xfrm>
            <a:off x="4724400" y="0"/>
            <a:ext cx="4199001" cy="6858000"/>
          </a:xfrm>
          <a:prstGeom prst="rect">
            <a:avLst/>
          </a:prstGeom>
          <a:noFill/>
        </p:spPr>
      </p:pic>
      <p:sp>
        <p:nvSpPr>
          <p:cNvPr id="5" name="TextBox 4"/>
          <p:cNvSpPr txBox="1"/>
          <p:nvPr/>
        </p:nvSpPr>
        <p:spPr>
          <a:xfrm>
            <a:off x="533400" y="304800"/>
            <a:ext cx="38100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smtClean="0">
                <a:latin typeface="Times New Roman" pitchFamily="18" charset="0"/>
                <a:cs typeface="Times New Roman" pitchFamily="18" charset="0"/>
              </a:rPr>
              <a:t>Bataan Death March</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64974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219200" y="501650"/>
            <a:ext cx="7620000" cy="641350"/>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pPr>
            <a:r>
              <a:rPr lang="en-US" sz="3600" dirty="0">
                <a:effectLst>
                  <a:outerShdw blurRad="38100" dist="38100" dir="2700000" algn="tl">
                    <a:srgbClr val="000000">
                      <a:alpha val="43137"/>
                    </a:srgbClr>
                  </a:outerShdw>
                </a:effectLst>
                <a:latin typeface="Comic Sans MS" pitchFamily="66" charset="0"/>
              </a:rPr>
              <a:t>Bataan Death March</a:t>
            </a:r>
            <a:r>
              <a:rPr lang="en-US" sz="3200" dirty="0">
                <a:effectLst>
                  <a:outerShdw blurRad="38100" dist="38100" dir="2700000" algn="tl">
                    <a:srgbClr val="000000">
                      <a:alpha val="43137"/>
                    </a:srgbClr>
                  </a:outerShdw>
                </a:effectLst>
                <a:latin typeface="Comic Sans MS" pitchFamily="66" charset="0"/>
              </a:rPr>
              <a:t>: April, 1942</a:t>
            </a:r>
            <a:endParaRPr lang="en-US" sz="5400" dirty="0">
              <a:effectLst>
                <a:outerShdw blurRad="38100" dist="38100" dir="2700000" algn="tl">
                  <a:srgbClr val="000000">
                    <a:alpha val="43137"/>
                  </a:srgbClr>
                </a:outerShdw>
              </a:effectLst>
              <a:latin typeface="Comic Sans MS" pitchFamily="66" charset="0"/>
            </a:endParaRPr>
          </a:p>
        </p:txBody>
      </p:sp>
      <p:pic>
        <p:nvPicPr>
          <p:cNvPr id="104451" name="Picture 3" descr="Bataan Death March"/>
          <p:cNvPicPr>
            <a:picLocks noChangeAspect="1" noChangeArrowheads="1"/>
          </p:cNvPicPr>
          <p:nvPr/>
        </p:nvPicPr>
        <p:blipFill>
          <a:blip r:embed="rId2" cstate="print">
            <a:lum bright="6000" contrast="6000"/>
          </a:blip>
          <a:srcRect/>
          <a:stretch>
            <a:fillRect/>
          </a:stretch>
        </p:blipFill>
        <p:spPr bwMode="auto">
          <a:xfrm>
            <a:off x="1905000" y="2303462"/>
            <a:ext cx="6477000" cy="4554538"/>
          </a:xfrm>
          <a:prstGeom prst="rect">
            <a:avLst/>
          </a:prstGeom>
          <a:noFill/>
          <a:ln w="9525">
            <a:solidFill>
              <a:schemeClr val="tx1"/>
            </a:solidFill>
            <a:miter lim="800000"/>
            <a:headEnd/>
            <a:tailEnd/>
          </a:ln>
        </p:spPr>
      </p:pic>
      <p:sp>
        <p:nvSpPr>
          <p:cNvPr id="104452" name="Rectangle 4"/>
          <p:cNvSpPr>
            <a:spLocks noChangeArrowheads="1"/>
          </p:cNvSpPr>
          <p:nvPr/>
        </p:nvSpPr>
        <p:spPr bwMode="auto">
          <a:xfrm>
            <a:off x="1676400" y="1160462"/>
            <a:ext cx="6553200" cy="1107996"/>
          </a:xfrm>
          <a:prstGeom prst="rect">
            <a:avLst/>
          </a:prstGeom>
          <a:noFill/>
          <a:ln w="12700">
            <a:noFill/>
            <a:miter lim="800000"/>
            <a:headEnd type="none" w="sm" len="sm"/>
            <a:tailEnd type="none" w="sm" len="sm"/>
          </a:ln>
        </p:spPr>
        <p:txBody>
          <a:bodyPr>
            <a:spAutoFit/>
          </a:bodyPr>
          <a:lstStyle/>
          <a:p>
            <a:pPr algn="ctr">
              <a:spcBef>
                <a:spcPct val="50000"/>
              </a:spcBef>
            </a:pPr>
            <a:r>
              <a:rPr lang="en-US" sz="2200" b="1" dirty="0">
                <a:latin typeface="Comic Sans MS" pitchFamily="66" charset="0"/>
              </a:rPr>
              <a:t>76,000 prisoners [12,000 Americans] Marched </a:t>
            </a:r>
            <a:r>
              <a:rPr lang="en-US" sz="2200" b="1" dirty="0" smtClean="0">
                <a:latin typeface="Comic Sans MS" pitchFamily="66" charset="0"/>
              </a:rPr>
              <a:t>60 </a:t>
            </a:r>
            <a:r>
              <a:rPr lang="en-US" sz="2200" b="1" dirty="0">
                <a:latin typeface="Comic Sans MS" pitchFamily="66" charset="0"/>
              </a:rPr>
              <a:t>miles in the blazing heat to POW camps in the Philippines.</a:t>
            </a:r>
          </a:p>
        </p:txBody>
      </p:sp>
    </p:spTree>
    <p:extLst>
      <p:ext uri="{BB962C8B-B14F-4D97-AF65-F5344CB8AC3E}">
        <p14:creationId xmlns:p14="http://schemas.microsoft.com/office/powerpoint/2010/main" xmlns="" val="182318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Map-WW2-Pacific Theater"/>
          <p:cNvPicPr>
            <a:picLocks noChangeAspect="1" noChangeArrowheads="1"/>
          </p:cNvPicPr>
          <p:nvPr/>
        </p:nvPicPr>
        <p:blipFill>
          <a:blip r:embed="rId2" cstate="print">
            <a:lum contrast="12000"/>
          </a:blip>
          <a:srcRect/>
          <a:stretch>
            <a:fillRect/>
          </a:stretch>
        </p:blipFill>
        <p:spPr bwMode="auto">
          <a:xfrm>
            <a:off x="1066800" y="1191904"/>
            <a:ext cx="6902366" cy="5666096"/>
          </a:xfrm>
          <a:prstGeom prst="rect">
            <a:avLst/>
          </a:prstGeom>
          <a:noFill/>
          <a:ln w="9525">
            <a:solidFill>
              <a:srgbClr val="002060"/>
            </a:solidFill>
            <a:miter lim="800000"/>
            <a:headEnd/>
            <a:tailEnd/>
          </a:ln>
        </p:spPr>
      </p:pic>
      <p:sp>
        <p:nvSpPr>
          <p:cNvPr id="5" name="Text Box 2"/>
          <p:cNvSpPr txBox="1">
            <a:spLocks noChangeArrowheads="1"/>
          </p:cNvSpPr>
          <p:nvPr/>
        </p:nvSpPr>
        <p:spPr bwMode="auto">
          <a:xfrm>
            <a:off x="1371600" y="0"/>
            <a:ext cx="7467600" cy="1200329"/>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en-US" sz="3600" dirty="0">
                <a:effectLst>
                  <a:outerShdw blurRad="38100" dist="38100" dir="2700000" algn="tl">
                    <a:srgbClr val="000000">
                      <a:alpha val="43137"/>
                    </a:srgbClr>
                  </a:outerShdw>
                </a:effectLst>
                <a:latin typeface="Comic Sans MS" pitchFamily="66" charset="0"/>
              </a:rPr>
              <a:t>Allied Counter-Offensive:</a:t>
            </a:r>
            <a:br>
              <a:rPr lang="en-US" sz="3600" dirty="0">
                <a:effectLst>
                  <a:outerShdw blurRad="38100" dist="38100" dir="2700000" algn="tl">
                    <a:srgbClr val="000000">
                      <a:alpha val="43137"/>
                    </a:srgbClr>
                  </a:outerShdw>
                </a:effectLst>
                <a:latin typeface="Comic Sans MS" pitchFamily="66" charset="0"/>
              </a:rPr>
            </a:br>
            <a:r>
              <a:rPr lang="en-US" sz="3600" dirty="0">
                <a:effectLst>
                  <a:outerShdw blurRad="38100" dist="38100" dir="2700000" algn="tl">
                    <a:srgbClr val="000000">
                      <a:alpha val="43137"/>
                    </a:srgbClr>
                  </a:outerShdw>
                </a:effectLst>
                <a:latin typeface="Comic Sans MS" pitchFamily="66" charset="0"/>
              </a:rPr>
              <a:t>“Island-Hopping”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381000"/>
            <a:ext cx="7924800" cy="762000"/>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pPr>
            <a:r>
              <a:rPr lang="en-US" sz="4400" b="1" dirty="0">
                <a:solidFill>
                  <a:srgbClr val="D80000"/>
                </a:solidFill>
                <a:latin typeface="Times New Roman" panose="02020603050405020304" pitchFamily="18" charset="0"/>
                <a:cs typeface="Times New Roman" panose="02020603050405020304" pitchFamily="18" charset="0"/>
              </a:rPr>
              <a:t>America-First Committee</a:t>
            </a:r>
            <a:endParaRPr lang="en-US" sz="3600" b="1" dirty="0">
              <a:solidFill>
                <a:srgbClr val="D80000"/>
              </a:solidFill>
              <a:latin typeface="Times New Roman" panose="02020603050405020304" pitchFamily="18" charset="0"/>
              <a:cs typeface="Times New Roman" panose="02020603050405020304" pitchFamily="18" charset="0"/>
            </a:endParaRPr>
          </a:p>
        </p:txBody>
      </p:sp>
      <p:pic>
        <p:nvPicPr>
          <p:cNvPr id="18435" name="Picture 4" descr="AmericanFirst2"/>
          <p:cNvPicPr>
            <a:picLocks noChangeAspect="1" noChangeArrowheads="1"/>
          </p:cNvPicPr>
          <p:nvPr/>
        </p:nvPicPr>
        <p:blipFill>
          <a:blip r:embed="rId2" cstate="print">
            <a:lum bright="18000" contrast="6000"/>
          </a:blip>
          <a:srcRect/>
          <a:stretch>
            <a:fillRect/>
          </a:stretch>
        </p:blipFill>
        <p:spPr bwMode="auto">
          <a:xfrm>
            <a:off x="5970588" y="1676400"/>
            <a:ext cx="1725612" cy="1752600"/>
          </a:xfrm>
          <a:prstGeom prst="rect">
            <a:avLst/>
          </a:prstGeom>
          <a:noFill/>
          <a:ln w="9525">
            <a:solidFill>
              <a:schemeClr val="tx1"/>
            </a:solidFill>
            <a:miter lim="800000"/>
            <a:headEnd/>
            <a:tailEnd/>
          </a:ln>
        </p:spPr>
      </p:pic>
      <p:pic>
        <p:nvPicPr>
          <p:cNvPr id="18436" name="Picture 5" descr="Lindbergh4"/>
          <p:cNvPicPr>
            <a:picLocks noChangeAspect="1" noChangeArrowheads="1"/>
          </p:cNvPicPr>
          <p:nvPr/>
        </p:nvPicPr>
        <p:blipFill>
          <a:blip r:embed="rId3" cstate="print">
            <a:lum bright="6000" contrast="12000"/>
          </a:blip>
          <a:srcRect l="5882" t="4950" r="4411" b="4297"/>
          <a:stretch>
            <a:fillRect/>
          </a:stretch>
        </p:blipFill>
        <p:spPr bwMode="auto">
          <a:xfrm>
            <a:off x="1828800" y="1828800"/>
            <a:ext cx="3505200" cy="3160713"/>
          </a:xfrm>
          <a:prstGeom prst="rect">
            <a:avLst/>
          </a:prstGeom>
          <a:noFill/>
          <a:ln w="9525">
            <a:solidFill>
              <a:schemeClr val="tx1"/>
            </a:solidFill>
            <a:miter lim="800000"/>
            <a:headEnd/>
            <a:tailEnd/>
          </a:ln>
        </p:spPr>
      </p:pic>
      <p:sp>
        <p:nvSpPr>
          <p:cNvPr id="18437" name="Text Box 6"/>
          <p:cNvSpPr txBox="1">
            <a:spLocks noChangeArrowheads="1"/>
          </p:cNvSpPr>
          <p:nvPr/>
        </p:nvSpPr>
        <p:spPr bwMode="auto">
          <a:xfrm>
            <a:off x="1828800" y="5103226"/>
            <a:ext cx="3505200" cy="519113"/>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2800" b="1" dirty="0">
                <a:latin typeface="Baskerville Old Face" panose="02020602080505020303" pitchFamily="18" charset="0"/>
              </a:rPr>
              <a:t>Charles Lindbergh</a:t>
            </a:r>
          </a:p>
        </p:txBody>
      </p:sp>
      <p:pic>
        <p:nvPicPr>
          <p:cNvPr id="18438" name="Picture 7" descr="AmericanFirst1"/>
          <p:cNvPicPr>
            <a:picLocks noChangeAspect="1" noChangeArrowheads="1"/>
          </p:cNvPicPr>
          <p:nvPr/>
        </p:nvPicPr>
        <p:blipFill>
          <a:blip r:embed="rId4" cstate="print">
            <a:lum bright="12000" contrast="12000"/>
          </a:blip>
          <a:srcRect/>
          <a:stretch>
            <a:fillRect/>
          </a:stretch>
        </p:blipFill>
        <p:spPr bwMode="auto">
          <a:xfrm>
            <a:off x="6781800" y="4038600"/>
            <a:ext cx="1838325" cy="19050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13040" y="0"/>
            <a:ext cx="283096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143000" y="1"/>
            <a:ext cx="5638800"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000" dirty="0" smtClean="0">
                <a:latin typeface="Times New Roman" pitchFamily="18" charset="0"/>
                <a:cs typeface="Times New Roman" pitchFamily="18" charset="0"/>
              </a:rPr>
              <a:t>Midway- “Turning Point of the War”</a:t>
            </a:r>
            <a:endParaRPr lang="en-US" sz="4000" dirty="0">
              <a:latin typeface="Times New Roman" pitchFamily="18" charset="0"/>
              <a:cs typeface="Times New Roman" pitchFamily="18" charset="0"/>
            </a:endParaRPr>
          </a:p>
        </p:txBody>
      </p:sp>
      <p:sp>
        <p:nvSpPr>
          <p:cNvPr id="6" name="Content Placeholder 5"/>
          <p:cNvSpPr>
            <a:spLocks noGrp="1"/>
          </p:cNvSpPr>
          <p:nvPr>
            <p:ph idx="1"/>
          </p:nvPr>
        </p:nvSpPr>
        <p:spPr>
          <a:xfrm>
            <a:off x="0" y="2167128"/>
            <a:ext cx="8839200" cy="4309872"/>
          </a:xfrm>
        </p:spPr>
        <p:style>
          <a:lnRef idx="3">
            <a:schemeClr val="lt1"/>
          </a:lnRef>
          <a:fillRef idx="1">
            <a:schemeClr val="accent3"/>
          </a:fillRef>
          <a:effectRef idx="1">
            <a:schemeClr val="accent3"/>
          </a:effectRef>
          <a:fontRef idx="minor">
            <a:schemeClr val="lt1"/>
          </a:fontRef>
        </p:style>
        <p:txBody>
          <a:bodyPr>
            <a:normAutofit fontScale="62500" lnSpcReduction="20000"/>
          </a:bodyPr>
          <a:lstStyle/>
          <a:p>
            <a:r>
              <a:rPr lang="en-US" sz="3500" dirty="0" smtClean="0">
                <a:latin typeface="Times New Roman" pitchFamily="18" charset="0"/>
                <a:cs typeface="Times New Roman" pitchFamily="18" charset="0"/>
              </a:rPr>
              <a:t>Six months after the attack on Pearl Harbor, the United States defeated Japan in one of the most decisive naval battles of World War II</a:t>
            </a:r>
          </a:p>
          <a:p>
            <a:r>
              <a:rPr lang="en-US" sz="3500" dirty="0" smtClean="0">
                <a:latin typeface="Times New Roman" pitchFamily="18" charset="0"/>
                <a:cs typeface="Times New Roman" pitchFamily="18" charset="0"/>
              </a:rPr>
              <a:t>The battle happened because the Japanese wanted to sink the aircraft carriers that escaped Pearl Harbor</a:t>
            </a:r>
          </a:p>
          <a:p>
            <a:r>
              <a:rPr lang="en-US" sz="3500" dirty="0" smtClean="0">
                <a:latin typeface="Times New Roman" pitchFamily="18" charset="0"/>
                <a:cs typeface="Times New Roman" pitchFamily="18" charset="0"/>
              </a:rPr>
              <a:t>The US cracked the code of the </a:t>
            </a:r>
            <a:r>
              <a:rPr lang="en-US" sz="3500" dirty="0" smtClean="0">
                <a:latin typeface="Times New Roman" pitchFamily="18" charset="0"/>
                <a:cs typeface="Times New Roman" pitchFamily="18" charset="0"/>
              </a:rPr>
              <a:t>Japanese</a:t>
            </a:r>
          </a:p>
          <a:p>
            <a:r>
              <a:rPr lang="en-US" sz="3500" dirty="0" smtClean="0">
                <a:latin typeface="Times New Roman" pitchFamily="18" charset="0"/>
                <a:cs typeface="Times New Roman" pitchFamily="18" charset="0"/>
              </a:rPr>
              <a:t>Nimitz placed available U.S. carriers in position to surprise the Japanese moving up for their preparatory air strikes on Midway Island itself</a:t>
            </a:r>
            <a:r>
              <a:rPr lang="en-US" sz="3500" dirty="0" smtClean="0">
                <a:latin typeface="Times New Roman" pitchFamily="18" charset="0"/>
                <a:cs typeface="Times New Roman" pitchFamily="18" charset="0"/>
              </a:rPr>
              <a:t>.</a:t>
            </a:r>
            <a:endParaRPr lang="en-US" sz="3500" dirty="0" smtClean="0">
              <a:latin typeface="Times New Roman" pitchFamily="18" charset="0"/>
              <a:cs typeface="Times New Roman" pitchFamily="18" charset="0"/>
            </a:endParaRPr>
          </a:p>
          <a:p>
            <a:r>
              <a:rPr lang="en-US" sz="3500" dirty="0" smtClean="0">
                <a:latin typeface="Times New Roman" pitchFamily="18" charset="0"/>
                <a:cs typeface="Times New Roman" pitchFamily="18" charset="0"/>
              </a:rPr>
              <a:t>The Americans sank four fleet carriers–the entire strength of the task force–</a:t>
            </a:r>
            <a:r>
              <a:rPr lang="en-US" sz="3500" i="1" dirty="0" err="1" smtClean="0">
                <a:latin typeface="Times New Roman" pitchFamily="18" charset="0"/>
                <a:cs typeface="Times New Roman" pitchFamily="18" charset="0"/>
              </a:rPr>
              <a:t>Akagi</a:t>
            </a:r>
            <a:r>
              <a:rPr lang="en-US" sz="3500" i="1" dirty="0" smtClean="0">
                <a:latin typeface="Times New Roman" pitchFamily="18" charset="0"/>
                <a:cs typeface="Times New Roman" pitchFamily="18" charset="0"/>
              </a:rPr>
              <a:t>, </a:t>
            </a:r>
            <a:r>
              <a:rPr lang="en-US" sz="3500" i="1" dirty="0" err="1" smtClean="0">
                <a:latin typeface="Times New Roman" pitchFamily="18" charset="0"/>
                <a:cs typeface="Times New Roman" pitchFamily="18" charset="0"/>
              </a:rPr>
              <a:t>Kaga</a:t>
            </a:r>
            <a:r>
              <a:rPr lang="en-US" sz="3500" i="1" dirty="0" smtClean="0">
                <a:latin typeface="Times New Roman" pitchFamily="18" charset="0"/>
                <a:cs typeface="Times New Roman" pitchFamily="18" charset="0"/>
              </a:rPr>
              <a:t>, </a:t>
            </a:r>
            <a:r>
              <a:rPr lang="en-US" sz="3500" i="1" dirty="0" err="1" smtClean="0">
                <a:latin typeface="Times New Roman" pitchFamily="18" charset="0"/>
                <a:cs typeface="Times New Roman" pitchFamily="18" charset="0"/>
              </a:rPr>
              <a:t>Soryu</a:t>
            </a:r>
            <a:r>
              <a:rPr lang="en-US" sz="3500" dirty="0" smtClean="0">
                <a:latin typeface="Times New Roman" pitchFamily="18" charset="0"/>
                <a:cs typeface="Times New Roman" pitchFamily="18" charset="0"/>
              </a:rPr>
              <a:t>, and </a:t>
            </a:r>
            <a:r>
              <a:rPr lang="en-US" sz="3500" i="1" dirty="0" err="1" smtClean="0">
                <a:latin typeface="Times New Roman" pitchFamily="18" charset="0"/>
                <a:cs typeface="Times New Roman" pitchFamily="18" charset="0"/>
              </a:rPr>
              <a:t>Hiryu</a:t>
            </a:r>
            <a:r>
              <a:rPr lang="en-US" sz="3500" dirty="0" smtClean="0">
                <a:latin typeface="Times New Roman" pitchFamily="18" charset="0"/>
                <a:cs typeface="Times New Roman" pitchFamily="18" charset="0"/>
              </a:rPr>
              <a:t>, with 322 aircraft and over five thousand sailors. The Japanese also lost the heavy cruiser </a:t>
            </a:r>
            <a:r>
              <a:rPr lang="en-US" sz="3500" i="1" dirty="0" err="1" smtClean="0">
                <a:latin typeface="Times New Roman" pitchFamily="18" charset="0"/>
                <a:cs typeface="Times New Roman" pitchFamily="18" charset="0"/>
              </a:rPr>
              <a:t>Mikuma</a:t>
            </a:r>
            <a:r>
              <a:rPr lang="en-US" sz="3500" dirty="0" smtClean="0">
                <a:latin typeface="Times New Roman" pitchFamily="18" charset="0"/>
                <a:cs typeface="Times New Roman" pitchFamily="18" charset="0"/>
              </a:rPr>
              <a:t>. </a:t>
            </a:r>
          </a:p>
          <a:p>
            <a:r>
              <a:rPr lang="en-US" sz="3500" dirty="0" smtClean="0">
                <a:latin typeface="Times New Roman" pitchFamily="18" charset="0"/>
                <a:cs typeface="Times New Roman" pitchFamily="18" charset="0"/>
              </a:rPr>
              <a:t>American losses included 147 aircraft and more than three hundred seamen.</a:t>
            </a:r>
          </a:p>
          <a:p>
            <a:r>
              <a:rPr lang="en-US" sz="3500" dirty="0" smtClean="0">
                <a:latin typeface="Times New Roman" pitchFamily="18" charset="0"/>
                <a:cs typeface="Times New Roman" pitchFamily="18" charset="0"/>
              </a:rPr>
              <a:t>Turning point of the war in the Pacific; Japan defended and US attacked </a:t>
            </a:r>
          </a:p>
          <a:p>
            <a:r>
              <a:rPr lang="en-US" sz="3500" dirty="0" smtClean="0">
                <a:latin typeface="Times New Roman" pitchFamily="18" charset="0"/>
                <a:cs typeface="Times New Roman" pitchFamily="18" charset="0"/>
              </a:rPr>
              <a:t>“Put an end to the long period of Japanese offensive action</a:t>
            </a:r>
            <a:r>
              <a:rPr lang="en-US" sz="3500" dirty="0" smtClean="0">
                <a:latin typeface="Times New Roman" pitchFamily="18" charset="0"/>
                <a:cs typeface="Times New Roman" pitchFamily="18" charset="0"/>
              </a:rPr>
              <a:t>”</a:t>
            </a:r>
            <a:endParaRPr lang="en-US" sz="3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363717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pinellasnewsboy.com/files/2009/07/alligator-one.gif"/>
          <p:cNvPicPr>
            <a:picLocks noChangeAspect="1" noChangeArrowheads="1"/>
          </p:cNvPicPr>
          <p:nvPr/>
        </p:nvPicPr>
        <p:blipFill>
          <a:blip r:embed="rId2" cstate="print"/>
          <a:srcRect/>
          <a:stretch>
            <a:fillRect/>
          </a:stretch>
        </p:blipFill>
        <p:spPr bwMode="auto">
          <a:xfrm>
            <a:off x="4343400" y="2133600"/>
            <a:ext cx="4800600" cy="2788042"/>
          </a:xfrm>
          <a:prstGeom prst="rect">
            <a:avLst/>
          </a:prstGeom>
          <a:noFill/>
        </p:spPr>
      </p:pic>
      <p:sp>
        <p:nvSpPr>
          <p:cNvPr id="5" name="TextBox 4"/>
          <p:cNvSpPr txBox="1"/>
          <p:nvPr/>
        </p:nvSpPr>
        <p:spPr>
          <a:xfrm>
            <a:off x="5105400" y="4930914"/>
            <a:ext cx="3429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t>Amphibious tractor; Amptrac or “Alligator”</a:t>
            </a:r>
            <a:endParaRPr lang="en-US" sz="2000" dirty="0"/>
          </a:p>
        </p:txBody>
      </p:sp>
      <p:sp>
        <p:nvSpPr>
          <p:cNvPr id="2" name="TextBox 1"/>
          <p:cNvSpPr txBox="1"/>
          <p:nvPr/>
        </p:nvSpPr>
        <p:spPr>
          <a:xfrm>
            <a:off x="4343400" y="152400"/>
            <a:ext cx="48006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Taking Back the Philippines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3249" name="Rectangle 1"/>
          <p:cNvSpPr>
            <a:spLocks noChangeArrowheads="1"/>
          </p:cNvSpPr>
          <p:nvPr/>
        </p:nvSpPr>
        <p:spPr bwMode="auto">
          <a:xfrm>
            <a:off x="0" y="590550"/>
            <a:ext cx="42672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Courier New" pitchFamily="49" charset="0"/>
              <a:buChar char="o"/>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Japanese sneak attacked the US navy there; one of the largest naval battles in WH</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Courier New" pitchFamily="49" charset="0"/>
              <a:buChar char="o"/>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Philippines- over 80,000 Japanese killed, less than 1,000 surrendered</a:t>
            </a: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st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time that Kamikaze were used in combat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 typeface="Courier New" pitchFamily="49" charset="0"/>
              <a:buChar char="o"/>
              <a:tabLst/>
            </a:pPr>
            <a:r>
              <a:rPr lang="en-US" sz="2800" dirty="0" smtClean="0">
                <a:latin typeface="Times New Roman" pitchFamily="18" charset="0"/>
                <a:cs typeface="Times New Roman" pitchFamily="18" charset="0"/>
              </a:rPr>
              <a:t>MacArthur returned to the Philippines</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371600" y="639762"/>
            <a:ext cx="7315200" cy="1189038"/>
          </a:xfrm>
          <a:prstGeom prst="rect">
            <a:avLst/>
          </a:prstGeom>
          <a:noFill/>
          <a:ln w="12700">
            <a:noFill/>
            <a:miter lim="800000"/>
            <a:headEnd type="none" w="sm" len="sm"/>
            <a:tailEnd type="none" w="sm" len="sm"/>
          </a:ln>
          <a:effectLst>
            <a:outerShdw dist="35921" dir="2700000" algn="ctr" rotWithShape="0">
              <a:schemeClr val="tx1"/>
            </a:outerShdw>
          </a:effectLst>
        </p:spPr>
        <p:txBody>
          <a:bodyPr>
            <a:spAutoFit/>
          </a:bodyPr>
          <a:lstStyle/>
          <a:p>
            <a:pPr algn="ctr">
              <a:spcBef>
                <a:spcPct val="50000"/>
              </a:spcBef>
            </a:pPr>
            <a:r>
              <a:rPr lang="en-US" sz="3800" b="1" dirty="0">
                <a:solidFill>
                  <a:srgbClr val="D80000"/>
                </a:solidFill>
                <a:latin typeface="Comic Sans MS" pitchFamily="66" charset="0"/>
              </a:rPr>
              <a:t>Japanese </a:t>
            </a:r>
            <a:r>
              <a:rPr lang="en-US" sz="3800" b="1" dirty="0">
                <a:solidFill>
                  <a:srgbClr val="282878"/>
                </a:solidFill>
                <a:latin typeface="Comic Sans MS" pitchFamily="66" charset="0"/>
              </a:rPr>
              <a:t>Kamikaze</a:t>
            </a:r>
            <a:r>
              <a:rPr lang="en-US" sz="3800" b="1" dirty="0">
                <a:solidFill>
                  <a:srgbClr val="D80000"/>
                </a:solidFill>
                <a:latin typeface="Comic Sans MS" pitchFamily="66" charset="0"/>
              </a:rPr>
              <a:t> Planes:</a:t>
            </a:r>
            <a:br>
              <a:rPr lang="en-US" sz="3800" b="1" dirty="0">
                <a:solidFill>
                  <a:srgbClr val="D80000"/>
                </a:solidFill>
                <a:latin typeface="Comic Sans MS" pitchFamily="66" charset="0"/>
              </a:rPr>
            </a:br>
            <a:r>
              <a:rPr lang="en-US" sz="3400" b="1" dirty="0" smtClean="0">
                <a:solidFill>
                  <a:srgbClr val="D80000"/>
                </a:solidFill>
                <a:latin typeface="Comic Sans MS" pitchFamily="66" charset="0"/>
              </a:rPr>
              <a:t>Suicide bombers</a:t>
            </a:r>
            <a:endParaRPr lang="en-US" sz="2600" b="1" dirty="0">
              <a:solidFill>
                <a:srgbClr val="D80000"/>
              </a:solidFill>
              <a:latin typeface="Comic Sans MS" pitchFamily="66" charset="0"/>
            </a:endParaRPr>
          </a:p>
        </p:txBody>
      </p:sp>
      <p:pic>
        <p:nvPicPr>
          <p:cNvPr id="191494" name="Picture 6" descr="kamikaze plane"/>
          <p:cNvPicPr>
            <a:picLocks noChangeAspect="1" noChangeArrowheads="1"/>
          </p:cNvPicPr>
          <p:nvPr/>
        </p:nvPicPr>
        <p:blipFill>
          <a:blip r:embed="rId2" cstate="print">
            <a:lum bright="6000" contrast="6000"/>
          </a:blip>
          <a:srcRect l="2000" t="2654" r="3334" b="5919"/>
          <a:stretch>
            <a:fillRect/>
          </a:stretch>
        </p:blipFill>
        <p:spPr bwMode="auto">
          <a:xfrm>
            <a:off x="762000" y="1904999"/>
            <a:ext cx="4953000" cy="3907367"/>
          </a:xfrm>
          <a:prstGeom prst="rect">
            <a:avLst/>
          </a:prstGeom>
          <a:noFill/>
          <a:ln w="9525">
            <a:solidFill>
              <a:schemeClr val="tx1"/>
            </a:solidFill>
            <a:miter lim="800000"/>
            <a:headEnd/>
            <a:tailEnd/>
          </a:ln>
        </p:spPr>
      </p:pic>
      <p:pic>
        <p:nvPicPr>
          <p:cNvPr id="191495" name="Picture 7" descr="kamikaze pilots"/>
          <p:cNvPicPr>
            <a:picLocks noChangeAspect="1" noChangeArrowheads="1"/>
          </p:cNvPicPr>
          <p:nvPr/>
        </p:nvPicPr>
        <p:blipFill>
          <a:blip r:embed="rId3" cstate="print">
            <a:lum bright="-6000" contrast="6000"/>
          </a:blip>
          <a:srcRect/>
          <a:stretch>
            <a:fillRect/>
          </a:stretch>
        </p:blipFill>
        <p:spPr bwMode="auto">
          <a:xfrm>
            <a:off x="6172200" y="3889375"/>
            <a:ext cx="2590800" cy="2206625"/>
          </a:xfrm>
          <a:prstGeom prst="rect">
            <a:avLst/>
          </a:prstGeom>
          <a:noFill/>
          <a:ln w="9525">
            <a:noFill/>
            <a:miter lim="800000"/>
            <a:headEnd/>
            <a:tailEnd/>
          </a:ln>
        </p:spPr>
      </p:pic>
      <p:sp>
        <p:nvSpPr>
          <p:cNvPr id="191496" name="Text Box 8"/>
          <p:cNvSpPr txBox="1">
            <a:spLocks noChangeArrowheads="1"/>
          </p:cNvSpPr>
          <p:nvPr/>
        </p:nvSpPr>
        <p:spPr bwMode="auto">
          <a:xfrm>
            <a:off x="6172200" y="3505200"/>
            <a:ext cx="2590800" cy="457200"/>
          </a:xfrm>
          <a:prstGeom prst="rect">
            <a:avLst/>
          </a:prstGeom>
          <a:noFill/>
          <a:ln w="12700">
            <a:noFill/>
            <a:miter lim="800000"/>
            <a:headEnd type="none" w="sm" len="sm"/>
            <a:tailEnd type="none" w="sm" len="sm"/>
          </a:ln>
        </p:spPr>
        <p:txBody>
          <a:bodyPr>
            <a:spAutoFit/>
          </a:bodyPr>
          <a:lstStyle/>
          <a:p>
            <a:pPr algn="ctr">
              <a:spcBef>
                <a:spcPct val="50000"/>
              </a:spcBef>
            </a:pPr>
            <a:r>
              <a:rPr lang="en-US" b="1" dirty="0">
                <a:latin typeface="Comic Sans MS" pitchFamily="66" charset="0"/>
              </a:rPr>
              <a:t>Kamikaze Pilots</a:t>
            </a:r>
          </a:p>
        </p:txBody>
      </p:sp>
      <p:sp>
        <p:nvSpPr>
          <p:cNvPr id="191497" name="Text Box 9"/>
          <p:cNvSpPr txBox="1">
            <a:spLocks noChangeArrowheads="1"/>
          </p:cNvSpPr>
          <p:nvPr/>
        </p:nvSpPr>
        <p:spPr bwMode="auto">
          <a:xfrm>
            <a:off x="6172200" y="6111875"/>
            <a:ext cx="2590800" cy="822325"/>
          </a:xfrm>
          <a:prstGeom prst="rect">
            <a:avLst/>
          </a:prstGeom>
          <a:noFill/>
          <a:ln w="12700">
            <a:noFill/>
            <a:miter lim="800000"/>
            <a:headEnd type="none" w="sm" len="sm"/>
            <a:tailEnd type="none" w="sm" len="sm"/>
          </a:ln>
        </p:spPr>
        <p:txBody>
          <a:bodyPr>
            <a:spAutoFit/>
          </a:bodyPr>
          <a:lstStyle/>
          <a:p>
            <a:pPr algn="ctr">
              <a:spcBef>
                <a:spcPct val="50000"/>
              </a:spcBef>
            </a:pPr>
            <a:r>
              <a:rPr lang="en-US" b="1" dirty="0">
                <a:latin typeface="Comic Sans MS" pitchFamily="66" charset="0"/>
              </a:rPr>
              <a:t>Suicide Bombers</a:t>
            </a:r>
          </a:p>
        </p:txBody>
      </p:sp>
    </p:spTree>
    <p:extLst>
      <p:ext uri="{BB962C8B-B14F-4D97-AF65-F5344CB8AC3E}">
        <p14:creationId xmlns:p14="http://schemas.microsoft.com/office/powerpoint/2010/main" xmlns="" val="371334608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219200" y="0"/>
            <a:ext cx="7315200" cy="125095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3800" b="1" dirty="0">
                <a:solidFill>
                  <a:srgbClr val="D80000"/>
                </a:solidFill>
                <a:latin typeface="Times New Roman" pitchFamily="18" charset="0"/>
                <a:cs typeface="Times New Roman" pitchFamily="18" charset="0"/>
              </a:rPr>
              <a:t>Gen. MacArthur “Returns” to the Philippines!  [1944]</a:t>
            </a:r>
          </a:p>
        </p:txBody>
      </p:sp>
      <p:pic>
        <p:nvPicPr>
          <p:cNvPr id="189443" name="Picture 3" descr="McArthur returns to the Philippines"/>
          <p:cNvPicPr>
            <a:picLocks noChangeAspect="1" noChangeArrowheads="1"/>
          </p:cNvPicPr>
          <p:nvPr/>
        </p:nvPicPr>
        <p:blipFill>
          <a:blip r:embed="rId3" cstate="print">
            <a:lum bright="12000" contrast="12000"/>
          </a:blip>
          <a:srcRect/>
          <a:stretch>
            <a:fillRect/>
          </a:stretch>
        </p:blipFill>
        <p:spPr bwMode="auto">
          <a:xfrm>
            <a:off x="152400" y="1295399"/>
            <a:ext cx="5410200" cy="4020953"/>
          </a:xfrm>
          <a:prstGeom prst="rect">
            <a:avLst/>
          </a:prstGeom>
          <a:noFill/>
          <a:ln w="9525">
            <a:solidFill>
              <a:schemeClr val="tx1"/>
            </a:solidFill>
            <a:miter lim="800000"/>
            <a:headEnd/>
            <a:tailEnd/>
          </a:ln>
        </p:spPr>
      </p:pic>
      <p:sp>
        <p:nvSpPr>
          <p:cNvPr id="4" name="TextBox 3"/>
          <p:cNvSpPr txBox="1"/>
          <p:nvPr/>
        </p:nvSpPr>
        <p:spPr>
          <a:xfrm>
            <a:off x="5562600" y="1828800"/>
            <a:ext cx="3581400" cy="193899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i="1" dirty="0" smtClean="0">
                <a:latin typeface="Times New Roman" pitchFamily="18" charset="0"/>
                <a:cs typeface="Times New Roman" pitchFamily="18" charset="0"/>
              </a:rPr>
              <a:t>“People of the Philippines, I have returned.  By the grace of Almighty God, our forces stand again on Philippine soil.”</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3107569490"/>
      </p:ext>
    </p:extLst>
  </p:cSld>
  <p:clrMapOvr>
    <a:masterClrMapping/>
  </p:clrMapOvr>
  <p:transition>
    <p:sndAc>
      <p:stSnd>
        <p:snd r:embed="rId2" name="ShallReturn[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189443"/>
                                        </p:tgtEl>
                                        <p:attrNameLst>
                                          <p:attrName>style.visibility</p:attrName>
                                        </p:attrNameLst>
                                      </p:cBhvr>
                                      <p:to>
                                        <p:strVal val="visible"/>
                                      </p:to>
                                    </p:set>
                                    <p:animEffect transition="in" filter="dissolve">
                                      <p:cBhvr>
                                        <p:cTn id="7" dur="5000"/>
                                        <p:tgtEl>
                                          <p:spTgt spid="18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274638"/>
            <a:ext cx="8839200" cy="1143000"/>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Iwo Jima</a:t>
            </a:r>
            <a:endParaRPr kumimoji="0" lang="en-US" sz="54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1026" name="Picture 2" descr="http://www.historyofwar.org/Maps/IwoJima2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600200"/>
            <a:ext cx="4355015" cy="5282472"/>
          </a:xfrm>
          <a:prstGeom prst="rect">
            <a:avLst/>
          </a:prstGeom>
          <a:noFill/>
          <a:extLst>
            <a:ext uri="{909E8E84-426E-40DD-AFC4-6F175D3DCCD1}">
              <a14:hiddenFill xmlns:a14="http://schemas.microsoft.com/office/drawing/2010/main" xmlns="">
                <a:solidFill>
                  <a:srgbClr val="FFFFFF"/>
                </a:solidFill>
              </a14:hiddenFill>
            </a:ext>
          </a:extLst>
        </p:spPr>
      </p:pic>
      <p:sp>
        <p:nvSpPr>
          <p:cNvPr id="50177" name="Rectangle 1"/>
          <p:cNvSpPr>
            <a:spLocks noChangeArrowheads="1"/>
          </p:cNvSpPr>
          <p:nvPr/>
        </p:nvSpPr>
        <p:spPr bwMode="auto">
          <a:xfrm>
            <a:off x="4343400" y="1871275"/>
            <a:ext cx="48006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Key island: close to Japan to help damaged bombers, take off for fighters</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Volcanic island with hard, rugged land; black sand from the volcano</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Navy and air force bombed the island for over 2 months</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 marines landed on the beach expecting a serious fight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Japanese dug in; tunnels, caves and pillboxes</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Some of the Japanese tunnels/caves were several stories deep</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Tiny island took over a month to tak</a:t>
            </a:r>
            <a:r>
              <a:rPr kumimoji="0" lang="en-US" sz="2200" b="0" i="0" u="none" strike="noStrike" cap="none" normalizeH="0" baseline="0" dirty="0" smtClean="0">
                <a:ln>
                  <a:noFill/>
                </a:ln>
                <a:solidFill>
                  <a:schemeClr val="tx1"/>
                </a:solidFill>
                <a:effectLst/>
                <a:latin typeface="Arial" pitchFamily="34" charset="0"/>
                <a:ea typeface="Times New Roman" pitchFamily="18" charset="0"/>
              </a:rPr>
              <a:t>e </a:t>
            </a:r>
            <a:endParaRPr kumimoji="0" lang="en-US" sz="2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8650" y="533400"/>
            <a:ext cx="502535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019800" y="304800"/>
            <a:ext cx="1875835"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dirty="0" smtClean="0">
                <a:latin typeface="Times New Roman" pitchFamily="18" charset="0"/>
                <a:cs typeface="Times New Roman" pitchFamily="18" charset="0"/>
              </a:rPr>
              <a:t>Mt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Suribachi</a:t>
            </a:r>
            <a:endParaRPr lang="en-US" sz="2400" dirty="0">
              <a:latin typeface="Times New Roman" pitchFamily="18" charset="0"/>
              <a:cs typeface="Times New Roman" pitchFamily="18" charset="0"/>
            </a:endParaRPr>
          </a:p>
        </p:txBody>
      </p:sp>
      <p:sp>
        <p:nvSpPr>
          <p:cNvPr id="49153" name="Rectangle 1"/>
          <p:cNvSpPr>
            <a:spLocks noChangeArrowheads="1"/>
          </p:cNvSpPr>
          <p:nvPr/>
        </p:nvSpPr>
        <p:spPr bwMode="auto">
          <a:xfrm>
            <a:off x="0" y="914400"/>
            <a:ext cx="4114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Over 22,000 Japanese, only 212 surrendered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More than 6,800 marines died to get the island; 18, 070 wounded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Only time more US KIA/ wounded than Japanese in the Pacific</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652662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latin typeface="Times New Roman" pitchFamily="18" charset="0"/>
                <a:cs typeface="Times New Roman" pitchFamily="18" charset="0"/>
              </a:rPr>
              <a:t>The Battle of Okinawa</a:t>
            </a:r>
          </a:p>
        </p:txBody>
      </p:sp>
      <p:sp>
        <p:nvSpPr>
          <p:cNvPr id="36867" name="Rectangle 3"/>
          <p:cNvSpPr>
            <a:spLocks noGrp="1" noChangeArrowheads="1"/>
          </p:cNvSpPr>
          <p:nvPr>
            <p:ph type="body" idx="1"/>
          </p:nvPr>
        </p:nvSpPr>
        <p:spPr/>
        <p:txBody>
          <a:bodyPr>
            <a:normAutofit/>
          </a:bodyPr>
          <a:lstStyle/>
          <a:p>
            <a:r>
              <a:rPr lang="en-US" sz="3200" dirty="0">
                <a:latin typeface="Times New Roman" pitchFamily="18" charset="0"/>
                <a:cs typeface="Times New Roman" pitchFamily="18" charset="0"/>
              </a:rPr>
              <a:t>Okinawa was the largest amphibious invasion of the Pacific campaign, and the last major battle in the Pacific campaign.</a:t>
            </a:r>
          </a:p>
        </p:txBody>
      </p:sp>
    </p:spTree>
    <p:extLst>
      <p:ext uri="{BB962C8B-B14F-4D97-AF65-F5344CB8AC3E}">
        <p14:creationId xmlns:p14="http://schemas.microsoft.com/office/powerpoint/2010/main" xmlns="" val="172255158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ob"/>
          <p:cNvPicPr>
            <a:picLocks noChangeAspect="1" noChangeArrowheads="1"/>
          </p:cNvPicPr>
          <p:nvPr/>
        </p:nvPicPr>
        <p:blipFill>
          <a:blip r:embed="rId2" cstate="print"/>
          <a:srcRect/>
          <a:stretch>
            <a:fillRect/>
          </a:stretch>
        </p:blipFill>
        <p:spPr bwMode="auto">
          <a:xfrm>
            <a:off x="0" y="1371600"/>
            <a:ext cx="9113520" cy="4666309"/>
          </a:xfrm>
          <a:prstGeom prst="rect">
            <a:avLst/>
          </a:prstGeom>
          <a:noFill/>
        </p:spPr>
      </p:pic>
    </p:spTree>
    <p:extLst>
      <p:ext uri="{BB962C8B-B14F-4D97-AF65-F5344CB8AC3E}">
        <p14:creationId xmlns:p14="http://schemas.microsoft.com/office/powerpoint/2010/main" xmlns="" val="246213570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Impact of the Pacific Campaign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The strategy of island hopping got the US close enough to Japan to bomb Japan</a:t>
            </a:r>
          </a:p>
          <a:p>
            <a:r>
              <a:rPr lang="en-US" sz="2800" dirty="0" smtClean="0">
                <a:latin typeface="Times New Roman" pitchFamily="18" charset="0"/>
                <a:cs typeface="Times New Roman" pitchFamily="18" charset="0"/>
              </a:rPr>
              <a:t>With these airfields, the US bombers attacked the Japanese cities until the end of the war</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65359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04800" y="152400"/>
            <a:ext cx="4267200" cy="762000"/>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Harry S. Truman</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13314" name="Picture 2" descr="http://www.affordablepoliticalitems.com/shop/images/uploads/hp06.jpg"/>
          <p:cNvPicPr>
            <a:picLocks noChangeAspect="1" noChangeArrowheads="1"/>
          </p:cNvPicPr>
          <p:nvPr/>
        </p:nvPicPr>
        <p:blipFill>
          <a:blip r:embed="rId2" cstate="print"/>
          <a:srcRect/>
          <a:stretch>
            <a:fillRect/>
          </a:stretch>
        </p:blipFill>
        <p:spPr bwMode="auto">
          <a:xfrm>
            <a:off x="4810125" y="685800"/>
            <a:ext cx="4333875" cy="5889239"/>
          </a:xfrm>
          <a:prstGeom prst="rect">
            <a:avLst/>
          </a:prstGeom>
          <a:noFill/>
        </p:spPr>
      </p:pic>
      <p:sp>
        <p:nvSpPr>
          <p:cNvPr id="7" name="Content Placeholder 6"/>
          <p:cNvSpPr>
            <a:spLocks noGrp="1"/>
          </p:cNvSpPr>
          <p:nvPr>
            <p:ph idx="1"/>
          </p:nvPr>
        </p:nvSpPr>
        <p:spPr>
          <a:xfrm>
            <a:off x="152400" y="1066800"/>
            <a:ext cx="4648200" cy="5300472"/>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r>
              <a:rPr lang="en-US" sz="3400" dirty="0" smtClean="0">
                <a:solidFill>
                  <a:schemeClr val="tx1"/>
                </a:solidFill>
                <a:latin typeface="Times New Roman" pitchFamily="18" charset="0"/>
                <a:cs typeface="Times New Roman" pitchFamily="18" charset="0"/>
              </a:rPr>
              <a:t>After FDR died, Harry S. Truman became president</a:t>
            </a:r>
          </a:p>
          <a:p>
            <a:r>
              <a:rPr lang="en-US" sz="3400" dirty="0" smtClean="0">
                <a:solidFill>
                  <a:schemeClr val="tx1"/>
                </a:solidFill>
                <a:latin typeface="Times New Roman" pitchFamily="18" charset="0"/>
                <a:cs typeface="Times New Roman" pitchFamily="18" charset="0"/>
              </a:rPr>
              <a:t>He was faced with guiding the US through the rest of WWII </a:t>
            </a:r>
          </a:p>
          <a:p>
            <a:r>
              <a:rPr lang="en-US" sz="3400" dirty="0" smtClean="0">
                <a:solidFill>
                  <a:schemeClr val="tx1"/>
                </a:solidFill>
                <a:latin typeface="Times New Roman" pitchFamily="18" charset="0"/>
                <a:cs typeface="Times New Roman" pitchFamily="18" charset="0"/>
              </a:rPr>
              <a:t>The lower estimates  of an invasion of Japan were around 1,000,000 soldiers casualties </a:t>
            </a:r>
          </a:p>
          <a:p>
            <a:r>
              <a:rPr lang="en-US" sz="3400" dirty="0" smtClean="0">
                <a:solidFill>
                  <a:schemeClr val="tx1"/>
                </a:solidFill>
                <a:latin typeface="Times New Roman" pitchFamily="18" charset="0"/>
                <a:cs typeface="Times New Roman" pitchFamily="18" charset="0"/>
              </a:rPr>
              <a:t>The </a:t>
            </a:r>
            <a:r>
              <a:rPr lang="en-US" sz="3400" dirty="0" smtClean="0">
                <a:solidFill>
                  <a:schemeClr val="tx1"/>
                </a:solidFill>
                <a:latin typeface="Times New Roman" pitchFamily="18" charset="0"/>
                <a:cs typeface="Times New Roman" pitchFamily="18" charset="0"/>
              </a:rPr>
              <a:t>unprecedented American losses on Okinawa -- one third of the invasion force was killed, wounded or missing</a:t>
            </a:r>
          </a:p>
          <a:p>
            <a:r>
              <a:rPr lang="en-US" sz="3400" dirty="0" smtClean="0">
                <a:solidFill>
                  <a:schemeClr val="tx1"/>
                </a:solidFill>
                <a:latin typeface="Times New Roman" pitchFamily="18" charset="0"/>
                <a:cs typeface="Times New Roman" pitchFamily="18" charset="0"/>
              </a:rPr>
              <a:t>The atomic bomb could be a way of avoiding this </a:t>
            </a:r>
          </a:p>
          <a:p>
            <a:r>
              <a:rPr lang="en-US" sz="3400" dirty="0" smtClean="0">
                <a:solidFill>
                  <a:schemeClr val="tx1"/>
                </a:solidFill>
                <a:latin typeface="Times New Roman" pitchFamily="18" charset="0"/>
                <a:cs typeface="Times New Roman" pitchFamily="18" charset="0"/>
              </a:rPr>
              <a:t>One advisor said that Truman would be impeached if he did not use the bomb</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Times New Roman" pitchFamily="18" charset="0"/>
                <a:cs typeface="Times New Roman" pitchFamily="18" charset="0"/>
              </a:rPr>
              <a:t>Terms</a:t>
            </a:r>
            <a:endParaRPr lang="en-US" sz="6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534400" cy="2590800"/>
          </a:xfrm>
        </p:spPr>
        <p:style>
          <a:lnRef idx="2">
            <a:schemeClr val="accent4"/>
          </a:lnRef>
          <a:fillRef idx="1">
            <a:schemeClr val="lt1"/>
          </a:fillRef>
          <a:effectRef idx="0">
            <a:schemeClr val="accent4"/>
          </a:effectRef>
          <a:fontRef idx="minor">
            <a:schemeClr val="dk1"/>
          </a:fontRef>
        </p:style>
        <p:txBody>
          <a:bodyPr>
            <a:normAutofit/>
          </a:bodyPr>
          <a:lstStyle/>
          <a:p>
            <a:r>
              <a:rPr lang="en-US" sz="2800" b="1" u="sng" dirty="0" smtClean="0">
                <a:solidFill>
                  <a:srgbClr val="FF0000"/>
                </a:solidFill>
                <a:latin typeface="Times New Roman" pitchFamily="18" charset="0"/>
                <a:cs typeface="Times New Roman" pitchFamily="18" charset="0"/>
              </a:rPr>
              <a:t>Fascism</a:t>
            </a:r>
            <a:r>
              <a:rPr lang="en-US" sz="2800" dirty="0" smtClean="0">
                <a:latin typeface="Times New Roman" pitchFamily="18" charset="0"/>
                <a:cs typeface="Times New Roman" pitchFamily="18" charset="0"/>
              </a:rPr>
              <a:t>- Glorifies the state over the individual</a:t>
            </a:r>
          </a:p>
          <a:p>
            <a:r>
              <a:rPr lang="en-US" sz="2800" dirty="0" smtClean="0">
                <a:latin typeface="Times New Roman" pitchFamily="18" charset="0"/>
                <a:cs typeface="Times New Roman" pitchFamily="18" charset="0"/>
              </a:rPr>
              <a:t>This demands a strong central government</a:t>
            </a:r>
          </a:p>
          <a:p>
            <a:r>
              <a:rPr lang="en-US" sz="2800" b="1" u="sng" dirty="0" smtClean="0">
                <a:solidFill>
                  <a:srgbClr val="FF0000"/>
                </a:solidFill>
                <a:latin typeface="Times New Roman" pitchFamily="18" charset="0"/>
                <a:cs typeface="Times New Roman" pitchFamily="18" charset="0"/>
              </a:rPr>
              <a:t>Totalitarian state</a:t>
            </a:r>
            <a:r>
              <a:rPr lang="en-US" sz="2800" dirty="0" smtClean="0">
                <a:latin typeface="Times New Roman" pitchFamily="18" charset="0"/>
                <a:cs typeface="Times New Roman" pitchFamily="18" charset="0"/>
              </a:rPr>
              <a:t>- Government that controls all aspects of the people</a:t>
            </a:r>
          </a:p>
          <a:p>
            <a:r>
              <a:rPr lang="en-US" sz="2800" b="1" u="sng" dirty="0" smtClean="0">
                <a:solidFill>
                  <a:srgbClr val="FF0000"/>
                </a:solidFill>
                <a:latin typeface="Times New Roman" pitchFamily="18" charset="0"/>
                <a:cs typeface="Times New Roman" pitchFamily="18" charset="0"/>
              </a:rPr>
              <a:t>Inflation</a:t>
            </a:r>
            <a:r>
              <a:rPr lang="en-US" sz="2800" dirty="0" smtClean="0">
                <a:latin typeface="Times New Roman" pitchFamily="18" charset="0"/>
                <a:cs typeface="Times New Roman" pitchFamily="18" charset="0"/>
              </a:rPr>
              <a:t>- The rate of increase in costs</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5361534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latin typeface="Times New Roman" pitchFamily="18" charset="0"/>
                <a:cs typeface="Times New Roman" pitchFamily="18" charset="0"/>
              </a:rPr>
              <a:t>Fire Bombing of Japan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r>
              <a:rPr lang="en-US" dirty="0" smtClean="0">
                <a:latin typeface="Times New Roman" pitchFamily="18" charset="0"/>
                <a:cs typeface="Times New Roman" pitchFamily="18" charset="0"/>
              </a:rPr>
              <a:t>B-29; Super fortress, dropped thousands of bombs on </a:t>
            </a:r>
            <a:r>
              <a:rPr lang="en-US" smtClean="0">
                <a:latin typeface="Times New Roman" pitchFamily="18" charset="0"/>
                <a:cs typeface="Times New Roman" pitchFamily="18" charset="0"/>
              </a:rPr>
              <a:t>Tokyo before </a:t>
            </a:r>
            <a:r>
              <a:rPr lang="en-US" dirty="0" smtClean="0">
                <a:latin typeface="Times New Roman" pitchFamily="18" charset="0"/>
                <a:cs typeface="Times New Roman" pitchFamily="18" charset="0"/>
              </a:rPr>
              <a:t>the nuclear bombs</a:t>
            </a:r>
          </a:p>
          <a:p>
            <a:r>
              <a:rPr lang="en-US" dirty="0" smtClean="0">
                <a:latin typeface="Times New Roman" pitchFamily="18" charset="0"/>
                <a:cs typeface="Times New Roman" pitchFamily="18" charset="0"/>
              </a:rPr>
              <a:t>The air </a:t>
            </a:r>
            <a:r>
              <a:rPr lang="en-US" dirty="0">
                <a:latin typeface="Times New Roman" pitchFamily="18" charset="0"/>
                <a:cs typeface="Times New Roman" pitchFamily="18" charset="0"/>
              </a:rPr>
              <a:t>raid of 9–10 </a:t>
            </a:r>
            <a:r>
              <a:rPr lang="en-US" dirty="0" smtClean="0">
                <a:latin typeface="Times New Roman" pitchFamily="18" charset="0"/>
                <a:cs typeface="Times New Roman" pitchFamily="18" charset="0"/>
              </a:rPr>
              <a:t>March, 1945, is estimated </a:t>
            </a:r>
            <a:r>
              <a:rPr lang="en-US" dirty="0">
                <a:latin typeface="Times New Roman" pitchFamily="18" charset="0"/>
                <a:cs typeface="Times New Roman" pitchFamily="18" charset="0"/>
              </a:rPr>
              <a:t>to be the </a:t>
            </a:r>
            <a:r>
              <a:rPr lang="en-US" dirty="0" smtClean="0">
                <a:latin typeface="Times New Roman" pitchFamily="18" charset="0"/>
                <a:cs typeface="Times New Roman" pitchFamily="18" charset="0"/>
              </a:rPr>
              <a:t>most </a:t>
            </a:r>
            <a:r>
              <a:rPr lang="en-US" dirty="0">
                <a:latin typeface="Times New Roman" pitchFamily="18" charset="0"/>
                <a:cs typeface="Times New Roman" pitchFamily="18" charset="0"/>
              </a:rPr>
              <a:t>destructive bombing raid in </a:t>
            </a:r>
            <a:r>
              <a:rPr lang="en-US" dirty="0" smtClean="0">
                <a:latin typeface="Times New Roman" pitchFamily="18" charset="0"/>
                <a:cs typeface="Times New Roman" pitchFamily="18" charset="0"/>
              </a:rPr>
              <a:t>history</a:t>
            </a:r>
          </a:p>
          <a:p>
            <a:r>
              <a:rPr lang="en-US" dirty="0">
                <a:latin typeface="Times New Roman" pitchFamily="18" charset="0"/>
                <a:cs typeface="Times New Roman" pitchFamily="18" charset="0"/>
              </a:rPr>
              <a:t>Over 50% of Tokyo was destroyed by the end of World War II.</a:t>
            </a:r>
          </a:p>
        </p:txBody>
      </p:sp>
    </p:spTree>
    <p:extLst>
      <p:ext uri="{BB962C8B-B14F-4D97-AF65-F5344CB8AC3E}">
        <p14:creationId xmlns="" xmlns:p14="http://schemas.microsoft.com/office/powerpoint/2010/main" val="1425904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4457700" cy="6858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57701" y="1523999"/>
            <a:ext cx="4686300" cy="38853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3893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600"/>
            <a:ext cx="9144000" cy="640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15326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152400"/>
            <a:ext cx="8229600" cy="1219200"/>
          </a:xfrm>
          <a:prstGeom prst="rect">
            <a:avLst/>
          </a:prstGeom>
        </p:spPr>
        <p:style>
          <a:lnRef idx="2">
            <a:schemeClr val="accent1"/>
          </a:lnRef>
          <a:fillRef idx="1">
            <a:schemeClr val="lt1"/>
          </a:fillRef>
          <a:effectRef idx="0">
            <a:schemeClr val="accent1"/>
          </a:effectRef>
          <a:fontRef idx="minor">
            <a:schemeClr val="dk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100" normalizeH="0" baseline="0" noProof="0" dirty="0" smtClean="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uLnTx/>
                <a:uFillTx/>
                <a:latin typeface="Times New Roman" pitchFamily="18" charset="0"/>
                <a:ea typeface="+mj-ea"/>
                <a:cs typeface="Times New Roman" pitchFamily="18" charset="0"/>
              </a:rPr>
              <a:t>The Manhattan Project</a:t>
            </a:r>
            <a:endParaRPr kumimoji="0" lang="en-US" sz="4800" b="0" i="0" u="none" strike="noStrike" kern="1200" cap="none" spc="-100" normalizeH="0" baseline="0" noProof="0" dirty="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uLnTx/>
              <a:uFillTx/>
              <a:latin typeface="Times New Roman" pitchFamily="18" charset="0"/>
              <a:ea typeface="+mj-ea"/>
              <a:cs typeface="Times New Roman" pitchFamily="18" charset="0"/>
            </a:endParaRPr>
          </a:p>
        </p:txBody>
      </p:sp>
      <p:pic>
        <p:nvPicPr>
          <p:cNvPr id="15362" name="Picture 2" descr="http://nuclearweaponarchive.org/Usa/Med/Szilein.jpg"/>
          <p:cNvPicPr>
            <a:picLocks noChangeAspect="1" noChangeArrowheads="1"/>
          </p:cNvPicPr>
          <p:nvPr/>
        </p:nvPicPr>
        <p:blipFill>
          <a:blip r:embed="rId2" cstate="print"/>
          <a:srcRect/>
          <a:stretch>
            <a:fillRect/>
          </a:stretch>
        </p:blipFill>
        <p:spPr bwMode="auto">
          <a:xfrm>
            <a:off x="6324600" y="0"/>
            <a:ext cx="2819400" cy="2203202"/>
          </a:xfrm>
          <a:prstGeom prst="rect">
            <a:avLst/>
          </a:prstGeom>
          <a:noFill/>
        </p:spPr>
      </p:pic>
      <p:sp>
        <p:nvSpPr>
          <p:cNvPr id="6" name="Content Placeholder 5"/>
          <p:cNvSpPr>
            <a:spLocks noGrp="1"/>
          </p:cNvSpPr>
          <p:nvPr>
            <p:ph idx="1"/>
          </p:nvPr>
        </p:nvSpPr>
        <p:spPr>
          <a:xfrm>
            <a:off x="152400" y="1981200"/>
            <a:ext cx="8763000" cy="4648200"/>
          </a:xfrm>
        </p:spPr>
        <p:style>
          <a:lnRef idx="2">
            <a:schemeClr val="accent1"/>
          </a:lnRef>
          <a:fillRef idx="1">
            <a:schemeClr val="lt1"/>
          </a:fillRef>
          <a:effectRef idx="0">
            <a:schemeClr val="accent1"/>
          </a:effectRef>
          <a:fontRef idx="minor">
            <a:schemeClr val="dk1"/>
          </a:fontRef>
        </p:style>
        <p:txBody>
          <a:bodyPr>
            <a:noAutofit/>
          </a:bodyPr>
          <a:lstStyle/>
          <a:p>
            <a:r>
              <a:rPr lang="en-US" sz="1800" dirty="0" smtClean="0">
                <a:latin typeface="Times New Roman" pitchFamily="18" charset="0"/>
                <a:cs typeface="Times New Roman" pitchFamily="18" charset="0"/>
              </a:rPr>
              <a:t>This was a group of scientists who created the atomic bomb; 12 years to make the bomb</a:t>
            </a:r>
          </a:p>
          <a:p>
            <a:r>
              <a:rPr lang="en-US" sz="1800" dirty="0" smtClean="0">
                <a:latin typeface="Times New Roman" pitchFamily="18" charset="0"/>
                <a:cs typeface="Times New Roman" pitchFamily="18" charset="0"/>
              </a:rPr>
              <a:t>People from all over the world went to the US to be a part of the project </a:t>
            </a:r>
          </a:p>
          <a:p>
            <a:r>
              <a:rPr lang="en-US" sz="1800" dirty="0" smtClean="0">
                <a:latin typeface="Times New Roman" pitchFamily="18" charset="0"/>
                <a:cs typeface="Times New Roman" pitchFamily="18" charset="0"/>
              </a:rPr>
              <a:t>Germany won the most Nobel’s in 1933, US after that because many people left b/c of the Nuremberg laws</a:t>
            </a:r>
          </a:p>
          <a:p>
            <a:r>
              <a:rPr lang="en-US" sz="1800" dirty="0" smtClean="0">
                <a:latin typeface="Times New Roman" pitchFamily="18" charset="0"/>
                <a:cs typeface="Times New Roman" pitchFamily="18" charset="0"/>
              </a:rPr>
              <a:t>Bombs cost 2 billion $, 30 billion today</a:t>
            </a:r>
          </a:p>
          <a:p>
            <a:r>
              <a:rPr lang="en-US" sz="1800" b="1" dirty="0" smtClean="0">
                <a:latin typeface="Times New Roman" pitchFamily="18" charset="0"/>
                <a:cs typeface="Times New Roman" pitchFamily="18" charset="0"/>
              </a:rPr>
              <a:t>The project was created in Los Alamos, New Mexico</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residents of Los Alamos–known as site or project "Y"–lived highly restricted lives: Their mail was censored, their phone calls were monitored and even their interaction with family members was tightly controlled.</a:t>
            </a:r>
          </a:p>
          <a:p>
            <a:r>
              <a:rPr lang="en-US" sz="1800" dirty="0" smtClean="0">
                <a:latin typeface="Times New Roman" pitchFamily="18" charset="0"/>
                <a:cs typeface="Times New Roman" pitchFamily="18" charset="0"/>
              </a:rPr>
              <a:t>Needed to find a way to sustain split atoms/ explosions </a:t>
            </a:r>
          </a:p>
          <a:p>
            <a:r>
              <a:rPr lang="en-US" sz="1800" b="1" dirty="0" smtClean="0">
                <a:latin typeface="Times New Roman" pitchFamily="18" charset="0"/>
                <a:cs typeface="Times New Roman" pitchFamily="18" charset="0"/>
              </a:rPr>
              <a:t>Groves-</a:t>
            </a:r>
            <a:r>
              <a:rPr lang="en-US" sz="1800" dirty="0" smtClean="0">
                <a:latin typeface="Times New Roman" pitchFamily="18" charset="0"/>
                <a:cs typeface="Times New Roman" pitchFamily="18" charset="0"/>
              </a:rPr>
              <a:t> Military man; same leader of the creation of the Pentagon</a:t>
            </a:r>
          </a:p>
          <a:p>
            <a:r>
              <a:rPr lang="en-US" sz="1800" b="1" dirty="0" smtClean="0">
                <a:latin typeface="Times New Roman" pitchFamily="18" charset="0"/>
                <a:cs typeface="Times New Roman" pitchFamily="18" charset="0"/>
              </a:rPr>
              <a:t>Oppenheimer- </a:t>
            </a:r>
            <a:r>
              <a:rPr lang="en-US" sz="1800" dirty="0" smtClean="0">
                <a:latin typeface="Times New Roman" pitchFamily="18" charset="0"/>
                <a:cs typeface="Times New Roman" pitchFamily="18" charset="0"/>
              </a:rPr>
              <a:t>easily stressed out, “couldn’t run a hot dog stand”</a:t>
            </a:r>
          </a:p>
          <a:p>
            <a:r>
              <a:rPr lang="en-US" sz="1800" dirty="0" smtClean="0">
                <a:latin typeface="Times New Roman" pitchFamily="18" charset="0"/>
                <a:cs typeface="Times New Roman" pitchFamily="18" charset="0"/>
              </a:rPr>
              <a:t>Created </a:t>
            </a:r>
            <a:r>
              <a:rPr lang="en-US" sz="1800" dirty="0" smtClean="0">
                <a:latin typeface="Times New Roman" pitchFamily="18" charset="0"/>
                <a:cs typeface="Times New Roman" pitchFamily="18" charset="0"/>
              </a:rPr>
              <a:t>over 1,000 different plants to house the reaction in; the magnets pulled the </a:t>
            </a:r>
            <a:r>
              <a:rPr lang="en-US" sz="1800" dirty="0" smtClean="0">
                <a:latin typeface="Times New Roman" pitchFamily="18" charset="0"/>
                <a:cs typeface="Times New Roman" pitchFamily="18" charset="0"/>
              </a:rPr>
              <a:t>nails out </a:t>
            </a:r>
            <a:r>
              <a:rPr lang="en-US" sz="1800" dirty="0" smtClean="0">
                <a:latin typeface="Times New Roman" pitchFamily="18" charset="0"/>
                <a:cs typeface="Times New Roman" pitchFamily="18" charset="0"/>
              </a:rPr>
              <a:t>of the </a:t>
            </a:r>
            <a:r>
              <a:rPr lang="en-US" sz="1800" dirty="0" smtClean="0">
                <a:latin typeface="Times New Roman" pitchFamily="18" charset="0"/>
                <a:cs typeface="Times New Roman" pitchFamily="18" charset="0"/>
              </a:rPr>
              <a:t>wall</a:t>
            </a: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giantbomb.com/uploads/original/8/88760/2432530-nuclear+bombs+testing+003.jpg"/>
          <p:cNvPicPr>
            <a:picLocks noChangeAspect="1" noChangeArrowheads="1"/>
          </p:cNvPicPr>
          <p:nvPr/>
        </p:nvPicPr>
        <p:blipFill>
          <a:blip r:embed="rId2" cstate="print"/>
          <a:srcRect/>
          <a:stretch>
            <a:fillRect/>
          </a:stretch>
        </p:blipFill>
        <p:spPr bwMode="auto">
          <a:xfrm>
            <a:off x="0" y="1600200"/>
            <a:ext cx="5387712" cy="3798610"/>
          </a:xfrm>
          <a:prstGeom prst="rect">
            <a:avLst/>
          </a:prstGeom>
          <a:noFill/>
        </p:spPr>
      </p:pic>
      <p:sp>
        <p:nvSpPr>
          <p:cNvPr id="3" name="TextBox 2"/>
          <p:cNvSpPr txBox="1"/>
          <p:nvPr/>
        </p:nvSpPr>
        <p:spPr>
          <a:xfrm>
            <a:off x="838200" y="228600"/>
            <a:ext cx="6019800" cy="923330"/>
          </a:xfrm>
          <a:prstGeom prst="rect">
            <a:avLst/>
          </a:prstGeom>
          <a:effectLst>
            <a:innerShdw blurRad="63500" dist="50800" dir="8100000">
              <a:prstClr val="black">
                <a:alpha val="50000"/>
              </a:prstClr>
            </a:innerShdw>
            <a:softEdge rad="127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5400" dirty="0" smtClean="0">
                <a:latin typeface="Times New Roman" pitchFamily="18" charset="0"/>
                <a:cs typeface="Times New Roman" pitchFamily="18" charset="0"/>
              </a:rPr>
              <a:t>The Trinity Bomb</a:t>
            </a:r>
            <a:endParaRPr lang="en-US" sz="5400" dirty="0">
              <a:latin typeface="Times New Roman" pitchFamily="18" charset="0"/>
              <a:cs typeface="Times New Roman" pitchFamily="18" charset="0"/>
            </a:endParaRPr>
          </a:p>
        </p:txBody>
      </p:sp>
      <p:sp>
        <p:nvSpPr>
          <p:cNvPr id="4" name="Rectangle 3"/>
          <p:cNvSpPr/>
          <p:nvPr/>
        </p:nvSpPr>
        <p:spPr>
          <a:xfrm>
            <a:off x="5410200" y="1981200"/>
            <a:ext cx="3733800" cy="2308324"/>
          </a:xfrm>
          <a:prstGeom prst="rect">
            <a:avLst/>
          </a:prstGeom>
        </p:spPr>
        <p:txBody>
          <a:bodyPr wrap="square">
            <a:spAutoFit/>
          </a:bodyPr>
          <a:lstStyle/>
          <a:p>
            <a:pPr>
              <a:buFont typeface="Arial" pitchFamily="34" charset="0"/>
              <a:buChar char="•"/>
            </a:pPr>
            <a:r>
              <a:rPr lang="en-US" sz="2400" dirty="0" smtClean="0">
                <a:latin typeface="Times New Roman" pitchFamily="18" charset="0"/>
                <a:cs typeface="Times New Roman" pitchFamily="18" charset="0"/>
              </a:rPr>
              <a:t>Trinity test; had wires hanging off it, tape to hold it together, “garage bomb”</a:t>
            </a:r>
          </a:p>
          <a:p>
            <a:pPr>
              <a:buFont typeface="Arial" pitchFamily="34" charset="0"/>
              <a:buChar char="•"/>
            </a:pPr>
            <a:r>
              <a:rPr lang="en-US" sz="2400" dirty="0" smtClean="0">
                <a:latin typeface="Times New Roman" pitchFamily="18" charset="0"/>
                <a:cs typeface="Times New Roman" pitchFamily="18" charset="0"/>
              </a:rPr>
              <a:t>The scientists were afraid that it would set the atmosphere on fire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knoxnews.com/knx/munger/trinity.jpg"/>
          <p:cNvPicPr>
            <a:picLocks noChangeAspect="1" noChangeArrowheads="1"/>
          </p:cNvPicPr>
          <p:nvPr/>
        </p:nvPicPr>
        <p:blipFill>
          <a:blip r:embed="rId2" cstate="print"/>
          <a:srcRect/>
          <a:stretch>
            <a:fillRect/>
          </a:stretch>
        </p:blipFill>
        <p:spPr bwMode="auto">
          <a:xfrm>
            <a:off x="0" y="0"/>
            <a:ext cx="5029200" cy="3732609"/>
          </a:xfrm>
          <a:prstGeom prst="rect">
            <a:avLst/>
          </a:prstGeom>
          <a:noFill/>
        </p:spPr>
      </p:pic>
      <p:pic>
        <p:nvPicPr>
          <p:cNvPr id="1028" name="Picture 4" descr="http://calitreview.com/images/atomic_bomb_vip_observers.jpg"/>
          <p:cNvPicPr>
            <a:picLocks noChangeAspect="1" noChangeArrowheads="1"/>
          </p:cNvPicPr>
          <p:nvPr/>
        </p:nvPicPr>
        <p:blipFill>
          <a:blip r:embed="rId3" cstate="print"/>
          <a:srcRect/>
          <a:stretch>
            <a:fillRect/>
          </a:stretch>
        </p:blipFill>
        <p:spPr bwMode="auto">
          <a:xfrm>
            <a:off x="3604239" y="3124200"/>
            <a:ext cx="5539761" cy="3733800"/>
          </a:xfrm>
          <a:prstGeom prst="rect">
            <a:avLst/>
          </a:prstGeom>
          <a:noFill/>
        </p:spPr>
      </p:pic>
      <p:sp>
        <p:nvSpPr>
          <p:cNvPr id="4" name="TextBox 3"/>
          <p:cNvSpPr txBox="1"/>
          <p:nvPr/>
        </p:nvSpPr>
        <p:spPr>
          <a:xfrm>
            <a:off x="5334000" y="152400"/>
            <a:ext cx="31242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Trinity test of the first nuclear bomb</a:t>
            </a: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9" name="Picture 13" descr="Atom Bomb"/>
          <p:cNvPicPr>
            <a:picLocks noChangeAspect="1" noChangeArrowheads="1"/>
          </p:cNvPicPr>
          <p:nvPr/>
        </p:nvPicPr>
        <p:blipFill>
          <a:blip r:embed="rId3" cstate="print"/>
          <a:srcRect/>
          <a:stretch>
            <a:fillRect/>
          </a:stretch>
        </p:blipFill>
        <p:spPr bwMode="auto">
          <a:xfrm>
            <a:off x="6705600" y="1704975"/>
            <a:ext cx="1666875" cy="2133600"/>
          </a:xfrm>
          <a:prstGeom prst="rect">
            <a:avLst/>
          </a:prstGeom>
          <a:noFill/>
          <a:ln w="9525">
            <a:noFill/>
            <a:miter lim="800000"/>
            <a:headEnd/>
            <a:tailEnd/>
          </a:ln>
        </p:spPr>
      </p:pic>
      <p:sp>
        <p:nvSpPr>
          <p:cNvPr id="118787" name="Text Box 2"/>
          <p:cNvSpPr txBox="1">
            <a:spLocks noChangeArrowheads="1"/>
          </p:cNvSpPr>
          <p:nvPr/>
        </p:nvSpPr>
        <p:spPr bwMode="auto">
          <a:xfrm>
            <a:off x="1066800" y="152400"/>
            <a:ext cx="7924800" cy="1739900"/>
          </a:xfrm>
          <a:prstGeom prst="rect">
            <a:avLst/>
          </a:prstGeom>
          <a:noFill/>
          <a:ln w="12700">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3600" b="1">
                <a:solidFill>
                  <a:srgbClr val="D80000"/>
                </a:solidFill>
                <a:latin typeface="Comic Sans MS" pitchFamily="66" charset="0"/>
              </a:rPr>
              <a:t>The </a:t>
            </a:r>
            <a:r>
              <a:rPr lang="en-US" sz="3600" b="1">
                <a:solidFill>
                  <a:srgbClr val="333399"/>
                </a:solidFill>
                <a:latin typeface="Comic Sans MS" pitchFamily="66" charset="0"/>
              </a:rPr>
              <a:t>Manhattan Project</a:t>
            </a:r>
            <a:r>
              <a:rPr lang="en-US" sz="3600" b="1">
                <a:solidFill>
                  <a:srgbClr val="D80000"/>
                </a:solidFill>
                <a:latin typeface="Comic Sans MS" pitchFamily="66" charset="0"/>
              </a:rPr>
              <a:t>:</a:t>
            </a:r>
            <a:br>
              <a:rPr lang="en-US" sz="3600" b="1">
                <a:solidFill>
                  <a:srgbClr val="D80000"/>
                </a:solidFill>
                <a:latin typeface="Comic Sans MS" pitchFamily="66" charset="0"/>
              </a:rPr>
            </a:br>
            <a:r>
              <a:rPr lang="en-US" sz="3600" b="1">
                <a:solidFill>
                  <a:srgbClr val="D80000"/>
                </a:solidFill>
                <a:latin typeface="Comic Sans MS" pitchFamily="66" charset="0"/>
              </a:rPr>
              <a:t>Los Alamos, </a:t>
            </a:r>
            <a:br>
              <a:rPr lang="en-US" sz="3600" b="1">
                <a:solidFill>
                  <a:srgbClr val="D80000"/>
                </a:solidFill>
                <a:latin typeface="Comic Sans MS" pitchFamily="66" charset="0"/>
              </a:rPr>
            </a:br>
            <a:r>
              <a:rPr lang="en-US" sz="3600" b="1">
                <a:solidFill>
                  <a:srgbClr val="D80000"/>
                </a:solidFill>
                <a:latin typeface="Comic Sans MS" pitchFamily="66" charset="0"/>
              </a:rPr>
              <a:t>NM</a:t>
            </a:r>
          </a:p>
        </p:txBody>
      </p:sp>
      <p:pic>
        <p:nvPicPr>
          <p:cNvPr id="118788" name="Picture 4" descr="Robert Oppenheimer"/>
          <p:cNvPicPr>
            <a:picLocks noChangeAspect="1" noChangeArrowheads="1"/>
          </p:cNvPicPr>
          <p:nvPr/>
        </p:nvPicPr>
        <p:blipFill>
          <a:blip r:embed="rId4" cstate="print">
            <a:lum contrast="6000"/>
          </a:blip>
          <a:srcRect/>
          <a:stretch>
            <a:fillRect/>
          </a:stretch>
        </p:blipFill>
        <p:spPr bwMode="auto">
          <a:xfrm>
            <a:off x="3810000" y="2879725"/>
            <a:ext cx="2020888" cy="2552700"/>
          </a:xfrm>
          <a:prstGeom prst="rect">
            <a:avLst/>
          </a:prstGeom>
          <a:noFill/>
          <a:ln w="9525">
            <a:solidFill>
              <a:schemeClr val="tx1"/>
            </a:solidFill>
            <a:miter lim="800000"/>
            <a:headEnd/>
            <a:tailEnd/>
          </a:ln>
        </p:spPr>
      </p:pic>
      <p:sp>
        <p:nvSpPr>
          <p:cNvPr id="118789" name="Rectangle 5"/>
          <p:cNvSpPr>
            <a:spLocks noChangeArrowheads="1"/>
          </p:cNvSpPr>
          <p:nvPr/>
        </p:nvSpPr>
        <p:spPr bwMode="auto">
          <a:xfrm>
            <a:off x="3581400" y="5470525"/>
            <a:ext cx="2514600" cy="701675"/>
          </a:xfrm>
          <a:prstGeom prst="rect">
            <a:avLst/>
          </a:prstGeom>
          <a:noFill/>
          <a:ln w="12700">
            <a:noFill/>
            <a:miter lim="800000"/>
            <a:headEnd type="none" w="sm" len="sm"/>
            <a:tailEnd type="none" w="sm" len="sm"/>
          </a:ln>
        </p:spPr>
        <p:txBody>
          <a:bodyPr>
            <a:spAutoFit/>
          </a:bodyPr>
          <a:lstStyle/>
          <a:p>
            <a:pPr algn="ctr"/>
            <a:r>
              <a:rPr lang="en-US" sz="2000" b="1">
                <a:latin typeface="Comic Sans MS" pitchFamily="66" charset="0"/>
              </a:rPr>
              <a:t>Dr. Robert Oppenheimer</a:t>
            </a:r>
          </a:p>
        </p:txBody>
      </p:sp>
      <p:sp>
        <p:nvSpPr>
          <p:cNvPr id="116742" name="Rectangle 6"/>
          <p:cNvSpPr>
            <a:spLocks noChangeArrowheads="1"/>
          </p:cNvSpPr>
          <p:nvPr/>
        </p:nvSpPr>
        <p:spPr bwMode="auto">
          <a:xfrm>
            <a:off x="6172200" y="3838575"/>
            <a:ext cx="2667000" cy="1800225"/>
          </a:xfrm>
          <a:prstGeom prst="rect">
            <a:avLst/>
          </a:prstGeom>
          <a:noFill/>
          <a:ln w="12700">
            <a:noFill/>
            <a:miter lim="800000"/>
            <a:headEnd type="none" w="sm" len="sm"/>
            <a:tailEnd type="none" w="sm" len="sm"/>
          </a:ln>
          <a:effectLst>
            <a:outerShdw dist="28398" dir="3806097" algn="ctr" rotWithShape="0">
              <a:schemeClr val="tx2"/>
            </a:outerShdw>
          </a:effectLst>
        </p:spPr>
        <p:txBody>
          <a:bodyPr>
            <a:spAutoFit/>
          </a:bodyPr>
          <a:lstStyle/>
          <a:p>
            <a:pPr algn="ctr"/>
            <a:r>
              <a:rPr lang="en-US" sz="2800" b="1" i="1" dirty="0">
                <a:solidFill>
                  <a:srgbClr val="D82900"/>
                </a:solidFill>
                <a:latin typeface="Comic Sans MS" pitchFamily="66" charset="0"/>
              </a:rPr>
              <a:t>I am become </a:t>
            </a:r>
            <a:br>
              <a:rPr lang="en-US" sz="2800" b="1" i="1" dirty="0">
                <a:solidFill>
                  <a:srgbClr val="D82900"/>
                </a:solidFill>
                <a:latin typeface="Comic Sans MS" pitchFamily="66" charset="0"/>
              </a:rPr>
            </a:br>
            <a:r>
              <a:rPr lang="en-US" sz="2800" b="1" i="1" dirty="0">
                <a:solidFill>
                  <a:srgbClr val="D82900"/>
                </a:solidFill>
                <a:latin typeface="Comic Sans MS" pitchFamily="66" charset="0"/>
              </a:rPr>
              <a:t>death, </a:t>
            </a:r>
            <a:br>
              <a:rPr lang="en-US" sz="2800" b="1" i="1" dirty="0">
                <a:solidFill>
                  <a:srgbClr val="D82900"/>
                </a:solidFill>
                <a:latin typeface="Comic Sans MS" pitchFamily="66" charset="0"/>
              </a:rPr>
            </a:br>
            <a:r>
              <a:rPr lang="en-US" sz="2800" b="1" i="1" dirty="0">
                <a:solidFill>
                  <a:srgbClr val="D82900"/>
                </a:solidFill>
                <a:latin typeface="Comic Sans MS" pitchFamily="66" charset="0"/>
              </a:rPr>
              <a:t>the </a:t>
            </a:r>
            <a:r>
              <a:rPr lang="en-US" sz="2800" b="1" i="1" dirty="0" smtClean="0">
                <a:solidFill>
                  <a:srgbClr val="D82900"/>
                </a:solidFill>
                <a:latin typeface="Comic Sans MS" pitchFamily="66" charset="0"/>
              </a:rPr>
              <a:t>destroyer</a:t>
            </a:r>
            <a:r>
              <a:rPr lang="en-US" sz="2800" b="1" i="1" dirty="0">
                <a:solidFill>
                  <a:srgbClr val="D82900"/>
                </a:solidFill>
                <a:latin typeface="Comic Sans MS" pitchFamily="66" charset="0"/>
              </a:rPr>
              <a:t/>
            </a:r>
            <a:br>
              <a:rPr lang="en-US" sz="2800" b="1" i="1" dirty="0">
                <a:solidFill>
                  <a:srgbClr val="D82900"/>
                </a:solidFill>
                <a:latin typeface="Comic Sans MS" pitchFamily="66" charset="0"/>
              </a:rPr>
            </a:br>
            <a:r>
              <a:rPr lang="en-US" sz="2800" b="1" i="1" dirty="0">
                <a:solidFill>
                  <a:srgbClr val="D82900"/>
                </a:solidFill>
                <a:latin typeface="Comic Sans MS" pitchFamily="66" charset="0"/>
              </a:rPr>
              <a:t>of worlds!</a:t>
            </a:r>
          </a:p>
        </p:txBody>
      </p:sp>
      <p:sp>
        <p:nvSpPr>
          <p:cNvPr id="118791" name="Rectangle 9"/>
          <p:cNvSpPr>
            <a:spLocks noChangeArrowheads="1"/>
          </p:cNvSpPr>
          <p:nvPr/>
        </p:nvSpPr>
        <p:spPr bwMode="auto">
          <a:xfrm>
            <a:off x="1143000" y="4175125"/>
            <a:ext cx="2514600" cy="701675"/>
          </a:xfrm>
          <a:prstGeom prst="rect">
            <a:avLst/>
          </a:prstGeom>
          <a:noFill/>
          <a:ln w="12700">
            <a:noFill/>
            <a:miter lim="800000"/>
            <a:headEnd type="none" w="sm" len="sm"/>
            <a:tailEnd type="none" w="sm" len="sm"/>
          </a:ln>
        </p:spPr>
        <p:txBody>
          <a:bodyPr>
            <a:spAutoFit/>
          </a:bodyPr>
          <a:lstStyle/>
          <a:p>
            <a:pPr algn="ctr"/>
            <a:r>
              <a:rPr lang="en-US" sz="2000" b="1">
                <a:latin typeface="Comic Sans MS" pitchFamily="66" charset="0"/>
              </a:rPr>
              <a:t>Major General</a:t>
            </a:r>
            <a:br>
              <a:rPr lang="en-US" sz="2000" b="1">
                <a:latin typeface="Comic Sans MS" pitchFamily="66" charset="0"/>
              </a:rPr>
            </a:br>
            <a:r>
              <a:rPr lang="en-US" sz="2000" b="1">
                <a:latin typeface="Comic Sans MS" pitchFamily="66" charset="0"/>
              </a:rPr>
              <a:t>Lesley R. Groves</a:t>
            </a:r>
          </a:p>
        </p:txBody>
      </p:sp>
      <p:pic>
        <p:nvPicPr>
          <p:cNvPr id="118792" name="Picture 10" descr="Major General Lesley R Groves"/>
          <p:cNvPicPr>
            <a:picLocks noChangeAspect="1" noChangeArrowheads="1"/>
          </p:cNvPicPr>
          <p:nvPr/>
        </p:nvPicPr>
        <p:blipFill>
          <a:blip r:embed="rId5" cstate="print"/>
          <a:srcRect l="3404" t="3311" r="1277" b="3539"/>
          <a:stretch>
            <a:fillRect/>
          </a:stretch>
        </p:blipFill>
        <p:spPr bwMode="auto">
          <a:xfrm>
            <a:off x="1371600" y="1524000"/>
            <a:ext cx="2133600" cy="2590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16749"/>
                                        </p:tgtEl>
                                        <p:attrNameLst>
                                          <p:attrName>style.visibility</p:attrName>
                                        </p:attrNameLst>
                                      </p:cBhvr>
                                      <p:to>
                                        <p:strVal val="visible"/>
                                      </p:to>
                                    </p:set>
                                    <p:animEffect transition="in" filter="fade">
                                      <p:cBhvr>
                                        <p:cTn id="7" dur="1155" decel="100000"/>
                                        <p:tgtEl>
                                          <p:spTgt spid="116749"/>
                                        </p:tgtEl>
                                      </p:cBhvr>
                                    </p:animEffect>
                                    <p:animScale>
                                      <p:cBhvr>
                                        <p:cTn id="8" dur="1155" decel="100000"/>
                                        <p:tgtEl>
                                          <p:spTgt spid="116749"/>
                                        </p:tgtEl>
                                      </p:cBhvr>
                                      <p:from x="10000" y="10000"/>
                                      <p:to x="200000" y="450000"/>
                                    </p:animScale>
                                    <p:animScale>
                                      <p:cBhvr>
                                        <p:cTn id="9" dur="1845" accel="100000" fill="hold">
                                          <p:stCondLst>
                                            <p:cond delay="1155"/>
                                          </p:stCondLst>
                                        </p:cTn>
                                        <p:tgtEl>
                                          <p:spTgt spid="116749"/>
                                        </p:tgtEl>
                                      </p:cBhvr>
                                      <p:from x="200000" y="450000"/>
                                      <p:to x="100000" y="100000"/>
                                    </p:animScale>
                                    <p:set>
                                      <p:cBhvr>
                                        <p:cTn id="10" dur="1155" fill="hold"/>
                                        <p:tgtEl>
                                          <p:spTgt spid="116749"/>
                                        </p:tgtEl>
                                        <p:attrNameLst>
                                          <p:attrName>ppt_x</p:attrName>
                                        </p:attrNameLst>
                                      </p:cBhvr>
                                      <p:to>
                                        <p:strVal val="(0.5)"/>
                                      </p:to>
                                    </p:set>
                                    <p:anim from="(0.5)" to="(#ppt_x)" calcmode="lin" valueType="num">
                                      <p:cBhvr>
                                        <p:cTn id="11" dur="1845" accel="100000" fill="hold">
                                          <p:stCondLst>
                                            <p:cond delay="1155"/>
                                          </p:stCondLst>
                                        </p:cTn>
                                        <p:tgtEl>
                                          <p:spTgt spid="116749"/>
                                        </p:tgtEl>
                                        <p:attrNameLst>
                                          <p:attrName>ppt_x</p:attrName>
                                        </p:attrNameLst>
                                      </p:cBhvr>
                                    </p:anim>
                                    <p:set>
                                      <p:cBhvr>
                                        <p:cTn id="12" dur="1155" fill="hold"/>
                                        <p:tgtEl>
                                          <p:spTgt spid="116749"/>
                                        </p:tgtEl>
                                        <p:attrNameLst>
                                          <p:attrName>ppt_y</p:attrName>
                                        </p:attrNameLst>
                                      </p:cBhvr>
                                      <p:to>
                                        <p:strVal val="(#ppt_y+0.4)"/>
                                      </p:to>
                                    </p:set>
                                    <p:anim from="(#ppt_y+0.4)" to="(#ppt_y)" calcmode="lin" valueType="num">
                                      <p:cBhvr>
                                        <p:cTn id="13" dur="1845" accel="100000" fill="hold">
                                          <p:stCondLst>
                                            <p:cond delay="1155"/>
                                          </p:stCondLst>
                                        </p:cTn>
                                        <p:tgtEl>
                                          <p:spTgt spid="11674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4" fill="hold" nodeType="afterGroup">
                            <p:stCondLst>
                              <p:cond delay="3000"/>
                            </p:stCondLst>
                            <p:childTnLst>
                              <p:par>
                                <p:cTn id="15" presetID="9" presetClass="entr" presetSubtype="0" fill="hold" nodeType="afterEffect">
                                  <p:stCondLst>
                                    <p:cond delay="1000"/>
                                  </p:stCondLst>
                                  <p:childTnLst>
                                    <p:set>
                                      <p:cBhvr>
                                        <p:cTn id="16" dur="1" fill="hold">
                                          <p:stCondLst>
                                            <p:cond delay="0"/>
                                          </p:stCondLst>
                                        </p:cTn>
                                        <p:tgtEl>
                                          <p:spTgt spid="116742">
                                            <p:txEl>
                                              <p:pRg st="0" end="0"/>
                                            </p:txEl>
                                          </p:spTgt>
                                        </p:tgtEl>
                                        <p:attrNameLst>
                                          <p:attrName>style.visibility</p:attrName>
                                        </p:attrNameLst>
                                      </p:cBhvr>
                                      <p:to>
                                        <p:strVal val="visible"/>
                                      </p:to>
                                    </p:set>
                                    <p:animEffect transition="in" filter="dissolve">
                                      <p:cBhvr>
                                        <p:cTn id="17" dur="1000"/>
                                        <p:tgtEl>
                                          <p:spTgt spid="1167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3429000" y="228600"/>
            <a:ext cx="5562600" cy="701675"/>
          </a:xfrm>
          <a:prstGeom prst="rect">
            <a:avLst/>
          </a:prstGeom>
          <a:noFill/>
          <a:ln w="12700">
            <a:noFill/>
            <a:miter lim="800000"/>
            <a:headEnd type="none" w="sm" len="sm"/>
            <a:tailEnd type="none" w="sm" len="sm"/>
          </a:ln>
          <a:effectLst>
            <a:outerShdw dist="35921" dir="2700000" algn="ctr" rotWithShape="0">
              <a:schemeClr val="tx2"/>
            </a:outerShdw>
          </a:effectLst>
        </p:spPr>
        <p:txBody>
          <a:bodyPr wrap="square">
            <a:spAutoFit/>
          </a:bodyPr>
          <a:lstStyle/>
          <a:p>
            <a:pPr algn="ctr">
              <a:spcBef>
                <a:spcPct val="50000"/>
              </a:spcBef>
            </a:pPr>
            <a:r>
              <a:rPr lang="en-US" sz="4000" b="1" dirty="0">
                <a:solidFill>
                  <a:srgbClr val="D80000"/>
                </a:solidFill>
                <a:latin typeface="Comic Sans MS" pitchFamily="66" charset="0"/>
              </a:rPr>
              <a:t>Tinian Island, 1945</a:t>
            </a:r>
          </a:p>
        </p:txBody>
      </p:sp>
      <p:pic>
        <p:nvPicPr>
          <p:cNvPr id="119811" name="Picture 6" descr="A-bombs from Trinity"/>
          <p:cNvPicPr>
            <a:picLocks noChangeAspect="1" noChangeArrowheads="1"/>
          </p:cNvPicPr>
          <p:nvPr/>
        </p:nvPicPr>
        <p:blipFill>
          <a:blip r:embed="rId2" cstate="print"/>
          <a:srcRect/>
          <a:stretch>
            <a:fillRect/>
          </a:stretch>
        </p:blipFill>
        <p:spPr bwMode="auto">
          <a:xfrm>
            <a:off x="0" y="0"/>
            <a:ext cx="3403002" cy="2317750"/>
          </a:xfrm>
          <a:prstGeom prst="rect">
            <a:avLst/>
          </a:prstGeom>
          <a:noFill/>
          <a:ln w="9525">
            <a:solidFill>
              <a:schemeClr val="tx1"/>
            </a:solidFill>
            <a:miter lim="800000"/>
            <a:headEnd/>
            <a:tailEnd/>
          </a:ln>
        </p:spPr>
      </p:pic>
      <p:sp>
        <p:nvSpPr>
          <p:cNvPr id="125959" name="Rectangle 7"/>
          <p:cNvSpPr>
            <a:spLocks noChangeArrowheads="1"/>
          </p:cNvSpPr>
          <p:nvPr/>
        </p:nvSpPr>
        <p:spPr bwMode="auto">
          <a:xfrm>
            <a:off x="0" y="1905000"/>
            <a:ext cx="3352800" cy="400110"/>
          </a:xfrm>
          <a:prstGeom prst="rect">
            <a:avLst/>
          </a:prstGeom>
          <a:noFill/>
          <a:ln w="12700">
            <a:noFill/>
            <a:miter lim="800000"/>
            <a:headEnd type="none" w="sm" len="sm"/>
            <a:tailEnd type="none" w="sm" len="sm"/>
          </a:ln>
          <a:effectLst/>
        </p:spPr>
        <p:txBody>
          <a:bodyPr wrap="square">
            <a:spAutoFit/>
          </a:bodyPr>
          <a:lstStyle/>
          <a:p>
            <a:pPr algn="ctr">
              <a:defRPr/>
            </a:pPr>
            <a:r>
              <a:rPr lang="en-US" sz="2000" b="1" dirty="0">
                <a:solidFill>
                  <a:schemeClr val="bg1"/>
                </a:solidFill>
                <a:effectLst>
                  <a:outerShdw blurRad="38100" dist="38100" dir="2700000" algn="tl">
                    <a:srgbClr val="808080"/>
                  </a:outerShdw>
                </a:effectLst>
                <a:latin typeface="Comic Sans MS" pitchFamily="66" charset="0"/>
              </a:rPr>
              <a:t>Little Boy      </a:t>
            </a:r>
            <a:r>
              <a:rPr lang="en-US" sz="2000" b="1" dirty="0" smtClean="0">
                <a:solidFill>
                  <a:schemeClr val="bg1"/>
                </a:solidFill>
                <a:effectLst>
                  <a:outerShdw blurRad="38100" dist="38100" dir="2700000" algn="tl">
                    <a:srgbClr val="808080"/>
                  </a:outerShdw>
                </a:effectLst>
                <a:latin typeface="Comic Sans MS" pitchFamily="66" charset="0"/>
              </a:rPr>
              <a:t> </a:t>
            </a:r>
            <a:r>
              <a:rPr lang="en-US" sz="2000" b="1" dirty="0">
                <a:solidFill>
                  <a:schemeClr val="bg1"/>
                </a:solidFill>
                <a:effectLst>
                  <a:outerShdw blurRad="38100" dist="38100" dir="2700000" algn="tl">
                    <a:srgbClr val="808080"/>
                  </a:outerShdw>
                </a:effectLst>
                <a:latin typeface="Comic Sans MS" pitchFamily="66" charset="0"/>
              </a:rPr>
              <a:t>Fat Man</a:t>
            </a:r>
          </a:p>
        </p:txBody>
      </p:sp>
      <p:sp>
        <p:nvSpPr>
          <p:cNvPr id="68609" name="Rectangle 1"/>
          <p:cNvSpPr>
            <a:spLocks noChangeArrowheads="1"/>
          </p:cNvSpPr>
          <p:nvPr/>
        </p:nvSpPr>
        <p:spPr bwMode="auto">
          <a:xfrm>
            <a:off x="0" y="2286000"/>
            <a:ext cx="9144000" cy="39703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Little boy= Uranium gun bomb that shot the U235 into another piece of uranium</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LB- 9,700 lbs. 10 ft. length X 28 inch diameter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Its components were fabricated at three different plants so that no one would have a copy of the complete design.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Fat Man plutonium bomb; 10,300 lbs., 128 inch length X 60 inch diameter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Fat Man was untested; not enough plutonium for 2 bombs at the time</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371600" y="196850"/>
            <a:ext cx="7467600" cy="641350"/>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pPr>
            <a:r>
              <a:rPr lang="en-US" sz="3600" b="1">
                <a:solidFill>
                  <a:srgbClr val="D80000"/>
                </a:solidFill>
                <a:latin typeface="Comic Sans MS" pitchFamily="66" charset="0"/>
              </a:rPr>
              <a:t>Col. Paul Tibbets &amp; the A-Bomb</a:t>
            </a:r>
          </a:p>
        </p:txBody>
      </p:sp>
      <p:pic>
        <p:nvPicPr>
          <p:cNvPr id="120835" name="Picture 4" descr="Enola Gay-Col Tibbets"/>
          <p:cNvPicPr>
            <a:picLocks noChangeAspect="1" noChangeArrowheads="1"/>
          </p:cNvPicPr>
          <p:nvPr/>
        </p:nvPicPr>
        <p:blipFill>
          <a:blip r:embed="rId2" cstate="print">
            <a:lum bright="-6000" contrast="6000"/>
          </a:blip>
          <a:srcRect/>
          <a:stretch>
            <a:fillRect/>
          </a:stretch>
        </p:blipFill>
        <p:spPr bwMode="auto">
          <a:xfrm>
            <a:off x="2663825" y="990600"/>
            <a:ext cx="4498975" cy="5562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219200" y="212725"/>
            <a:ext cx="7620000" cy="701675"/>
          </a:xfrm>
          <a:prstGeom prst="rect">
            <a:avLst/>
          </a:prstGeom>
          <a:noFill/>
          <a:ln w="12700">
            <a:noFill/>
            <a:miter lim="800000"/>
            <a:headEnd type="none" w="sm" len="sm"/>
            <a:tailEnd type="none" w="sm" len="sm"/>
          </a:ln>
          <a:effectLst>
            <a:outerShdw dist="35921" dir="2700000" algn="ctr" rotWithShape="0">
              <a:schemeClr val="tx1"/>
            </a:outerShdw>
          </a:effectLst>
        </p:spPr>
        <p:txBody>
          <a:bodyPr>
            <a:spAutoFit/>
          </a:bodyPr>
          <a:lstStyle/>
          <a:p>
            <a:pPr algn="ctr">
              <a:spcBef>
                <a:spcPct val="50000"/>
              </a:spcBef>
            </a:pPr>
            <a:r>
              <a:rPr lang="en-US" sz="4000" b="1" dirty="0">
                <a:solidFill>
                  <a:srgbClr val="D80000"/>
                </a:solidFill>
                <a:latin typeface="Comic Sans MS" pitchFamily="66" charset="0"/>
              </a:rPr>
              <a:t>Hiroshima – August 6, 1945</a:t>
            </a:r>
          </a:p>
        </p:txBody>
      </p:sp>
      <p:pic>
        <p:nvPicPr>
          <p:cNvPr id="121859" name="Picture 7" descr="Nagasaki Bomb"/>
          <p:cNvPicPr>
            <a:picLocks noChangeAspect="1" noChangeArrowheads="1"/>
          </p:cNvPicPr>
          <p:nvPr/>
        </p:nvPicPr>
        <p:blipFill>
          <a:blip r:embed="rId2" cstate="print">
            <a:lum bright="6000" contrast="12000"/>
          </a:blip>
          <a:srcRect/>
          <a:stretch>
            <a:fillRect/>
          </a:stretch>
        </p:blipFill>
        <p:spPr bwMode="auto">
          <a:xfrm>
            <a:off x="1524000" y="990600"/>
            <a:ext cx="3232150" cy="4419600"/>
          </a:xfrm>
          <a:prstGeom prst="rect">
            <a:avLst/>
          </a:prstGeom>
          <a:noFill/>
          <a:ln w="9525">
            <a:solidFill>
              <a:schemeClr val="tx1"/>
            </a:solidFill>
            <a:miter lim="800000"/>
            <a:headEnd/>
            <a:tailEnd/>
          </a:ln>
        </p:spPr>
      </p:pic>
      <p:pic>
        <p:nvPicPr>
          <p:cNvPr id="121860" name="Picture 8" descr="Hiroshima-after"/>
          <p:cNvPicPr>
            <a:picLocks noChangeAspect="1" noChangeArrowheads="1"/>
          </p:cNvPicPr>
          <p:nvPr/>
        </p:nvPicPr>
        <p:blipFill>
          <a:blip r:embed="rId3" cstate="print">
            <a:lum bright="-6000" contrast="6000"/>
          </a:blip>
          <a:srcRect/>
          <a:stretch>
            <a:fillRect/>
          </a:stretch>
        </p:blipFill>
        <p:spPr bwMode="auto">
          <a:xfrm>
            <a:off x="4572000" y="4648200"/>
            <a:ext cx="4286250" cy="1857375"/>
          </a:xfrm>
          <a:prstGeom prst="rect">
            <a:avLst/>
          </a:prstGeom>
          <a:noFill/>
          <a:ln w="9525">
            <a:solidFill>
              <a:schemeClr val="tx1"/>
            </a:solidFill>
            <a:miter lim="800000"/>
            <a:headEnd/>
            <a:tailEnd/>
          </a:ln>
        </p:spPr>
      </p:pic>
      <p:sp>
        <p:nvSpPr>
          <p:cNvPr id="96266" name="Rectangle 10"/>
          <p:cNvSpPr>
            <a:spLocks noChangeArrowheads="1"/>
          </p:cNvSpPr>
          <p:nvPr/>
        </p:nvSpPr>
        <p:spPr bwMode="auto">
          <a:xfrm>
            <a:off x="4953000" y="1600200"/>
            <a:ext cx="3657600" cy="2677656"/>
          </a:xfrm>
          <a:prstGeom prst="rect">
            <a:avLst/>
          </a:prstGeom>
          <a:noFill/>
          <a:ln w="12700">
            <a:noFill/>
            <a:miter lim="800000"/>
            <a:headEnd type="none" w="sm" len="sm"/>
            <a:tailEnd type="none" w="sm" len="sm"/>
          </a:ln>
        </p:spPr>
        <p:txBody>
          <a:bodyPr>
            <a:spAutoFit/>
          </a:bodyPr>
          <a:lstStyle/>
          <a:p>
            <a:pPr marL="406400" indent="-406400">
              <a:buClr>
                <a:srgbClr val="D80000"/>
              </a:buClr>
              <a:buFont typeface="Freebooter"/>
              <a:buChar char="©"/>
            </a:pPr>
            <a:r>
              <a:rPr lang="en-US" sz="2400" b="1" dirty="0">
                <a:latin typeface="Times New Roman" pitchFamily="18" charset="0"/>
                <a:cs typeface="Times New Roman" pitchFamily="18" charset="0"/>
              </a:rPr>
              <a:t>70,000 killed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immediately.</a:t>
            </a:r>
          </a:p>
          <a:p>
            <a:pPr marL="406400" indent="-406400">
              <a:buClr>
                <a:srgbClr val="D80000"/>
              </a:buClr>
              <a:buFont typeface="Freebooter"/>
              <a:buChar char="©"/>
            </a:pPr>
            <a:r>
              <a:rPr lang="en-US" sz="2400" b="1" dirty="0">
                <a:latin typeface="Times New Roman" pitchFamily="18" charset="0"/>
                <a:cs typeface="Times New Roman" pitchFamily="18" charset="0"/>
              </a:rPr>
              <a:t>48,000 buildings.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destroyed.</a:t>
            </a:r>
          </a:p>
          <a:p>
            <a:pPr marL="406400" indent="-406400">
              <a:buClr>
                <a:srgbClr val="D80000"/>
              </a:buClr>
              <a:buFont typeface="Freebooter"/>
              <a:buChar char="©"/>
            </a:pPr>
            <a:r>
              <a:rPr lang="en-US" sz="2400" b="1" dirty="0">
                <a:latin typeface="Times New Roman" pitchFamily="18" charset="0"/>
                <a:cs typeface="Times New Roman" pitchFamily="18" charset="0"/>
              </a:rPr>
              <a:t>100,000s died of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radiation poisoning &amp;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cancer later.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6266">
                                            <p:txEl>
                                              <p:pRg st="0" end="0"/>
                                            </p:txEl>
                                          </p:spTgt>
                                        </p:tgtEl>
                                        <p:attrNameLst>
                                          <p:attrName>style.visibility</p:attrName>
                                        </p:attrNameLst>
                                      </p:cBhvr>
                                      <p:to>
                                        <p:strVal val="visible"/>
                                      </p:to>
                                    </p:set>
                                    <p:animEffect transition="in" filter="fade">
                                      <p:cBhvr>
                                        <p:cTn id="7" dur="500"/>
                                        <p:tgtEl>
                                          <p:spTgt spid="96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6266">
                                            <p:txEl>
                                              <p:pRg st="1" end="1"/>
                                            </p:txEl>
                                          </p:spTgt>
                                        </p:tgtEl>
                                        <p:attrNameLst>
                                          <p:attrName>style.visibility</p:attrName>
                                        </p:attrNameLst>
                                      </p:cBhvr>
                                      <p:to>
                                        <p:strVal val="visible"/>
                                      </p:to>
                                    </p:set>
                                    <p:animEffect transition="in" filter="fade">
                                      <p:cBhvr>
                                        <p:cTn id="12" dur="500"/>
                                        <p:tgtEl>
                                          <p:spTgt spid="96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6266">
                                            <p:txEl>
                                              <p:pRg st="2" end="2"/>
                                            </p:txEl>
                                          </p:spTgt>
                                        </p:tgtEl>
                                        <p:attrNameLst>
                                          <p:attrName>style.visibility</p:attrName>
                                        </p:attrNameLst>
                                      </p:cBhvr>
                                      <p:to>
                                        <p:strVal val="visible"/>
                                      </p:to>
                                    </p:set>
                                    <p:animEffect transition="in" filter="fade">
                                      <p:cBhvr>
                                        <p:cTn id="17" dur="500"/>
                                        <p:tgtEl>
                                          <p:spTgt spid="96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87240" y="576072"/>
            <a:ext cx="4114800" cy="914400"/>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4000" dirty="0" smtClean="0">
                <a:latin typeface="Times New Roman" pitchFamily="18" charset="0"/>
                <a:cs typeface="Times New Roman" pitchFamily="18" charset="0"/>
              </a:rPr>
              <a:t>Weimar Republic</a:t>
            </a:r>
            <a:endParaRPr lang="en-US" sz="4000" dirty="0">
              <a:latin typeface="Times New Roman" pitchFamily="18" charset="0"/>
              <a:cs typeface="Times New Roman" pitchFamily="18" charset="0"/>
            </a:endParaRPr>
          </a:p>
        </p:txBody>
      </p:sp>
      <p:pic>
        <p:nvPicPr>
          <p:cNvPr id="6" name="Picture 5" descr="http://blogs.thegrangeschool.net/history/files/2011/04/Weimarfalag.png"/>
          <p:cNvPicPr>
            <a:picLocks noChangeAspect="1" noChangeArrowheads="1"/>
          </p:cNvPicPr>
          <p:nvPr/>
        </p:nvPicPr>
        <p:blipFill>
          <a:blip r:embed="rId2" cstate="print"/>
          <a:srcRect/>
          <a:stretch>
            <a:fillRect/>
          </a:stretch>
        </p:blipFill>
        <p:spPr bwMode="auto">
          <a:xfrm>
            <a:off x="-1" y="112775"/>
            <a:ext cx="3991097" cy="2656813"/>
          </a:xfrm>
          <a:prstGeom prst="rect">
            <a:avLst/>
          </a:prstGeom>
          <a:noFill/>
        </p:spPr>
      </p:pic>
      <p:pic>
        <p:nvPicPr>
          <p:cNvPr id="1026" name="Picture 2" descr="http://weimar.facinghistory.org/sites/weimar.facinghistory.org/files/main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69589"/>
            <a:ext cx="9140752" cy="40884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080013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AtomicEffects-p7a.jpg">
            <a:hlinkClick r:id="rId2"/>
          </p:cNvPr>
          <p:cNvPicPr>
            <a:picLocks noChangeAspect="1" noChangeArrowheads="1"/>
          </p:cNvPicPr>
          <p:nvPr/>
        </p:nvPicPr>
        <p:blipFill>
          <a:blip r:embed="rId3" cstate="print"/>
          <a:srcRect/>
          <a:stretch>
            <a:fillRect/>
          </a:stretch>
        </p:blipFill>
        <p:spPr bwMode="auto">
          <a:xfrm>
            <a:off x="0" y="0"/>
            <a:ext cx="4514850" cy="5715000"/>
          </a:xfrm>
          <a:prstGeom prst="rect">
            <a:avLst/>
          </a:prstGeom>
          <a:noFill/>
        </p:spPr>
      </p:pic>
      <p:pic>
        <p:nvPicPr>
          <p:cNvPr id="1028" name="Picture 4" descr="File:AtomicEffects-p7b.jpg">
            <a:hlinkClick r:id="rId4"/>
          </p:cNvPr>
          <p:cNvPicPr>
            <a:picLocks noChangeAspect="1" noChangeArrowheads="1"/>
          </p:cNvPicPr>
          <p:nvPr/>
        </p:nvPicPr>
        <p:blipFill>
          <a:blip r:embed="rId5" cstate="print"/>
          <a:srcRect/>
          <a:stretch>
            <a:fillRect/>
          </a:stretch>
        </p:blipFill>
        <p:spPr bwMode="auto">
          <a:xfrm>
            <a:off x="4505325" y="1152524"/>
            <a:ext cx="4638675" cy="5705476"/>
          </a:xfrm>
          <a:prstGeom prst="rect">
            <a:avLst/>
          </a:prstGeom>
          <a:noFill/>
        </p:spPr>
      </p:pic>
      <p:sp>
        <p:nvSpPr>
          <p:cNvPr id="6" name="TextBox 5"/>
          <p:cNvSpPr txBox="1"/>
          <p:nvPr/>
        </p:nvSpPr>
        <p:spPr>
          <a:xfrm>
            <a:off x="762000" y="5791200"/>
            <a:ext cx="2895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Times New Roman" pitchFamily="18" charset="0"/>
                <a:cs typeface="Times New Roman" pitchFamily="18" charset="0"/>
              </a:rPr>
              <a:t>Hiroshima: Before the bomb</a:t>
            </a:r>
            <a:endParaRPr lang="en-US" dirty="0">
              <a:latin typeface="Times New Roman" pitchFamily="18" charset="0"/>
              <a:cs typeface="Times New Roman" pitchFamily="18" charset="0"/>
            </a:endParaRPr>
          </a:p>
        </p:txBody>
      </p:sp>
      <p:sp>
        <p:nvSpPr>
          <p:cNvPr id="7" name="TextBox 6"/>
          <p:cNvSpPr txBox="1"/>
          <p:nvPr/>
        </p:nvSpPr>
        <p:spPr>
          <a:xfrm>
            <a:off x="5486400" y="609600"/>
            <a:ext cx="18288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Times New Roman" pitchFamily="18" charset="0"/>
                <a:cs typeface="Times New Roman" pitchFamily="18" charset="0"/>
              </a:rPr>
              <a:t>Hiroshima: After</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4182805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latin typeface="Times New Roman" pitchFamily="18" charset="0"/>
                <a:cs typeface="Times New Roman" pitchFamily="18" charset="0"/>
              </a:rPr>
              <a:t>Impact of the Use Of Nuclear Weapons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2438399"/>
          </a:xfrm>
        </p:spPr>
        <p:style>
          <a:lnRef idx="2">
            <a:schemeClr val="accent3"/>
          </a:lnRef>
          <a:fillRef idx="1">
            <a:schemeClr val="lt1"/>
          </a:fillRef>
          <a:effectRef idx="0">
            <a:schemeClr val="accent3"/>
          </a:effectRef>
          <a:fontRef idx="minor">
            <a:schemeClr val="dk1"/>
          </a:fontRef>
        </p:style>
        <p:txBody>
          <a:bodyPr>
            <a:normAutofit/>
          </a:bodyPr>
          <a:lstStyle/>
          <a:p>
            <a:r>
              <a:rPr lang="en-US" sz="3200" dirty="0" smtClean="0">
                <a:latin typeface="Times New Roman" pitchFamily="18" charset="0"/>
                <a:cs typeface="Times New Roman" pitchFamily="18" charset="0"/>
              </a:rPr>
              <a:t>Nuclear weapons became a major threat to all nations of the world</a:t>
            </a:r>
          </a:p>
          <a:p>
            <a:r>
              <a:rPr lang="en-US" sz="3200" dirty="0" smtClean="0">
                <a:latin typeface="Times New Roman" pitchFamily="18" charset="0"/>
                <a:cs typeface="Times New Roman" pitchFamily="18" charset="0"/>
              </a:rPr>
              <a:t>This weapon creates a lot of fear between the US and the rest of the world</a:t>
            </a:r>
            <a:endParaRPr 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227427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6" descr="Hiroshima bomb"/>
          <p:cNvPicPr>
            <a:picLocks noChangeAspect="1" noChangeArrowheads="1"/>
          </p:cNvPicPr>
          <p:nvPr/>
        </p:nvPicPr>
        <p:blipFill>
          <a:blip r:embed="rId2" cstate="print">
            <a:lum contrast="6000"/>
          </a:blip>
          <a:srcRect l="1595" r="2475"/>
          <a:stretch>
            <a:fillRect/>
          </a:stretch>
        </p:blipFill>
        <p:spPr bwMode="auto">
          <a:xfrm>
            <a:off x="1447800" y="990600"/>
            <a:ext cx="3962400" cy="3090863"/>
          </a:xfrm>
          <a:prstGeom prst="rect">
            <a:avLst/>
          </a:prstGeom>
          <a:noFill/>
          <a:ln w="9525">
            <a:solidFill>
              <a:schemeClr val="tx1"/>
            </a:solidFill>
            <a:miter lim="800000"/>
            <a:headEnd/>
            <a:tailEnd/>
          </a:ln>
        </p:spPr>
      </p:pic>
      <p:sp>
        <p:nvSpPr>
          <p:cNvPr id="123907" name="Text Box 2"/>
          <p:cNvSpPr txBox="1">
            <a:spLocks noChangeArrowheads="1"/>
          </p:cNvSpPr>
          <p:nvPr/>
        </p:nvSpPr>
        <p:spPr bwMode="auto">
          <a:xfrm>
            <a:off x="1219200" y="136525"/>
            <a:ext cx="7620000" cy="7016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pPr>
            <a:r>
              <a:rPr lang="en-US" sz="4000" b="1" dirty="0">
                <a:solidFill>
                  <a:srgbClr val="D80000"/>
                </a:solidFill>
                <a:latin typeface="Comic Sans MS" pitchFamily="66" charset="0"/>
              </a:rPr>
              <a:t>Nagasaki – August 9, 1945</a:t>
            </a:r>
          </a:p>
        </p:txBody>
      </p:sp>
      <p:pic>
        <p:nvPicPr>
          <p:cNvPr id="123908" name="Picture 5" descr="Nagasaki after bomb"/>
          <p:cNvPicPr>
            <a:picLocks noChangeAspect="1" noChangeArrowheads="1"/>
          </p:cNvPicPr>
          <p:nvPr/>
        </p:nvPicPr>
        <p:blipFill>
          <a:blip r:embed="rId3" cstate="print">
            <a:lum bright="6000" contrast="6000"/>
          </a:blip>
          <a:srcRect/>
          <a:stretch>
            <a:fillRect/>
          </a:stretch>
        </p:blipFill>
        <p:spPr bwMode="auto">
          <a:xfrm>
            <a:off x="4800600" y="3346450"/>
            <a:ext cx="4114800" cy="3282950"/>
          </a:xfrm>
          <a:prstGeom prst="rect">
            <a:avLst/>
          </a:prstGeom>
          <a:noFill/>
          <a:ln w="9525">
            <a:solidFill>
              <a:schemeClr val="tx1"/>
            </a:solidFill>
            <a:miter lim="800000"/>
            <a:headEnd/>
            <a:tailEnd/>
          </a:ln>
        </p:spPr>
      </p:pic>
      <p:sp>
        <p:nvSpPr>
          <p:cNvPr id="84999" name="Rectangle 7"/>
          <p:cNvSpPr>
            <a:spLocks noChangeArrowheads="1"/>
          </p:cNvSpPr>
          <p:nvPr/>
        </p:nvSpPr>
        <p:spPr bwMode="auto">
          <a:xfrm>
            <a:off x="1143000" y="4168676"/>
            <a:ext cx="3505200" cy="249299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marL="347663" indent="-347663">
              <a:buClr>
                <a:srgbClr val="D80000"/>
              </a:buClr>
              <a:buFont typeface="Freebooter"/>
              <a:buChar char="©"/>
            </a:pPr>
            <a:r>
              <a:rPr lang="en-US" sz="2600" b="1" dirty="0">
                <a:latin typeface="Times New Roman" pitchFamily="18" charset="0"/>
                <a:cs typeface="Times New Roman" pitchFamily="18" charset="0"/>
              </a:rPr>
              <a:t>40,000 killed </a:t>
            </a:r>
            <a:br>
              <a:rPr lang="en-US" sz="2600" b="1" dirty="0">
                <a:latin typeface="Times New Roman" pitchFamily="18" charset="0"/>
                <a:cs typeface="Times New Roman" pitchFamily="18" charset="0"/>
              </a:rPr>
            </a:br>
            <a:r>
              <a:rPr lang="en-US" sz="2600" b="1" dirty="0">
                <a:latin typeface="Times New Roman" pitchFamily="18" charset="0"/>
                <a:cs typeface="Times New Roman" pitchFamily="18" charset="0"/>
              </a:rPr>
              <a:t>immediately.</a:t>
            </a:r>
          </a:p>
          <a:p>
            <a:pPr marL="347663" indent="-347663">
              <a:buClr>
                <a:srgbClr val="D80000"/>
              </a:buClr>
              <a:buFont typeface="Freebooter"/>
              <a:buChar char="©"/>
            </a:pPr>
            <a:r>
              <a:rPr lang="en-US" sz="2600" b="1" dirty="0">
                <a:latin typeface="Times New Roman" pitchFamily="18" charset="0"/>
                <a:cs typeface="Times New Roman" pitchFamily="18" charset="0"/>
              </a:rPr>
              <a:t>60,000 injured.</a:t>
            </a:r>
          </a:p>
          <a:p>
            <a:pPr marL="347663" indent="-347663">
              <a:buClr>
                <a:srgbClr val="D80000"/>
              </a:buClr>
              <a:buFont typeface="Freebooter"/>
              <a:buChar char="©"/>
            </a:pPr>
            <a:r>
              <a:rPr lang="en-US" sz="2600" b="1" dirty="0">
                <a:latin typeface="Times New Roman" pitchFamily="18" charset="0"/>
                <a:cs typeface="Times New Roman" pitchFamily="18" charset="0"/>
              </a:rPr>
              <a:t>100,000s died of</a:t>
            </a:r>
            <a:br>
              <a:rPr lang="en-US" sz="2600" b="1" dirty="0">
                <a:latin typeface="Times New Roman" pitchFamily="18" charset="0"/>
                <a:cs typeface="Times New Roman" pitchFamily="18" charset="0"/>
              </a:rPr>
            </a:br>
            <a:r>
              <a:rPr lang="en-US" sz="2600" b="1" dirty="0">
                <a:latin typeface="Times New Roman" pitchFamily="18" charset="0"/>
                <a:cs typeface="Times New Roman" pitchFamily="18" charset="0"/>
              </a:rPr>
              <a:t>radiation poisoning</a:t>
            </a:r>
            <a:br>
              <a:rPr lang="en-US" sz="2600" b="1" dirty="0">
                <a:latin typeface="Times New Roman" pitchFamily="18" charset="0"/>
                <a:cs typeface="Times New Roman" pitchFamily="18" charset="0"/>
              </a:rPr>
            </a:br>
            <a:r>
              <a:rPr lang="en-US" sz="2600" b="1" dirty="0">
                <a:latin typeface="Times New Roman" pitchFamily="18" charset="0"/>
                <a:cs typeface="Times New Roman" pitchFamily="18" charset="0"/>
              </a:rPr>
              <a:t>&amp; cancer later.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09600" y="152400"/>
            <a:ext cx="7543800" cy="671513"/>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pPr>
            <a:r>
              <a:rPr lang="en-US" sz="3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Japanese War Crimes Trials</a:t>
            </a:r>
          </a:p>
        </p:txBody>
      </p:sp>
      <p:pic>
        <p:nvPicPr>
          <p:cNvPr id="140291" name="Picture 3" descr="Tojo on Trial"/>
          <p:cNvPicPr>
            <a:picLocks noChangeAspect="1" noChangeArrowheads="1"/>
          </p:cNvPicPr>
          <p:nvPr/>
        </p:nvPicPr>
        <p:blipFill>
          <a:blip r:embed="rId2" cstate="print">
            <a:lum contrast="6000"/>
          </a:blip>
          <a:srcRect l="2000" t="2000" r="53999" b="3500"/>
          <a:stretch>
            <a:fillRect/>
          </a:stretch>
        </p:blipFill>
        <p:spPr bwMode="auto">
          <a:xfrm>
            <a:off x="6200775" y="2667000"/>
            <a:ext cx="2714625" cy="3886200"/>
          </a:xfrm>
          <a:prstGeom prst="rect">
            <a:avLst/>
          </a:prstGeom>
          <a:noFill/>
          <a:ln w="9525">
            <a:solidFill>
              <a:schemeClr val="tx1"/>
            </a:solidFill>
            <a:miter lim="800000"/>
            <a:headEnd/>
            <a:tailEnd/>
          </a:ln>
        </p:spPr>
      </p:pic>
      <p:sp>
        <p:nvSpPr>
          <p:cNvPr id="204805" name="Rectangle 5"/>
          <p:cNvSpPr>
            <a:spLocks noChangeArrowheads="1"/>
          </p:cNvSpPr>
          <p:nvPr/>
        </p:nvSpPr>
        <p:spPr bwMode="auto">
          <a:xfrm>
            <a:off x="6477000" y="1844675"/>
            <a:ext cx="2286000" cy="66992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b="1" dirty="0">
                <a:effectLst>
                  <a:outerShdw blurRad="38100" dist="38100" dir="2700000" algn="tl">
                    <a:srgbClr val="FFFFFF"/>
                  </a:outerShdw>
                </a:effectLst>
                <a:latin typeface="Comic Sans MS" pitchFamily="66" charset="0"/>
              </a:rPr>
              <a:t>General </a:t>
            </a:r>
            <a:br>
              <a:rPr lang="en-US" b="1" dirty="0">
                <a:effectLst>
                  <a:outerShdw blurRad="38100" dist="38100" dir="2700000" algn="tl">
                    <a:srgbClr val="FFFFFF"/>
                  </a:outerShdw>
                </a:effectLst>
                <a:latin typeface="Comic Sans MS" pitchFamily="66" charset="0"/>
              </a:rPr>
            </a:br>
            <a:r>
              <a:rPr lang="en-US" b="1" dirty="0">
                <a:effectLst>
                  <a:outerShdw blurRad="38100" dist="38100" dir="2700000" algn="tl">
                    <a:srgbClr val="FFFFFF"/>
                  </a:outerShdw>
                </a:effectLst>
                <a:latin typeface="Comic Sans MS" pitchFamily="66" charset="0"/>
              </a:rPr>
              <a:t>Hideki </a:t>
            </a:r>
            <a:r>
              <a:rPr lang="en-US" b="1" dirty="0" err="1">
                <a:effectLst>
                  <a:outerShdw blurRad="38100" dist="38100" dir="2700000" algn="tl">
                    <a:srgbClr val="FFFFFF"/>
                  </a:outerShdw>
                </a:effectLst>
                <a:latin typeface="Comic Sans MS" pitchFamily="66" charset="0"/>
              </a:rPr>
              <a:t>Tojo</a:t>
            </a:r>
            <a:endParaRPr lang="en-US" b="1" dirty="0">
              <a:effectLst>
                <a:outerShdw blurRad="38100" dist="38100" dir="2700000" algn="tl">
                  <a:srgbClr val="FFFFFF"/>
                </a:outerShdw>
              </a:effectLst>
              <a:latin typeface="Comic Sans MS" pitchFamily="66" charset="0"/>
            </a:endParaRPr>
          </a:p>
        </p:txBody>
      </p:sp>
      <p:sp>
        <p:nvSpPr>
          <p:cNvPr id="204806" name="Rectangle 6"/>
          <p:cNvSpPr>
            <a:spLocks noChangeArrowheads="1"/>
          </p:cNvSpPr>
          <p:nvPr/>
        </p:nvSpPr>
        <p:spPr bwMode="auto">
          <a:xfrm>
            <a:off x="1600200" y="5257800"/>
            <a:ext cx="2286000" cy="82232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b="1" dirty="0">
                <a:effectLst>
                  <a:outerShdw blurRad="38100" dist="38100" dir="2700000" algn="tl">
                    <a:srgbClr val="FFFFFF"/>
                  </a:outerShdw>
                </a:effectLst>
                <a:latin typeface="Comic Sans MS" pitchFamily="66" charset="0"/>
              </a:rPr>
              <a:t>Bio-Chemical Experiments</a:t>
            </a:r>
          </a:p>
        </p:txBody>
      </p:sp>
      <p:pic>
        <p:nvPicPr>
          <p:cNvPr id="204807" name="Picture 7" descr="m3sxzkLxLI="/>
          <p:cNvPicPr>
            <a:picLocks noChangeAspect="1" noChangeArrowheads="1"/>
          </p:cNvPicPr>
          <p:nvPr/>
        </p:nvPicPr>
        <p:blipFill>
          <a:blip r:embed="rId3" cstate="print">
            <a:lum bright="6000" contrast="12000"/>
          </a:blip>
          <a:srcRect/>
          <a:stretch>
            <a:fillRect/>
          </a:stretch>
        </p:blipFill>
        <p:spPr bwMode="auto">
          <a:xfrm>
            <a:off x="3901440" y="4343400"/>
            <a:ext cx="1420812" cy="2514600"/>
          </a:xfrm>
          <a:prstGeom prst="rect">
            <a:avLst/>
          </a:prstGeom>
          <a:noFill/>
          <a:ln w="9525">
            <a:solidFill>
              <a:schemeClr val="tx1"/>
            </a:solidFill>
            <a:miter lim="800000"/>
            <a:headEnd/>
            <a:tailEnd/>
          </a:ln>
        </p:spPr>
      </p:pic>
      <p:sp>
        <p:nvSpPr>
          <p:cNvPr id="62465" name="Rectangle 1"/>
          <p:cNvSpPr>
            <a:spLocks noChangeArrowheads="1"/>
          </p:cNvSpPr>
          <p:nvPr/>
        </p:nvSpPr>
        <p:spPr bwMode="auto">
          <a:xfrm>
            <a:off x="228600" y="1295400"/>
            <a:ext cx="5943600" cy="28623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Asian countries victimized by the Japanese war machine tried far more Japanese -- an estimated five thousand, executing as many as 900 and sentencing more than half to life in prison.</a:t>
            </a:r>
            <a:endParaRPr kumimoji="0" lang="en-US" sz="2000" b="0" i="0" u="none" strike="noStrike" cap="none" normalizeH="0" baseline="0" dirty="0" smtClean="0">
              <a:ln>
                <a:noFill/>
              </a:ln>
              <a:solidFill>
                <a:schemeClr val="bg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Tokyo trials began on May 3, 1946, and lasted two and a half years.</a:t>
            </a:r>
            <a:endParaRPr kumimoji="0" lang="en-US" sz="2000" b="0" i="0" u="none" strike="noStrike" cap="none" normalizeH="0" baseline="0" dirty="0" smtClean="0">
              <a:ln>
                <a:noFill/>
              </a:ln>
              <a:solidFill>
                <a:schemeClr val="bg1"/>
              </a:solidFill>
              <a:effectLst/>
              <a:latin typeface="Times New Roman" pitchFamily="18" charset="0"/>
              <a:cs typeface="Times New Roman" pitchFamily="18" charset="0"/>
            </a:endParaRPr>
          </a:p>
          <a:p>
            <a:pPr eaLnBrk="0" fontAlgn="base" hangingPunct="0">
              <a:spcBef>
                <a:spcPct val="0"/>
              </a:spcBef>
              <a:spcAft>
                <a:spcPct val="0"/>
              </a:spcAft>
              <a:buFont typeface="Wingdings" pitchFamily="2" charset="2"/>
              <a:buChar char=""/>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Less people were executed in Japan than Germany because the US wanted favorable terms during our occupation of Japan</a:t>
            </a:r>
            <a:endParaRPr kumimoji="0" lang="en-US" sz="3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770404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04806"/>
                                        </p:tgtEl>
                                        <p:attrNameLst>
                                          <p:attrName>style.visibility</p:attrName>
                                        </p:attrNameLst>
                                      </p:cBhvr>
                                      <p:to>
                                        <p:strVal val="visible"/>
                                      </p:to>
                                    </p:set>
                                    <p:animEffect transition="in" filter="checkerboard(down)">
                                      <p:cBhvr>
                                        <p:cTn id="7" dur="2000"/>
                                        <p:tgtEl>
                                          <p:spTgt spid="204806"/>
                                        </p:tgtEl>
                                      </p:cBhvr>
                                    </p:animEffect>
                                  </p:childTnLst>
                                </p:cTn>
                              </p:par>
                              <p:par>
                                <p:cTn id="8" presetID="5" presetClass="entr" presetSubtype="5" fill="hold" nodeType="withEffect">
                                  <p:stCondLst>
                                    <p:cond delay="0"/>
                                  </p:stCondLst>
                                  <p:childTnLst>
                                    <p:set>
                                      <p:cBhvr>
                                        <p:cTn id="9" dur="1" fill="hold">
                                          <p:stCondLst>
                                            <p:cond delay="0"/>
                                          </p:stCondLst>
                                        </p:cTn>
                                        <p:tgtEl>
                                          <p:spTgt spid="204807"/>
                                        </p:tgtEl>
                                        <p:attrNameLst>
                                          <p:attrName>style.visibility</p:attrName>
                                        </p:attrNameLst>
                                      </p:cBhvr>
                                      <p:to>
                                        <p:strVal val="visible"/>
                                      </p:to>
                                    </p:set>
                                    <p:animEffect transition="in" filter="checkerboard(down)">
                                      <p:cBhvr>
                                        <p:cTn id="10" dur="2000"/>
                                        <p:tgtEl>
                                          <p:spTgt spid="204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Excerpts From Mein </a:t>
            </a:r>
            <a:r>
              <a:rPr lang="en-US" dirty="0" err="1" smtClean="0">
                <a:latin typeface="Times New Roman" pitchFamily="18" charset="0"/>
                <a:cs typeface="Times New Roman" pitchFamily="18" charset="0"/>
              </a:rPr>
              <a:t>Kampf</a:t>
            </a:r>
            <a:endParaRPr lang="en-US" dirty="0">
              <a:latin typeface="Times New Roman" pitchFamily="18" charset="0"/>
              <a:cs typeface="Times New Roman" pitchFamily="18" charset="0"/>
            </a:endParaRPr>
          </a:p>
        </p:txBody>
      </p:sp>
      <p:sp>
        <p:nvSpPr>
          <p:cNvPr id="4" name="Content Placeholder 3"/>
          <p:cNvSpPr>
            <a:spLocks noGrp="1"/>
          </p:cNvSpPr>
          <p:nvPr>
            <p:ph sz="quarter" idx="1"/>
          </p:nvPr>
        </p:nvSpPr>
        <p:spPr>
          <a:xfrm>
            <a:off x="381000" y="1219200"/>
            <a:ext cx="8610600" cy="5257800"/>
          </a:xfrm>
        </p:spPr>
        <p:style>
          <a:lnRef idx="2">
            <a:schemeClr val="accent2"/>
          </a:lnRef>
          <a:fillRef idx="1">
            <a:schemeClr val="lt1"/>
          </a:fillRef>
          <a:effectRef idx="0">
            <a:schemeClr val="accent2"/>
          </a:effectRef>
          <a:fontRef idx="minor">
            <a:schemeClr val="dk1"/>
          </a:fontRef>
        </p:style>
        <p:txBody>
          <a:bodyPr/>
          <a:lstStyle/>
          <a:p>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National Socialists must hold unflinchingly to our aim in foreign policy, namely, to secure for the German people the land and soil to which they are entitled on this earth</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result of all racial crossing is therefore in brief always the following:</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Lowering of the level of the higher race;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Physical and intellectual regression and hence the beginning of a slowly but surely progressing sickness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6439173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a:bodyPr>
          <a:lstStyle/>
          <a:p>
            <a:r>
              <a:rPr lang="en-US" dirty="0" smtClean="0">
                <a:latin typeface="Times New Roman" pitchFamily="18" charset="0"/>
                <a:cs typeface="Times New Roman" pitchFamily="18" charset="0"/>
              </a:rPr>
              <a:t>Beliefs of Hitler</a:t>
            </a:r>
            <a:endParaRPr lang="en-US"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19600" y="1524000"/>
            <a:ext cx="3815889"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descr="http://www.ushmm.org/lcmedia/photo/lc/image/alpha/poster2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143000"/>
            <a:ext cx="3810000" cy="552823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562600" y="685800"/>
            <a:ext cx="35814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Aryan= Ideal German;   Blonde hair, blue eyes</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8110363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629400" cy="1143000"/>
          </a:xfrm>
        </p:spPr>
        <p:txBody>
          <a:bodyPr/>
          <a:lstStyle/>
          <a:p>
            <a:r>
              <a:rPr lang="en-US" sz="5400" dirty="0" smtClean="0">
                <a:latin typeface="Times New Roman" pitchFamily="18" charset="0"/>
                <a:cs typeface="Times New Roman" pitchFamily="18" charset="0"/>
              </a:rPr>
              <a:t>Nuremberg Laws</a:t>
            </a:r>
            <a:endParaRPr lang="en-US" sz="5400" dirty="0">
              <a:latin typeface="Times New Roman" pitchFamily="18" charset="0"/>
              <a:cs typeface="Times New Roman" pitchFamily="18" charset="0"/>
            </a:endParaRPr>
          </a:p>
        </p:txBody>
      </p:sp>
      <p:pic>
        <p:nvPicPr>
          <p:cNvPr id="1026" name="Picture 2" descr="http://www.holocaustresearchproject.org/ghettos/images/Jewish%20boy%20wearing%20the%20compulsory%20Star%20of%20David.%20Pragu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96832" y="2129738"/>
            <a:ext cx="3123318" cy="411866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ushmm.org/propaganda/assets/images/500x/teacher-nuremberg-law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19200"/>
            <a:ext cx="5696832" cy="41814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0" y="5400675"/>
            <a:ext cx="5696832"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smtClean="0">
                <a:latin typeface="Times New Roman" pitchFamily="18" charset="0"/>
                <a:cs typeface="Times New Roman" pitchFamily="18" charset="0"/>
              </a:rPr>
              <a:t>Teacher explaining the racial definitions chart to his students</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91796759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201</TotalTime>
  <Words>1821</Words>
  <Application>Microsoft Office PowerPoint</Application>
  <PresentationFormat>On-screen Show (4:3)</PresentationFormat>
  <Paragraphs>183</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Concourse</vt:lpstr>
      <vt:lpstr>WWII- Review</vt:lpstr>
      <vt:lpstr>Slide 2</vt:lpstr>
      <vt:lpstr>Slide 3</vt:lpstr>
      <vt:lpstr>Slide 4</vt:lpstr>
      <vt:lpstr>Terms</vt:lpstr>
      <vt:lpstr>Slide 6</vt:lpstr>
      <vt:lpstr>Excerpts From Mein Kampf</vt:lpstr>
      <vt:lpstr>Beliefs of Hitler</vt:lpstr>
      <vt:lpstr>Nuremberg Laws</vt:lpstr>
      <vt:lpstr>Slide 10</vt:lpstr>
      <vt:lpstr>Slide 11</vt:lpstr>
      <vt:lpstr>Blockade of Japan</vt:lpstr>
      <vt:lpstr>Slide 13</vt:lpstr>
      <vt:lpstr>Slide 14</vt:lpstr>
      <vt:lpstr>Slide 15</vt:lpstr>
      <vt:lpstr>Slide 16</vt:lpstr>
      <vt:lpstr>Slide 17</vt:lpstr>
      <vt:lpstr>Slide 18</vt:lpstr>
      <vt:lpstr>Slide 19</vt:lpstr>
      <vt:lpstr>Slide 20</vt:lpstr>
      <vt:lpstr>Arsenal of Democracy </vt:lpstr>
      <vt:lpstr>The Destroyer Deal</vt:lpstr>
      <vt:lpstr>Tehran Conference</vt:lpstr>
      <vt:lpstr>D-Day</vt:lpstr>
      <vt:lpstr>“Red Ball Express”</vt:lpstr>
      <vt:lpstr>Slide 26</vt:lpstr>
      <vt:lpstr>Slide 27</vt:lpstr>
      <vt:lpstr>Slide 28</vt:lpstr>
      <vt:lpstr>Slide 29</vt:lpstr>
      <vt:lpstr>Slide 30</vt:lpstr>
      <vt:lpstr>Slide 31</vt:lpstr>
      <vt:lpstr>Nuremberg Trial</vt:lpstr>
      <vt:lpstr>Slide 33</vt:lpstr>
      <vt:lpstr>Slide 34</vt:lpstr>
      <vt:lpstr>Fall of the Philippines</vt:lpstr>
      <vt:lpstr>Slide 36</vt:lpstr>
      <vt:lpstr>Slide 37</vt:lpstr>
      <vt:lpstr>Slide 38</vt:lpstr>
      <vt:lpstr>Slide 39</vt:lpstr>
      <vt:lpstr>Slide 40</vt:lpstr>
      <vt:lpstr>Slide 41</vt:lpstr>
      <vt:lpstr>Slide 42</vt:lpstr>
      <vt:lpstr>Slide 43</vt:lpstr>
      <vt:lpstr>Slide 44</vt:lpstr>
      <vt:lpstr>Slide 45</vt:lpstr>
      <vt:lpstr>The Battle of Okinawa</vt:lpstr>
      <vt:lpstr>Slide 47</vt:lpstr>
      <vt:lpstr>Impact of the Pacific Campaign </vt:lpstr>
      <vt:lpstr>Slide 49</vt:lpstr>
      <vt:lpstr>Fire Bombing of Japan</vt:lpstr>
      <vt:lpstr>Slide 51</vt:lpstr>
      <vt:lpstr>Slide 52</vt:lpstr>
      <vt:lpstr>Slide 53</vt:lpstr>
      <vt:lpstr>Slide 54</vt:lpstr>
      <vt:lpstr>Slide 55</vt:lpstr>
      <vt:lpstr>Slide 56</vt:lpstr>
      <vt:lpstr>Slide 57</vt:lpstr>
      <vt:lpstr>Slide 58</vt:lpstr>
      <vt:lpstr>Slide 59</vt:lpstr>
      <vt:lpstr>Slide 60</vt:lpstr>
      <vt:lpstr>Impact of the Use Of Nuclear Weapons</vt:lpstr>
      <vt:lpstr>Slide 62</vt:lpstr>
      <vt:lpstr>Slide 63</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WWII- Review</dc:title>
  <dc:creator>raascha</dc:creator>
  <cp:lastModifiedBy>raascha</cp:lastModifiedBy>
  <cp:revision>21</cp:revision>
  <dcterms:created xsi:type="dcterms:W3CDTF">2015-04-14T18:32:39Z</dcterms:created>
  <dcterms:modified xsi:type="dcterms:W3CDTF">2015-04-16T22:02:12Z</dcterms:modified>
</cp:coreProperties>
</file>