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71" r:id="rId5"/>
    <p:sldId id="272"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3" r:id="rId19"/>
    <p:sldId id="274" r:id="rId20"/>
    <p:sldId id="275" r:id="rId21"/>
    <p:sldId id="276" r:id="rId22"/>
    <p:sldId id="277" r:id="rId23"/>
    <p:sldId id="278" r:id="rId24"/>
    <p:sldId id="279" r:id="rId25"/>
    <p:sldId id="288" r:id="rId26"/>
    <p:sldId id="280" r:id="rId27"/>
    <p:sldId id="281" r:id="rId28"/>
    <p:sldId id="282" r:id="rId29"/>
    <p:sldId id="283" r:id="rId30"/>
    <p:sldId id="284" r:id="rId31"/>
    <p:sldId id="285" r:id="rId32"/>
    <p:sldId id="286" r:id="rId33"/>
    <p:sldId id="287" r:id="rId34"/>
    <p:sldId id="293" r:id="rId35"/>
    <p:sldId id="294" r:id="rId36"/>
    <p:sldId id="295" r:id="rId37"/>
    <p:sldId id="301" r:id="rId38"/>
    <p:sldId id="296" r:id="rId39"/>
    <p:sldId id="289" r:id="rId40"/>
    <p:sldId id="297" r:id="rId41"/>
    <p:sldId id="290" r:id="rId42"/>
    <p:sldId id="298" r:id="rId43"/>
    <p:sldId id="300" r:id="rId44"/>
    <p:sldId id="291"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80565753-5C41-4EE3-85F6-7D34768143EC}" type="datetimeFigureOut">
              <a:rPr lang="en-US" smtClean="0"/>
              <a:pPr/>
              <a:t>4/29/2015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0CB375-73C2-4920-98C2-6EF6FCDF486B}"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0565753-5C41-4EE3-85F6-7D34768143EC}" type="datetimeFigureOut">
              <a:rPr lang="en-US" smtClean="0"/>
              <a:pPr/>
              <a:t>4/29/2015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0CB375-73C2-4920-98C2-6EF6FCDF486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0565753-5C41-4EE3-85F6-7D34768143EC}" type="datetimeFigureOut">
              <a:rPr lang="en-US" smtClean="0"/>
              <a:pPr/>
              <a:t>4/29/2015</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4C0CB375-73C2-4920-98C2-6EF6FCDF486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0565753-5C41-4EE3-85F6-7D34768143EC}" type="datetimeFigureOut">
              <a:rPr lang="en-US" smtClean="0"/>
              <a:pPr/>
              <a:t>4/29/2015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0CB375-73C2-4920-98C2-6EF6FCDF486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0565753-5C41-4EE3-85F6-7D34768143EC}" type="datetimeFigureOut">
              <a:rPr lang="en-US" smtClean="0"/>
              <a:pPr/>
              <a:t>4/29/2015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0CB375-73C2-4920-98C2-6EF6FCDF486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0565753-5C41-4EE3-85F6-7D34768143EC}" type="datetimeFigureOut">
              <a:rPr lang="en-US" smtClean="0"/>
              <a:pPr/>
              <a:t>4/29/2015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0CB375-73C2-4920-98C2-6EF6FCDF486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0565753-5C41-4EE3-85F6-7D34768143EC}" type="datetimeFigureOut">
              <a:rPr lang="en-US" smtClean="0"/>
              <a:pPr/>
              <a:t>4/29/2015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0CB375-73C2-4920-98C2-6EF6FCDF486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0565753-5C41-4EE3-85F6-7D34768143EC}" type="datetimeFigureOut">
              <a:rPr lang="en-US" smtClean="0"/>
              <a:pPr/>
              <a:t>4/29/2015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0CB375-73C2-4920-98C2-6EF6FCDF486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565753-5C41-4EE3-85F6-7D34768143EC}" type="datetimeFigureOut">
              <a:rPr lang="en-US" smtClean="0"/>
              <a:pPr/>
              <a:t>4/29/2015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0CB375-73C2-4920-98C2-6EF6FCDF486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0565753-5C41-4EE3-85F6-7D34768143EC}" type="datetimeFigureOut">
              <a:rPr lang="en-US" smtClean="0"/>
              <a:pPr/>
              <a:t>4/29/2015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0CB375-73C2-4920-98C2-6EF6FCDF486B}"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80565753-5C41-4EE3-85F6-7D34768143EC}" type="datetimeFigureOut">
              <a:rPr lang="en-US" smtClean="0"/>
              <a:pPr/>
              <a:t>4/29/2015</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4C0CB375-73C2-4920-98C2-6EF6FCDF486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80565753-5C41-4EE3-85F6-7D34768143EC}" type="datetimeFigureOut">
              <a:rPr lang="en-US" smtClean="0"/>
              <a:pPr/>
              <a:t>4/29/2015</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4C0CB375-73C2-4920-98C2-6EF6FCDF486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history.com/topics/world-war-i"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dirty="0" smtClean="0">
                <a:latin typeface="Times New Roman" pitchFamily="18" charset="0"/>
                <a:cs typeface="Times New Roman" pitchFamily="18" charset="0"/>
              </a:rPr>
              <a:t>Review- Missed Material</a:t>
            </a:r>
            <a:endParaRPr lang="en-US" sz="5400" dirty="0">
              <a:latin typeface="Times New Roman" pitchFamily="18" charset="0"/>
              <a:cs typeface="Times New Roman" pitchFamily="18" charset="0"/>
            </a:endParaRPr>
          </a:p>
        </p:txBody>
      </p:sp>
      <p:sp>
        <p:nvSpPr>
          <p:cNvPr id="3" name="Subtitle 2"/>
          <p:cNvSpPr>
            <a:spLocks noGrp="1"/>
          </p:cNvSpPr>
          <p:nvPr>
            <p:ph type="subTitle" idx="1"/>
          </p:nvPr>
        </p:nvSpPr>
        <p:spPr/>
        <p:txBody>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252728"/>
          </a:xfrm>
        </p:spPr>
        <p:txBody>
          <a:bodyPr>
            <a:noAutofit/>
          </a:bodyPr>
          <a:lstStyle/>
          <a:p>
            <a:pPr algn="ctr"/>
            <a:r>
              <a:rPr lang="en-US" sz="4400" dirty="0" smtClean="0">
                <a:latin typeface="Times New Roman" pitchFamily="18" charset="0"/>
                <a:cs typeface="Times New Roman" pitchFamily="18" charset="0"/>
              </a:rPr>
              <a:t>National Republicans, Whigs </a:t>
            </a:r>
            <a:br>
              <a:rPr lang="en-US" sz="4400" dirty="0" smtClean="0">
                <a:latin typeface="Times New Roman" pitchFamily="18" charset="0"/>
                <a:cs typeface="Times New Roman" pitchFamily="18" charset="0"/>
              </a:rPr>
            </a:br>
            <a:r>
              <a:rPr lang="en-US" sz="4400" dirty="0" smtClean="0">
                <a:latin typeface="Times New Roman" pitchFamily="18" charset="0"/>
                <a:cs typeface="Times New Roman" pitchFamily="18" charset="0"/>
              </a:rPr>
              <a:t>(Unit 3, 1834–54)</a:t>
            </a:r>
            <a:endParaRPr lang="en-US" sz="4400" dirty="0">
              <a:latin typeface="Times New Roman" pitchFamily="18" charset="0"/>
              <a:cs typeface="Times New Roman" pitchFamily="18" charset="0"/>
            </a:endParaRPr>
          </a:p>
        </p:txBody>
      </p:sp>
      <p:sp>
        <p:nvSpPr>
          <p:cNvPr id="3" name="Content Placeholder 2"/>
          <p:cNvSpPr>
            <a:spLocks noGrp="1"/>
          </p:cNvSpPr>
          <p:nvPr>
            <p:ph idx="1"/>
          </p:nvPr>
        </p:nvSpPr>
        <p:spPr>
          <a:xfrm>
            <a:off x="0" y="1524000"/>
            <a:ext cx="9144000" cy="5334000"/>
          </a:xfrm>
        </p:spPr>
        <p:txBody>
          <a:bodyPr>
            <a:noAutofit/>
          </a:bodyPr>
          <a:lstStyle/>
          <a:p>
            <a:r>
              <a:rPr lang="en-US" sz="2400" dirty="0" smtClean="0">
                <a:latin typeface="Times New Roman" pitchFamily="18" charset="0"/>
                <a:cs typeface="Times New Roman" pitchFamily="18" charset="0"/>
              </a:rPr>
              <a:t>In 1834 political opponents of President Andrew Jackson organized a new party to contest Jacksonian Democrats. </a:t>
            </a:r>
          </a:p>
          <a:p>
            <a:r>
              <a:rPr lang="en-US" sz="2400" dirty="0" smtClean="0">
                <a:latin typeface="Times New Roman" pitchFamily="18" charset="0"/>
                <a:cs typeface="Times New Roman" pitchFamily="18" charset="0"/>
              </a:rPr>
              <a:t>And in 1840 and 1848, the party captured the White House. </a:t>
            </a:r>
          </a:p>
          <a:p>
            <a:r>
              <a:rPr lang="en-US" sz="2400" dirty="0" smtClean="0">
                <a:latin typeface="Times New Roman" pitchFamily="18" charset="0"/>
                <a:cs typeface="Times New Roman" pitchFamily="18" charset="0"/>
              </a:rPr>
              <a:t>Their only loss in a presidential election during the decade occurred in 1844 when Clay lost by a hair to the Democrats’ James K. Polk, who had greater appeal to voters favoring the expansion both of territory and slavery. </a:t>
            </a:r>
          </a:p>
          <a:p>
            <a:r>
              <a:rPr lang="en-US" sz="2400" dirty="0" smtClean="0">
                <a:latin typeface="Times New Roman" pitchFamily="18" charset="0"/>
                <a:cs typeface="Times New Roman" pitchFamily="18" charset="0"/>
              </a:rPr>
              <a:t>They have been seen as champions of banks, business, corporations, economic growth, the positive liberal state, humanitarian reform, and morality in politics, and as opponents of expansionism, executive tyranny, states’ rights, labor, and the democratic suffrage, among other things. These dissimilar assessments are given the heterogeneity of the party itself, in its leaders, policies and programs, political style, and rank-and-file supporters.</a:t>
            </a:r>
            <a:endParaRPr lang="en-US" sz="2400"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676400"/>
          </a:xfrm>
        </p:spPr>
        <p:txBody>
          <a:bodyPr>
            <a:normAutofit/>
          </a:bodyPr>
          <a:lstStyle/>
          <a:p>
            <a:pPr algn="ctr"/>
            <a:r>
              <a:rPr lang="en-US" sz="4800" dirty="0" smtClean="0">
                <a:latin typeface="Times New Roman" pitchFamily="18" charset="0"/>
                <a:cs typeface="Times New Roman" pitchFamily="18" charset="0"/>
              </a:rPr>
              <a:t>Susan B. Anthony</a:t>
            </a:r>
            <a:br>
              <a:rPr lang="en-US" sz="4800" dirty="0" smtClean="0">
                <a:latin typeface="Times New Roman" pitchFamily="18" charset="0"/>
                <a:cs typeface="Times New Roman" pitchFamily="18" charset="0"/>
              </a:rPr>
            </a:br>
            <a:r>
              <a:rPr lang="en-US" sz="4800" dirty="0" smtClean="0">
                <a:latin typeface="Times New Roman" pitchFamily="18" charset="0"/>
                <a:cs typeface="Times New Roman" pitchFamily="18" charset="0"/>
              </a:rPr>
              <a:t>(Unit 3- 4, 1820- 1906)</a:t>
            </a:r>
            <a:endParaRPr lang="en-US" sz="4800" dirty="0">
              <a:latin typeface="Times New Roman" pitchFamily="18" charset="0"/>
              <a:cs typeface="Times New Roman" pitchFamily="18" charset="0"/>
            </a:endParaRPr>
          </a:p>
        </p:txBody>
      </p:sp>
      <p:sp>
        <p:nvSpPr>
          <p:cNvPr id="3" name="Content Placeholder 2"/>
          <p:cNvSpPr>
            <a:spLocks noGrp="1"/>
          </p:cNvSpPr>
          <p:nvPr>
            <p:ph idx="1"/>
          </p:nvPr>
        </p:nvSpPr>
        <p:spPr>
          <a:xfrm>
            <a:off x="228600" y="1622791"/>
            <a:ext cx="8610600" cy="4625609"/>
          </a:xfrm>
        </p:spPr>
        <p:txBody>
          <a:bodyPr>
            <a:normAutofit/>
          </a:bodyPr>
          <a:lstStyle/>
          <a:p>
            <a:r>
              <a:rPr lang="en-US" sz="2800" dirty="0" smtClean="0">
                <a:latin typeface="Times New Roman" pitchFamily="18" charset="0"/>
                <a:cs typeface="Times New Roman" pitchFamily="18" charset="0"/>
              </a:rPr>
              <a:t>Born on February 15, 1820, in Adams, Massachusetts, Anthony grew up in a politically active family. They worked to end slavery in what was called the abolitionist movement. They were also part of the temperance movement, which wanted the production and sale of alcohol limited or stopped completely. </a:t>
            </a:r>
          </a:p>
          <a:p>
            <a:r>
              <a:rPr lang="en-US" sz="2800" dirty="0" smtClean="0">
                <a:latin typeface="Times New Roman" pitchFamily="18" charset="0"/>
                <a:cs typeface="Times New Roman" pitchFamily="18" charset="0"/>
              </a:rPr>
              <a:t>She was founder and first president of the American </a:t>
            </a:r>
            <a:r>
              <a:rPr lang="en-US" sz="2800" i="1" dirty="0" smtClean="0">
                <a:latin typeface="Times New Roman" pitchFamily="18" charset="0"/>
                <a:cs typeface="Times New Roman" pitchFamily="18" charset="0"/>
              </a:rPr>
              <a:t>Red Cross</a:t>
            </a:r>
            <a:r>
              <a:rPr lang="en-US" sz="2800" dirty="0" smtClean="0">
                <a:latin typeface="Times New Roman" pitchFamily="18" charset="0"/>
                <a:cs typeface="Times New Roman" pitchFamily="18" charset="0"/>
              </a:rPr>
              <a:t>.</a:t>
            </a:r>
          </a:p>
          <a:p>
            <a:r>
              <a:rPr lang="en-US" sz="2800" dirty="0" smtClean="0">
                <a:latin typeface="Times New Roman" pitchFamily="18" charset="0"/>
                <a:cs typeface="Times New Roman" pitchFamily="18" charset="0"/>
              </a:rPr>
              <a:t>She worked in field hospitals during the Civil War, trying to save soldiers wounded in battle</a:t>
            </a:r>
          </a:p>
        </p:txBody>
      </p:sp>
      <p:pic>
        <p:nvPicPr>
          <p:cNvPr id="1026" name="Picture 2" descr="http://cnaclassesonlinetraining.com/wp-content/uploads/Red_cross_cna_classes.jpg"/>
          <p:cNvPicPr>
            <a:picLocks noChangeAspect="1" noChangeArrowheads="1"/>
          </p:cNvPicPr>
          <p:nvPr/>
        </p:nvPicPr>
        <p:blipFill>
          <a:blip r:embed="rId2" cstate="print"/>
          <a:srcRect/>
          <a:stretch>
            <a:fillRect/>
          </a:stretch>
        </p:blipFill>
        <p:spPr bwMode="auto">
          <a:xfrm>
            <a:off x="7467600" y="0"/>
            <a:ext cx="1676400" cy="1676401"/>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775191"/>
            <a:ext cx="8610600" cy="4625609"/>
          </a:xfrm>
        </p:spPr>
        <p:txBody>
          <a:bodyPr>
            <a:normAutofit/>
          </a:bodyPr>
          <a:lstStyle/>
          <a:p>
            <a:r>
              <a:rPr lang="en-US" sz="2800" dirty="0" smtClean="0">
                <a:latin typeface="Times New Roman" pitchFamily="18" charset="0"/>
                <a:cs typeface="Times New Roman" pitchFamily="18" charset="0"/>
              </a:rPr>
              <a:t>President of the National American Woman Suffrage Association.</a:t>
            </a:r>
          </a:p>
          <a:p>
            <a:r>
              <a:rPr lang="en-US" sz="2800" dirty="0" smtClean="0">
                <a:latin typeface="Times New Roman" pitchFamily="18" charset="0"/>
                <a:cs typeface="Times New Roman" pitchFamily="18" charset="0"/>
              </a:rPr>
              <a:t>Anthony was tireless in her efforts, giving speeches around the country to convince others to support a woman’s right to vote. She even took matters into her own hands in 1872 when she voted in the presidential election illegally. Anthony was arrested and tried unsuccessfully to fight the charges. She ended up being fined $100 – a fine she never paid.</a:t>
            </a:r>
          </a:p>
        </p:txBody>
      </p:sp>
      <p:sp>
        <p:nvSpPr>
          <p:cNvPr id="5" name="Title 1"/>
          <p:cNvSpPr>
            <a:spLocks noGrp="1"/>
          </p:cNvSpPr>
          <p:nvPr>
            <p:ph type="title"/>
          </p:nvPr>
        </p:nvSpPr>
        <p:spPr>
          <a:xfrm>
            <a:off x="457200" y="-152400"/>
            <a:ext cx="8229600" cy="1676400"/>
          </a:xfrm>
        </p:spPr>
        <p:txBody>
          <a:bodyPr>
            <a:normAutofit/>
          </a:bodyPr>
          <a:lstStyle/>
          <a:p>
            <a:pPr algn="ctr"/>
            <a:r>
              <a:rPr lang="en-US" sz="4800" dirty="0" smtClean="0">
                <a:latin typeface="Times New Roman" pitchFamily="18" charset="0"/>
                <a:cs typeface="Times New Roman" pitchFamily="18" charset="0"/>
              </a:rPr>
              <a:t>Susan B. Anthony</a:t>
            </a:r>
            <a:br>
              <a:rPr lang="en-US" sz="4800" dirty="0" smtClean="0">
                <a:latin typeface="Times New Roman" pitchFamily="18" charset="0"/>
                <a:cs typeface="Times New Roman" pitchFamily="18" charset="0"/>
              </a:rPr>
            </a:br>
            <a:r>
              <a:rPr lang="en-US" sz="4800" dirty="0" smtClean="0">
                <a:latin typeface="Times New Roman" pitchFamily="18" charset="0"/>
                <a:cs typeface="Times New Roman" pitchFamily="18" charset="0"/>
              </a:rPr>
              <a:t>(Unit 3- 4, 1820- 1906)</a:t>
            </a:r>
            <a:endParaRPr lang="en-US" sz="4800"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dirty="0" smtClean="0">
                <a:latin typeface="Times New Roman" pitchFamily="18" charset="0"/>
                <a:cs typeface="Times New Roman" pitchFamily="18" charset="0"/>
              </a:rPr>
              <a:t>Webster- </a:t>
            </a:r>
            <a:r>
              <a:rPr lang="en-US" sz="4800" dirty="0" err="1" smtClean="0">
                <a:latin typeface="Times New Roman" pitchFamily="18" charset="0"/>
                <a:cs typeface="Times New Roman" pitchFamily="18" charset="0"/>
              </a:rPr>
              <a:t>Ashburton</a:t>
            </a:r>
            <a:r>
              <a:rPr lang="en-US" sz="4800" dirty="0" smtClean="0">
                <a:latin typeface="Times New Roman" pitchFamily="18" charset="0"/>
                <a:cs typeface="Times New Roman" pitchFamily="18" charset="0"/>
              </a:rPr>
              <a:t> Treaty (1842)</a:t>
            </a:r>
            <a:br>
              <a:rPr lang="en-US" sz="4800" dirty="0" smtClean="0">
                <a:latin typeface="Times New Roman" pitchFamily="18" charset="0"/>
                <a:cs typeface="Times New Roman" pitchFamily="18" charset="0"/>
              </a:rPr>
            </a:br>
            <a:r>
              <a:rPr lang="en-US" sz="4800" dirty="0" smtClean="0">
                <a:latin typeface="Times New Roman" pitchFamily="18" charset="0"/>
                <a:cs typeface="Times New Roman" pitchFamily="18" charset="0"/>
              </a:rPr>
              <a:t>Unit 3</a:t>
            </a:r>
            <a:endParaRPr lang="en-US" sz="4800" dirty="0">
              <a:latin typeface="Times New Roman" pitchFamily="18" charset="0"/>
              <a:cs typeface="Times New Roman" pitchFamily="18" charset="0"/>
            </a:endParaRPr>
          </a:p>
        </p:txBody>
      </p:sp>
      <p:sp>
        <p:nvSpPr>
          <p:cNvPr id="3" name="Content Placeholder 2"/>
          <p:cNvSpPr>
            <a:spLocks noGrp="1"/>
          </p:cNvSpPr>
          <p:nvPr>
            <p:ph idx="1"/>
          </p:nvPr>
        </p:nvSpPr>
        <p:spPr>
          <a:xfrm>
            <a:off x="0" y="1676400"/>
            <a:ext cx="4724400" cy="4648200"/>
          </a:xfrm>
        </p:spPr>
        <p:txBody>
          <a:bodyPr>
            <a:noAutofit/>
          </a:bodyPr>
          <a:lstStyle/>
          <a:p>
            <a:r>
              <a:rPr lang="en-US" sz="2800" dirty="0" smtClean="0">
                <a:latin typeface="Times New Roman" pitchFamily="18" charset="0"/>
                <a:cs typeface="Times New Roman" pitchFamily="18" charset="0"/>
              </a:rPr>
              <a:t>The Webster-</a:t>
            </a:r>
            <a:r>
              <a:rPr lang="en-US" sz="2800" dirty="0" err="1" smtClean="0">
                <a:latin typeface="Times New Roman" pitchFamily="18" charset="0"/>
                <a:cs typeface="Times New Roman" pitchFamily="18" charset="0"/>
              </a:rPr>
              <a:t>Ashburton</a:t>
            </a:r>
            <a:r>
              <a:rPr lang="en-US" sz="2800" dirty="0" smtClean="0">
                <a:latin typeface="Times New Roman" pitchFamily="18" charset="0"/>
                <a:cs typeface="Times New Roman" pitchFamily="18" charset="0"/>
              </a:rPr>
              <a:t> Treat of 1842 helped to settle disputes over the northern boundary between the United States and Canada, which was controlled by Great Britain. </a:t>
            </a:r>
          </a:p>
          <a:p>
            <a:r>
              <a:rPr lang="en-US" sz="2800" dirty="0" smtClean="0">
                <a:latin typeface="Times New Roman" pitchFamily="18" charset="0"/>
                <a:cs typeface="Times New Roman" pitchFamily="18" charset="0"/>
              </a:rPr>
              <a:t>The treaty signaled a strong partnership and diplomatic success for the two nations.</a:t>
            </a:r>
            <a:endParaRPr lang="en-US" sz="2800" dirty="0">
              <a:latin typeface="Times New Roman" pitchFamily="18" charset="0"/>
              <a:cs typeface="Times New Roman" pitchFamily="18" charset="0"/>
            </a:endParaRPr>
          </a:p>
        </p:txBody>
      </p:sp>
      <p:pic>
        <p:nvPicPr>
          <p:cNvPr id="26626" name="Picture 2" descr="http://www.ohwy.com/history%20pictures/websashburn.gif"/>
          <p:cNvPicPr>
            <a:picLocks noChangeAspect="1" noChangeArrowheads="1"/>
          </p:cNvPicPr>
          <p:nvPr/>
        </p:nvPicPr>
        <p:blipFill>
          <a:blip r:embed="rId2" cstate="print"/>
          <a:srcRect/>
          <a:stretch>
            <a:fillRect/>
          </a:stretch>
        </p:blipFill>
        <p:spPr bwMode="auto">
          <a:xfrm>
            <a:off x="4682287" y="1676400"/>
            <a:ext cx="4461713" cy="2314576"/>
          </a:xfrm>
          <a:prstGeom prst="rect">
            <a:avLst/>
          </a:prstGeom>
          <a:noFill/>
        </p:spPr>
      </p:pic>
      <p:pic>
        <p:nvPicPr>
          <p:cNvPr id="26628" name="Picture 4" descr="http://www.wwnorton.com/college/history/america7_brief/content/imaps/ch14/14_01/map.jpg"/>
          <p:cNvPicPr>
            <a:picLocks noChangeAspect="1" noChangeArrowheads="1"/>
          </p:cNvPicPr>
          <p:nvPr/>
        </p:nvPicPr>
        <p:blipFill>
          <a:blip r:embed="rId3" cstate="print"/>
          <a:srcRect/>
          <a:stretch>
            <a:fillRect/>
          </a:stretch>
        </p:blipFill>
        <p:spPr bwMode="auto">
          <a:xfrm>
            <a:off x="4591050" y="4114800"/>
            <a:ext cx="4552950" cy="2600325"/>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dirty="0" smtClean="0">
                <a:latin typeface="Times New Roman" pitchFamily="18" charset="0"/>
                <a:cs typeface="Times New Roman" pitchFamily="18" charset="0"/>
              </a:rPr>
              <a:t>John C. Calhoun</a:t>
            </a:r>
            <a:br>
              <a:rPr lang="en-US" sz="4800" dirty="0" smtClean="0">
                <a:latin typeface="Times New Roman" pitchFamily="18" charset="0"/>
                <a:cs typeface="Times New Roman" pitchFamily="18" charset="0"/>
              </a:rPr>
            </a:br>
            <a:r>
              <a:rPr lang="en-US" sz="4800" dirty="0" smtClean="0">
                <a:latin typeface="Times New Roman" pitchFamily="18" charset="0"/>
                <a:cs typeface="Times New Roman" pitchFamily="18" charset="0"/>
              </a:rPr>
              <a:t>Unit 3, </a:t>
            </a:r>
            <a:r>
              <a:rPr lang="en-US" sz="4400" dirty="0" smtClean="0">
                <a:latin typeface="Times New Roman" pitchFamily="18" charset="0"/>
                <a:cs typeface="Times New Roman" pitchFamily="18" charset="0"/>
              </a:rPr>
              <a:t>(1782-1850)</a:t>
            </a:r>
            <a:endParaRPr lang="en-US" sz="4800" dirty="0">
              <a:latin typeface="Times New Roman" pitchFamily="18" charset="0"/>
              <a:cs typeface="Times New Roman" pitchFamily="18" charset="0"/>
            </a:endParaRPr>
          </a:p>
        </p:txBody>
      </p:sp>
      <p:sp>
        <p:nvSpPr>
          <p:cNvPr id="3" name="Content Placeholder 2"/>
          <p:cNvSpPr>
            <a:spLocks noGrp="1"/>
          </p:cNvSpPr>
          <p:nvPr>
            <p:ph idx="1"/>
          </p:nvPr>
        </p:nvSpPr>
        <p:spPr>
          <a:xfrm>
            <a:off x="0" y="1524001"/>
            <a:ext cx="5105400" cy="4876800"/>
          </a:xfrm>
        </p:spPr>
        <p:txBody>
          <a:bodyPr>
            <a:noAutofit/>
          </a:bodyPr>
          <a:lstStyle/>
          <a:p>
            <a:r>
              <a:rPr lang="en-US" sz="2200" dirty="0" smtClean="0">
                <a:latin typeface="Times New Roman" pitchFamily="18" charset="0"/>
                <a:cs typeface="Times New Roman" pitchFamily="18" charset="0"/>
              </a:rPr>
              <a:t>Prominent U.S. statesman and spokesman for the slave-plantation system of the antebellum South. </a:t>
            </a:r>
          </a:p>
          <a:p>
            <a:r>
              <a:rPr lang="en-US" sz="2200" dirty="0" smtClean="0">
                <a:latin typeface="Times New Roman" pitchFamily="18" charset="0"/>
                <a:cs typeface="Times New Roman" pitchFamily="18" charset="0"/>
              </a:rPr>
              <a:t>As a young congressman from South Carolina, he helped steer the United States into war with Great Britain and established the Second Bank of the United States. </a:t>
            </a:r>
          </a:p>
          <a:p>
            <a:r>
              <a:rPr lang="en-US" sz="2200" dirty="0" smtClean="0">
                <a:latin typeface="Times New Roman" pitchFamily="18" charset="0"/>
                <a:cs typeface="Times New Roman" pitchFamily="18" charset="0"/>
              </a:rPr>
              <a:t>Calhoun went on to serve as U.S. secretary of war, vice president and briefly as secretary of state. </a:t>
            </a:r>
          </a:p>
        </p:txBody>
      </p:sp>
      <p:pic>
        <p:nvPicPr>
          <p:cNvPr id="25602" name="Picture 2" descr="http://www.fletcherarmstrongblog.com/wp-content/uploads/2014/10/John-C-Calhoun.jpg"/>
          <p:cNvPicPr>
            <a:picLocks noChangeAspect="1" noChangeArrowheads="1"/>
          </p:cNvPicPr>
          <p:nvPr/>
        </p:nvPicPr>
        <p:blipFill>
          <a:blip r:embed="rId2" cstate="print"/>
          <a:srcRect/>
          <a:stretch>
            <a:fillRect/>
          </a:stretch>
        </p:blipFill>
        <p:spPr bwMode="auto">
          <a:xfrm>
            <a:off x="5105400" y="1828800"/>
            <a:ext cx="3752850" cy="3752851"/>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775191"/>
            <a:ext cx="8077200" cy="4625609"/>
          </a:xfrm>
        </p:spPr>
        <p:txBody>
          <a:bodyPr>
            <a:normAutofit/>
          </a:bodyPr>
          <a:lstStyle/>
          <a:p>
            <a:r>
              <a:rPr lang="en-US" dirty="0" smtClean="0">
                <a:latin typeface="Times New Roman" pitchFamily="18" charset="0"/>
                <a:cs typeface="Times New Roman" pitchFamily="18" charset="0"/>
              </a:rPr>
              <a:t>As a longtime South Carolina senator, he opposed the Mexican-American War and the admission of California as a free state, and was renowned as a leading voice for those seeking to secure the institution of slavery.</a:t>
            </a:r>
          </a:p>
          <a:p>
            <a:r>
              <a:rPr lang="en-US" dirty="0" smtClean="0">
                <a:latin typeface="Times New Roman" pitchFamily="18" charset="0"/>
                <a:cs typeface="Times New Roman" pitchFamily="18" charset="0"/>
              </a:rPr>
              <a:t>At first he supported the Tariff of Abomination, but his constituents changed his mind</a:t>
            </a:r>
            <a:endParaRPr lang="en-US" dirty="0">
              <a:latin typeface="Times New Roman" pitchFamily="18" charset="0"/>
              <a:cs typeface="Times New Roman" pitchFamily="18" charset="0"/>
            </a:endParaRPr>
          </a:p>
        </p:txBody>
      </p:sp>
      <p:sp>
        <p:nvSpPr>
          <p:cNvPr id="5" name="Title 1"/>
          <p:cNvSpPr>
            <a:spLocks noGrp="1"/>
          </p:cNvSpPr>
          <p:nvPr>
            <p:ph type="title"/>
          </p:nvPr>
        </p:nvSpPr>
        <p:spPr>
          <a:xfrm>
            <a:off x="457200" y="155448"/>
            <a:ext cx="8229600" cy="1252728"/>
          </a:xfrm>
        </p:spPr>
        <p:txBody>
          <a:bodyPr>
            <a:normAutofit fontScale="90000"/>
          </a:bodyPr>
          <a:lstStyle/>
          <a:p>
            <a:pPr algn="ctr"/>
            <a:r>
              <a:rPr lang="en-US" sz="4800" dirty="0" smtClean="0">
                <a:latin typeface="Times New Roman" pitchFamily="18" charset="0"/>
                <a:cs typeface="Times New Roman" pitchFamily="18" charset="0"/>
              </a:rPr>
              <a:t>John C. Calhoun</a:t>
            </a:r>
            <a:br>
              <a:rPr lang="en-US" sz="4800" dirty="0" smtClean="0">
                <a:latin typeface="Times New Roman" pitchFamily="18" charset="0"/>
                <a:cs typeface="Times New Roman" pitchFamily="18" charset="0"/>
              </a:rPr>
            </a:br>
            <a:r>
              <a:rPr lang="en-US" sz="4800" dirty="0" smtClean="0">
                <a:latin typeface="Times New Roman" pitchFamily="18" charset="0"/>
                <a:cs typeface="Times New Roman" pitchFamily="18" charset="0"/>
              </a:rPr>
              <a:t>Unit 3, </a:t>
            </a:r>
            <a:r>
              <a:rPr lang="en-US" sz="4400" dirty="0" smtClean="0">
                <a:latin typeface="Times New Roman" pitchFamily="18" charset="0"/>
                <a:cs typeface="Times New Roman" pitchFamily="18" charset="0"/>
              </a:rPr>
              <a:t>(1782-1850)</a:t>
            </a:r>
            <a:endParaRPr lang="en-US" sz="4800"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dirty="0" smtClean="0">
                <a:latin typeface="Times New Roman" pitchFamily="18" charset="0"/>
                <a:cs typeface="Times New Roman" pitchFamily="18" charset="0"/>
              </a:rPr>
              <a:t>Greenbacks- Term</a:t>
            </a:r>
            <a:br>
              <a:rPr lang="en-US" sz="4800" dirty="0" smtClean="0">
                <a:latin typeface="Times New Roman" pitchFamily="18" charset="0"/>
                <a:cs typeface="Times New Roman" pitchFamily="18" charset="0"/>
              </a:rPr>
            </a:br>
            <a:r>
              <a:rPr lang="en-US" sz="4800" dirty="0" smtClean="0">
                <a:latin typeface="Times New Roman" pitchFamily="18" charset="0"/>
                <a:cs typeface="Times New Roman" pitchFamily="18" charset="0"/>
              </a:rPr>
              <a:t>Unit 4</a:t>
            </a:r>
            <a:endParaRPr lang="en-US" sz="4800" dirty="0">
              <a:latin typeface="Times New Roman" pitchFamily="18" charset="0"/>
              <a:cs typeface="Times New Roman" pitchFamily="18" charset="0"/>
            </a:endParaRPr>
          </a:p>
        </p:txBody>
      </p:sp>
      <p:sp>
        <p:nvSpPr>
          <p:cNvPr id="3" name="Content Placeholder 2"/>
          <p:cNvSpPr>
            <a:spLocks noGrp="1"/>
          </p:cNvSpPr>
          <p:nvPr>
            <p:ph idx="1"/>
          </p:nvPr>
        </p:nvSpPr>
        <p:spPr>
          <a:xfrm>
            <a:off x="0" y="1775191"/>
            <a:ext cx="4572000" cy="4625609"/>
          </a:xfrm>
        </p:spPr>
        <p:txBody>
          <a:bodyPr>
            <a:normAutofit fontScale="62500" lnSpcReduction="20000"/>
          </a:bodyPr>
          <a:lstStyle/>
          <a:p>
            <a:r>
              <a:rPr lang="en-US" dirty="0" smtClean="0">
                <a:latin typeface="Times New Roman" pitchFamily="18" charset="0"/>
                <a:cs typeface="Times New Roman" pitchFamily="18" charset="0"/>
              </a:rPr>
              <a:t>The national government lacked the financial tools in the winter of 1860-61. </a:t>
            </a:r>
          </a:p>
          <a:p>
            <a:r>
              <a:rPr lang="en-US" dirty="0" smtClean="0">
                <a:latin typeface="Times New Roman" pitchFamily="18" charset="0"/>
                <a:cs typeface="Times New Roman" pitchFamily="18" charset="0"/>
              </a:rPr>
              <a:t>It lacked both a stable currency and supply of credit along with revenue and banking systems.  </a:t>
            </a:r>
          </a:p>
          <a:p>
            <a:r>
              <a:rPr lang="en-US" dirty="0" smtClean="0">
                <a:latin typeface="Times New Roman" pitchFamily="18" charset="0"/>
                <a:cs typeface="Times New Roman" pitchFamily="18" charset="0"/>
              </a:rPr>
              <a:t>By the time the sixteenth president, Abraham Lincoln, took the oath of office on March 4, 1861, the country was not only on the verge of Civil War but also a financial disaster.  </a:t>
            </a:r>
          </a:p>
          <a:p>
            <a:r>
              <a:rPr lang="en-US" dirty="0" smtClean="0">
                <a:latin typeface="Times New Roman" pitchFamily="18" charset="0"/>
                <a:cs typeface="Times New Roman" pitchFamily="18" charset="0"/>
              </a:rPr>
              <a:t>The nation’s coffers were almost empty, left in disarray from three decades of Jacksonian fiscal policies, and the government faced a continuing liquidity crisis in light of the demands generated by Civil War expenditures.</a:t>
            </a:r>
            <a:endParaRPr lang="en-US" dirty="0">
              <a:latin typeface="Times New Roman" pitchFamily="18" charset="0"/>
              <a:cs typeface="Times New Roman" pitchFamily="18" charset="0"/>
            </a:endParaRPr>
          </a:p>
        </p:txBody>
      </p:sp>
      <p:pic>
        <p:nvPicPr>
          <p:cNvPr id="23554" name="Picture 2" descr="http://constitutionalmilitia.org/wp-content/uploads/lincolngback.jpg"/>
          <p:cNvPicPr>
            <a:picLocks noChangeAspect="1" noChangeArrowheads="1"/>
          </p:cNvPicPr>
          <p:nvPr/>
        </p:nvPicPr>
        <p:blipFill>
          <a:blip r:embed="rId2" cstate="print"/>
          <a:srcRect/>
          <a:stretch>
            <a:fillRect/>
          </a:stretch>
        </p:blipFill>
        <p:spPr bwMode="auto">
          <a:xfrm>
            <a:off x="4591050" y="1371600"/>
            <a:ext cx="4552950" cy="2476501"/>
          </a:xfrm>
          <a:prstGeom prst="rect">
            <a:avLst/>
          </a:prstGeom>
          <a:noFill/>
        </p:spPr>
      </p:pic>
      <p:sp>
        <p:nvSpPr>
          <p:cNvPr id="5" name="Rectangle 4"/>
          <p:cNvSpPr/>
          <p:nvPr/>
        </p:nvSpPr>
        <p:spPr>
          <a:xfrm>
            <a:off x="4572000" y="3962400"/>
            <a:ext cx="4572000" cy="2246769"/>
          </a:xfrm>
          <a:prstGeom prst="rect">
            <a:avLst/>
          </a:prstGeom>
        </p:spPr>
        <p:txBody>
          <a:bodyPr>
            <a:spAutoFit/>
          </a:bodyPr>
          <a:lstStyle/>
          <a:p>
            <a:pPr>
              <a:buFont typeface="Arial" pitchFamily="34" charset="0"/>
              <a:buChar char="•"/>
            </a:pPr>
            <a:r>
              <a:rPr lang="en-US" sz="2000" dirty="0" smtClean="0">
                <a:latin typeface="Times New Roman" pitchFamily="18" charset="0"/>
                <a:cs typeface="Times New Roman" pitchFamily="18" charset="0"/>
              </a:rPr>
              <a:t> The first greenbacks were printed in 1862, after the passage of the Legal Tender Act, which President Lincoln signed into law on February 26, 1862.</a:t>
            </a:r>
          </a:p>
          <a:p>
            <a:pPr>
              <a:buFont typeface="Arial" pitchFamily="34" charset="0"/>
              <a:buChar char="•"/>
            </a:pPr>
            <a:r>
              <a:rPr lang="en-US" sz="2000" dirty="0" smtClean="0">
                <a:latin typeface="Times New Roman" pitchFamily="18" charset="0"/>
                <a:cs typeface="Times New Roman" pitchFamily="18" charset="0"/>
              </a:rPr>
              <a:t> And a new system of national banks also brought some stability to the nation's finances.</a:t>
            </a:r>
            <a:endParaRPr lang="en-US" sz="2000"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dirty="0" smtClean="0">
                <a:latin typeface="Times New Roman" pitchFamily="18" charset="0"/>
                <a:cs typeface="Times New Roman" pitchFamily="18" charset="0"/>
              </a:rPr>
              <a:t>Ironclads- Term</a:t>
            </a:r>
            <a:br>
              <a:rPr lang="en-US" sz="4800" dirty="0" smtClean="0">
                <a:latin typeface="Times New Roman" pitchFamily="18" charset="0"/>
                <a:cs typeface="Times New Roman" pitchFamily="18" charset="0"/>
              </a:rPr>
            </a:br>
            <a:r>
              <a:rPr lang="en-US" sz="4800" dirty="0" smtClean="0">
                <a:latin typeface="Times New Roman" pitchFamily="18" charset="0"/>
                <a:cs typeface="Times New Roman" pitchFamily="18" charset="0"/>
              </a:rPr>
              <a:t>Unit 4</a:t>
            </a:r>
            <a:endParaRPr lang="en-US" sz="4800" dirty="0">
              <a:latin typeface="Times New Roman" pitchFamily="18" charset="0"/>
              <a:cs typeface="Times New Roman" pitchFamily="18" charset="0"/>
            </a:endParaRPr>
          </a:p>
        </p:txBody>
      </p:sp>
      <p:sp>
        <p:nvSpPr>
          <p:cNvPr id="3" name="Content Placeholder 2"/>
          <p:cNvSpPr>
            <a:spLocks noGrp="1"/>
          </p:cNvSpPr>
          <p:nvPr>
            <p:ph idx="1"/>
          </p:nvPr>
        </p:nvSpPr>
        <p:spPr>
          <a:xfrm>
            <a:off x="0" y="1752600"/>
            <a:ext cx="4495800" cy="4701809"/>
          </a:xfrm>
        </p:spPr>
        <p:txBody>
          <a:bodyPr>
            <a:normAutofit/>
          </a:bodyPr>
          <a:lstStyle/>
          <a:p>
            <a:r>
              <a:rPr lang="en-US" sz="2400" dirty="0" smtClean="0">
                <a:latin typeface="Times New Roman" pitchFamily="18" charset="0"/>
                <a:cs typeface="Times New Roman" pitchFamily="18" charset="0"/>
              </a:rPr>
              <a:t>During the American Civil War, the CSS </a:t>
            </a:r>
            <a:r>
              <a:rPr lang="en-US" sz="2400" i="1" dirty="0" smtClean="0">
                <a:latin typeface="Times New Roman" pitchFamily="18" charset="0"/>
                <a:cs typeface="Times New Roman" pitchFamily="18" charset="0"/>
              </a:rPr>
              <a:t>Virginia,</a:t>
            </a:r>
            <a:r>
              <a:rPr lang="en-US" sz="2400" dirty="0" smtClean="0">
                <a:latin typeface="Times New Roman" pitchFamily="18" charset="0"/>
                <a:cs typeface="Times New Roman" pitchFamily="18" charset="0"/>
              </a:rPr>
              <a:t> a captured and rebuilt Union steam frigate formerly known as the </a:t>
            </a:r>
            <a:r>
              <a:rPr lang="en-US" sz="2400" i="1" dirty="0" smtClean="0">
                <a:latin typeface="Times New Roman" pitchFamily="18" charset="0"/>
                <a:cs typeface="Times New Roman" pitchFamily="18" charset="0"/>
              </a:rPr>
              <a:t>Merrimac,</a:t>
            </a:r>
            <a:r>
              <a:rPr lang="en-US" sz="2400" dirty="0" smtClean="0">
                <a:latin typeface="Times New Roman" pitchFamily="18" charset="0"/>
                <a:cs typeface="Times New Roman" pitchFamily="18" charset="0"/>
              </a:rPr>
              <a:t> engages the USS </a:t>
            </a:r>
            <a:r>
              <a:rPr lang="en-US" sz="2400" i="1" dirty="0" smtClean="0">
                <a:latin typeface="Times New Roman" pitchFamily="18" charset="0"/>
                <a:cs typeface="Times New Roman" pitchFamily="18" charset="0"/>
              </a:rPr>
              <a:t>Monitor</a:t>
            </a:r>
            <a:r>
              <a:rPr lang="en-US" sz="2400" dirty="0" smtClean="0">
                <a:latin typeface="Times New Roman" pitchFamily="18" charset="0"/>
                <a:cs typeface="Times New Roman" pitchFamily="18" charset="0"/>
              </a:rPr>
              <a:t> in the first battle between iron-fortified naval vessels in history.</a:t>
            </a:r>
          </a:p>
          <a:p>
            <a:r>
              <a:rPr lang="en-US" sz="2400" dirty="0" smtClean="0">
                <a:latin typeface="Times New Roman" pitchFamily="18" charset="0"/>
                <a:cs typeface="Times New Roman" pitchFamily="18" charset="0"/>
              </a:rPr>
              <a:t>The iron ships showed that the age of wooden ships was over and the majority of the US fleet was converted after the war</a:t>
            </a:r>
            <a:endParaRPr lang="en-US" sz="2400" dirty="0">
              <a:latin typeface="Times New Roman" pitchFamily="18" charset="0"/>
              <a:cs typeface="Times New Roman" pitchFamily="18" charset="0"/>
            </a:endParaRPr>
          </a:p>
        </p:txBody>
      </p:sp>
      <p:pic>
        <p:nvPicPr>
          <p:cNvPr id="22530" name="Picture 2" descr="http://upload.wikimedia.org/wikipedia/commons/0/09/Uss_Cairo_h61568.jpg"/>
          <p:cNvPicPr>
            <a:picLocks noChangeAspect="1" noChangeArrowheads="1"/>
          </p:cNvPicPr>
          <p:nvPr/>
        </p:nvPicPr>
        <p:blipFill>
          <a:blip r:embed="rId2" cstate="print"/>
          <a:srcRect/>
          <a:stretch>
            <a:fillRect/>
          </a:stretch>
        </p:blipFill>
        <p:spPr bwMode="auto">
          <a:xfrm>
            <a:off x="4591050" y="2209800"/>
            <a:ext cx="4552950" cy="2962276"/>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dirty="0" smtClean="0">
                <a:latin typeface="Times New Roman" pitchFamily="18" charset="0"/>
                <a:cs typeface="Times New Roman" pitchFamily="18" charset="0"/>
              </a:rPr>
              <a:t>Homestead/ Morrill Land Grant Act of 1862 (Unit 4)</a:t>
            </a:r>
            <a:endParaRPr lang="en-US" sz="4800" dirty="0">
              <a:latin typeface="Times New Roman" pitchFamily="18" charset="0"/>
              <a:cs typeface="Times New Roman" pitchFamily="18" charset="0"/>
            </a:endParaRPr>
          </a:p>
        </p:txBody>
      </p:sp>
      <p:sp>
        <p:nvSpPr>
          <p:cNvPr id="3" name="Content Placeholder 2"/>
          <p:cNvSpPr>
            <a:spLocks noGrp="1"/>
          </p:cNvSpPr>
          <p:nvPr>
            <p:ph idx="1"/>
          </p:nvPr>
        </p:nvSpPr>
        <p:spPr>
          <a:xfrm>
            <a:off x="0" y="1447800"/>
            <a:ext cx="9144000" cy="5410200"/>
          </a:xfrm>
        </p:spPr>
        <p:txBody>
          <a:bodyPr>
            <a:noAutofit/>
          </a:bodyPr>
          <a:lstStyle/>
          <a:p>
            <a:r>
              <a:rPr lang="en-US" sz="2800" dirty="0" smtClean="0">
                <a:latin typeface="Times New Roman" pitchFamily="18" charset="0"/>
                <a:cs typeface="Times New Roman" pitchFamily="18" charset="0"/>
              </a:rPr>
              <a:t>Signed into law by President Abraham Lincoln on May 20, </a:t>
            </a:r>
            <a:r>
              <a:rPr lang="en-US" sz="2800" b="1" dirty="0" smtClean="0">
                <a:latin typeface="Times New Roman" pitchFamily="18" charset="0"/>
                <a:cs typeface="Times New Roman" pitchFamily="18" charset="0"/>
              </a:rPr>
              <a:t>1862</a:t>
            </a:r>
            <a:r>
              <a:rPr lang="en-US" sz="2800" dirty="0" smtClean="0">
                <a:latin typeface="Times New Roman" pitchFamily="18" charset="0"/>
                <a:cs typeface="Times New Roman" pitchFamily="18" charset="0"/>
              </a:rPr>
              <a:t>, the </a:t>
            </a:r>
            <a:r>
              <a:rPr lang="en-US" sz="2800" b="1" dirty="0" smtClean="0">
                <a:latin typeface="Times New Roman" pitchFamily="18" charset="0"/>
                <a:cs typeface="Times New Roman" pitchFamily="18" charset="0"/>
              </a:rPr>
              <a:t>Homestead Act</a:t>
            </a:r>
            <a:r>
              <a:rPr lang="en-US" sz="2800" dirty="0" smtClean="0">
                <a:latin typeface="Times New Roman" pitchFamily="18" charset="0"/>
                <a:cs typeface="Times New Roman" pitchFamily="18" charset="0"/>
              </a:rPr>
              <a:t> encouraged Western migration by providing settlers 160 acres of public land. In exchange, homesteaders paid a small filing fee and were required to complete five years of continuous residence before receiving ownership of the land.</a:t>
            </a:r>
          </a:p>
          <a:p>
            <a:r>
              <a:rPr lang="en-US" sz="2800" b="1" dirty="0" smtClean="0">
                <a:latin typeface="Times New Roman" pitchFamily="18" charset="0"/>
                <a:cs typeface="Times New Roman" pitchFamily="18" charset="0"/>
              </a:rPr>
              <a:t>Morrill Land Grant- </a:t>
            </a:r>
            <a:r>
              <a:rPr lang="en-US" sz="2800" dirty="0" smtClean="0">
                <a:latin typeface="Times New Roman" pitchFamily="18" charset="0"/>
                <a:cs typeface="Times New Roman" pitchFamily="18" charset="0"/>
              </a:rPr>
              <a:t>Passed on July 2, 1862, this act made it possible for new western states to establish colleges for their citizens. The new land-grant institutions, which emphasized agriculture and mechanic arts, opened opportunities to thousands of farmers and working people previously excluded from higher education.</a:t>
            </a:r>
            <a:endParaRPr lang="en-US" sz="2800"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dirty="0" smtClean="0">
                <a:latin typeface="Times New Roman" pitchFamily="18" charset="0"/>
                <a:cs typeface="Times New Roman" pitchFamily="18" charset="0"/>
              </a:rPr>
              <a:t>Frederick Jackson Turner “Frontier Thesis” (1893) </a:t>
            </a:r>
            <a:endParaRPr lang="en-US" sz="4800" dirty="0">
              <a:latin typeface="Times New Roman" pitchFamily="18" charset="0"/>
              <a:cs typeface="Times New Roman" pitchFamily="18" charset="0"/>
            </a:endParaRPr>
          </a:p>
        </p:txBody>
      </p:sp>
      <p:sp>
        <p:nvSpPr>
          <p:cNvPr id="3" name="Content Placeholder 2"/>
          <p:cNvSpPr>
            <a:spLocks noGrp="1"/>
          </p:cNvSpPr>
          <p:nvPr>
            <p:ph idx="1"/>
          </p:nvPr>
        </p:nvSpPr>
        <p:spPr>
          <a:xfrm>
            <a:off x="228600" y="1775191"/>
            <a:ext cx="4343400" cy="4625609"/>
          </a:xfrm>
        </p:spPr>
        <p:txBody>
          <a:bodyPr/>
          <a:lstStyle/>
          <a:p>
            <a:r>
              <a:rPr lang="en-US" dirty="0" smtClean="0">
                <a:latin typeface="Times New Roman" pitchFamily="18" charset="0"/>
                <a:cs typeface="Times New Roman" pitchFamily="18" charset="0"/>
              </a:rPr>
              <a:t>Turner argued that the American character was shaped by the frontier and the way that Americans interacted with it</a:t>
            </a:r>
            <a:endParaRPr lang="en-US" dirty="0">
              <a:latin typeface="Times New Roman" pitchFamily="18" charset="0"/>
              <a:cs typeface="Times New Roman" pitchFamily="18" charset="0"/>
            </a:endParaRPr>
          </a:p>
        </p:txBody>
      </p:sp>
      <p:pic>
        <p:nvPicPr>
          <p:cNvPr id="39938" name="Picture 2" descr="http://www.quotehd.com/imagequotes/authors32/frederick-jackson-turner-quote-american-democracy-was-born-of-no.jpg"/>
          <p:cNvPicPr>
            <a:picLocks noChangeAspect="1" noChangeArrowheads="1"/>
          </p:cNvPicPr>
          <p:nvPr/>
        </p:nvPicPr>
        <p:blipFill>
          <a:blip r:embed="rId2" cstate="print"/>
          <a:srcRect/>
          <a:stretch>
            <a:fillRect/>
          </a:stretch>
        </p:blipFill>
        <p:spPr bwMode="auto">
          <a:xfrm>
            <a:off x="4495800" y="1425301"/>
            <a:ext cx="4343400" cy="5432699"/>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dirty="0" smtClean="0">
                <a:latin typeface="Times New Roman" pitchFamily="18" charset="0"/>
                <a:cs typeface="Times New Roman" pitchFamily="18" charset="0"/>
              </a:rPr>
              <a:t>John Calvin </a:t>
            </a:r>
            <a:br>
              <a:rPr lang="en-US" sz="4800" dirty="0" smtClean="0">
                <a:latin typeface="Times New Roman" pitchFamily="18" charset="0"/>
                <a:cs typeface="Times New Roman" pitchFamily="18" charset="0"/>
              </a:rPr>
            </a:br>
            <a:r>
              <a:rPr lang="en-US" sz="4800" dirty="0" smtClean="0">
                <a:latin typeface="Times New Roman" pitchFamily="18" charset="0"/>
                <a:cs typeface="Times New Roman" pitchFamily="18" charset="0"/>
              </a:rPr>
              <a:t>(Unit 1; Pre-US History)</a:t>
            </a:r>
            <a:endParaRPr lang="en-US" sz="4800" dirty="0">
              <a:latin typeface="Times New Roman" pitchFamily="18" charset="0"/>
              <a:cs typeface="Times New Roman" pitchFamily="18" charset="0"/>
            </a:endParaRPr>
          </a:p>
        </p:txBody>
      </p:sp>
      <p:sp>
        <p:nvSpPr>
          <p:cNvPr id="3" name="Content Placeholder 2"/>
          <p:cNvSpPr>
            <a:spLocks noGrp="1"/>
          </p:cNvSpPr>
          <p:nvPr>
            <p:ph idx="1"/>
          </p:nvPr>
        </p:nvSpPr>
        <p:spPr>
          <a:xfrm>
            <a:off x="228600" y="1775191"/>
            <a:ext cx="4419600" cy="4625609"/>
          </a:xfrm>
        </p:spPr>
        <p:txBody>
          <a:bodyPr/>
          <a:lstStyle/>
          <a:p>
            <a:r>
              <a:rPr lang="en-US" dirty="0" smtClean="0">
                <a:latin typeface="Times New Roman" pitchFamily="18" charset="0"/>
                <a:cs typeface="Times New Roman" pitchFamily="18" charset="0"/>
              </a:rPr>
              <a:t>Calvinists believe in the supreme power of God</a:t>
            </a:r>
          </a:p>
          <a:p>
            <a:r>
              <a:rPr lang="en-US" dirty="0" smtClean="0">
                <a:latin typeface="Times New Roman" pitchFamily="18" charset="0"/>
                <a:cs typeface="Times New Roman" pitchFamily="18" charset="0"/>
              </a:rPr>
              <a:t>Human are wicked by nature and needed strict leadership</a:t>
            </a:r>
          </a:p>
          <a:p>
            <a:r>
              <a:rPr lang="en-US" dirty="0" smtClean="0">
                <a:latin typeface="Times New Roman" pitchFamily="18" charset="0"/>
                <a:cs typeface="Times New Roman" pitchFamily="18" charset="0"/>
              </a:rPr>
              <a:t>Key part of the faith- </a:t>
            </a:r>
            <a:r>
              <a:rPr lang="en-US" b="1" dirty="0" smtClean="0">
                <a:latin typeface="Times New Roman" pitchFamily="18" charset="0"/>
                <a:cs typeface="Times New Roman" pitchFamily="18" charset="0"/>
              </a:rPr>
              <a:t>Predestination</a:t>
            </a:r>
            <a:endParaRPr lang="en-US" b="1" dirty="0">
              <a:latin typeface="Times New Roman" pitchFamily="18" charset="0"/>
              <a:cs typeface="Times New Roman" pitchFamily="18" charset="0"/>
            </a:endParaRPr>
          </a:p>
        </p:txBody>
      </p:sp>
      <p:pic>
        <p:nvPicPr>
          <p:cNvPr id="8194" name="Picture 2" descr="http://photos1.blogger.com/blogger/4424/3353/1600/John_Calvin_1024X768.jpg"/>
          <p:cNvPicPr>
            <a:picLocks noChangeAspect="1" noChangeArrowheads="1"/>
          </p:cNvPicPr>
          <p:nvPr/>
        </p:nvPicPr>
        <p:blipFill>
          <a:blip r:embed="rId2" cstate="print"/>
          <a:srcRect/>
          <a:stretch>
            <a:fillRect/>
          </a:stretch>
        </p:blipFill>
        <p:spPr bwMode="auto">
          <a:xfrm>
            <a:off x="4724400" y="1752600"/>
            <a:ext cx="4229100" cy="3752851"/>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dirty="0" smtClean="0">
                <a:latin typeface="Times New Roman" pitchFamily="18" charset="0"/>
                <a:cs typeface="Times New Roman" pitchFamily="18" charset="0"/>
              </a:rPr>
              <a:t>Helen Hunt Jackson </a:t>
            </a:r>
            <a:br>
              <a:rPr lang="en-US" sz="4800" dirty="0" smtClean="0">
                <a:latin typeface="Times New Roman" pitchFamily="18" charset="0"/>
                <a:cs typeface="Times New Roman" pitchFamily="18" charset="0"/>
              </a:rPr>
            </a:br>
            <a:r>
              <a:rPr lang="en-US" sz="4800" dirty="0" smtClean="0">
                <a:latin typeface="Times New Roman" pitchFamily="18" charset="0"/>
                <a:cs typeface="Times New Roman" pitchFamily="18" charset="0"/>
              </a:rPr>
              <a:t>“A Century of Dishonor” Unit 5</a:t>
            </a:r>
            <a:endParaRPr lang="en-US" sz="4800" dirty="0">
              <a:latin typeface="Times New Roman" pitchFamily="18" charset="0"/>
              <a:cs typeface="Times New Roman" pitchFamily="18" charset="0"/>
            </a:endParaRPr>
          </a:p>
        </p:txBody>
      </p:sp>
      <p:sp>
        <p:nvSpPr>
          <p:cNvPr id="3" name="Content Placeholder 2"/>
          <p:cNvSpPr>
            <a:spLocks noGrp="1"/>
          </p:cNvSpPr>
          <p:nvPr>
            <p:ph idx="1"/>
          </p:nvPr>
        </p:nvSpPr>
        <p:spPr>
          <a:xfrm>
            <a:off x="0" y="1524000"/>
            <a:ext cx="5715000" cy="4930409"/>
          </a:xfrm>
        </p:spPr>
        <p:txBody>
          <a:bodyPr>
            <a:noAutofit/>
          </a:bodyPr>
          <a:lstStyle/>
          <a:p>
            <a:r>
              <a:rPr lang="en-US" sz="2600" dirty="0" smtClean="0">
                <a:latin typeface="Times New Roman" pitchFamily="18" charset="0"/>
                <a:cs typeface="Times New Roman" pitchFamily="18" charset="0"/>
              </a:rPr>
              <a:t>H. H. Jackson’s book focused on the mistreatment of the Native Americans</a:t>
            </a:r>
          </a:p>
          <a:p>
            <a:r>
              <a:rPr lang="en-US" sz="2600" dirty="0" smtClean="0">
                <a:latin typeface="Times New Roman" pitchFamily="18" charset="0"/>
                <a:cs typeface="Times New Roman" pitchFamily="18" charset="0"/>
              </a:rPr>
              <a:t>Jackson's book was well received and Congress appointed a commission to look into Indian affairs. The result was the Dawes Act that broke up reservation land into individual plots. The individual plots were given to Indian families. The effect of the Dawes Act, which was mostly well intentioned, resulted in a further destruction of tribal life.</a:t>
            </a:r>
            <a:endParaRPr lang="en-US" sz="2600" dirty="0">
              <a:latin typeface="Times New Roman" pitchFamily="18" charset="0"/>
              <a:cs typeface="Times New Roman" pitchFamily="18" charset="0"/>
            </a:endParaRPr>
          </a:p>
        </p:txBody>
      </p:sp>
      <p:pic>
        <p:nvPicPr>
          <p:cNvPr id="38914" name="Picture 2" descr="http://www.nativevillage.org/Messages%20from%20the%20People/29762805.jpg"/>
          <p:cNvPicPr>
            <a:picLocks noChangeAspect="1" noChangeArrowheads="1"/>
          </p:cNvPicPr>
          <p:nvPr/>
        </p:nvPicPr>
        <p:blipFill>
          <a:blip r:embed="rId2" cstate="print"/>
          <a:srcRect/>
          <a:stretch>
            <a:fillRect/>
          </a:stretch>
        </p:blipFill>
        <p:spPr bwMode="auto">
          <a:xfrm>
            <a:off x="5791200" y="1600200"/>
            <a:ext cx="3171825" cy="497135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dirty="0" smtClean="0">
                <a:latin typeface="Times New Roman" pitchFamily="18" charset="0"/>
                <a:cs typeface="Times New Roman" pitchFamily="18" charset="0"/>
              </a:rPr>
              <a:t>Dawes Severalty Act, 1887</a:t>
            </a:r>
            <a:br>
              <a:rPr lang="en-US" sz="4800" dirty="0" smtClean="0">
                <a:latin typeface="Times New Roman" pitchFamily="18" charset="0"/>
                <a:cs typeface="Times New Roman" pitchFamily="18" charset="0"/>
              </a:rPr>
            </a:br>
            <a:r>
              <a:rPr lang="en-US" sz="4800" dirty="0" smtClean="0">
                <a:latin typeface="Times New Roman" pitchFamily="18" charset="0"/>
                <a:cs typeface="Times New Roman" pitchFamily="18" charset="0"/>
              </a:rPr>
              <a:t>Unit 5</a:t>
            </a:r>
            <a:endParaRPr lang="en-US" sz="4800" dirty="0">
              <a:latin typeface="Times New Roman" pitchFamily="18" charset="0"/>
              <a:cs typeface="Times New Roman" pitchFamily="18" charset="0"/>
            </a:endParaRPr>
          </a:p>
        </p:txBody>
      </p:sp>
      <p:sp>
        <p:nvSpPr>
          <p:cNvPr id="3" name="Content Placeholder 2"/>
          <p:cNvSpPr>
            <a:spLocks noGrp="1"/>
          </p:cNvSpPr>
          <p:nvPr>
            <p:ph idx="1"/>
          </p:nvPr>
        </p:nvSpPr>
        <p:spPr>
          <a:xfrm>
            <a:off x="0" y="1775191"/>
            <a:ext cx="9144000" cy="4854209"/>
          </a:xfrm>
        </p:spPr>
        <p:txBody>
          <a:bodyPr>
            <a:noAutofit/>
          </a:bodyPr>
          <a:lstStyle/>
          <a:p>
            <a:r>
              <a:rPr lang="en-US" sz="2600" dirty="0" smtClean="0">
                <a:latin typeface="Times New Roman" pitchFamily="18" charset="0"/>
                <a:cs typeface="Times New Roman" pitchFamily="18" charset="0"/>
              </a:rPr>
              <a:t>The most important motivation for the Dawes Act was Anglo-American hunger for Indian lands. The act provided that after the government had doled out land allotments to the Indians, reservation properties would be opened for sale to whites. Consequently, Indians eventually lost 86 million acres of land, or 62 percent of their total pre-1887 holdings.</a:t>
            </a:r>
          </a:p>
          <a:p>
            <a:r>
              <a:rPr lang="en-US" sz="2600" dirty="0" smtClean="0">
                <a:latin typeface="Times New Roman" pitchFamily="18" charset="0"/>
                <a:cs typeface="Times New Roman" pitchFamily="18" charset="0"/>
              </a:rPr>
              <a:t>Still, the Dawes Act was not solely a product of greed. Many religious and humanitarian “friends of the Indian” supported the act as a necessary step toward fully assimilating the Indians into American culture. Reformers believed that Indians would never bridge the chasm between “barbarism and civilization” if they maintained their tribal cohesion and traditional ways. </a:t>
            </a:r>
            <a:endParaRPr lang="en-US" sz="2600" dirty="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08176"/>
          </a:xfrm>
        </p:spPr>
        <p:txBody>
          <a:bodyPr>
            <a:noAutofit/>
          </a:bodyPr>
          <a:lstStyle/>
          <a:p>
            <a:pPr algn="ctr"/>
            <a:r>
              <a:rPr lang="en-US" sz="4400" dirty="0" smtClean="0">
                <a:latin typeface="Times New Roman" pitchFamily="18" charset="0"/>
                <a:cs typeface="Times New Roman" pitchFamily="18" charset="0"/>
              </a:rPr>
              <a:t>Panic of 1893</a:t>
            </a:r>
            <a:br>
              <a:rPr lang="en-US" sz="4400" dirty="0" smtClean="0">
                <a:latin typeface="Times New Roman" pitchFamily="18" charset="0"/>
                <a:cs typeface="Times New Roman" pitchFamily="18" charset="0"/>
              </a:rPr>
            </a:br>
            <a:r>
              <a:rPr lang="en-US" sz="4400" dirty="0" smtClean="0">
                <a:latin typeface="Times New Roman" pitchFamily="18" charset="0"/>
                <a:cs typeface="Times New Roman" pitchFamily="18" charset="0"/>
              </a:rPr>
              <a:t>Unit 5</a:t>
            </a:r>
            <a:endParaRPr lang="en-US" sz="4400" dirty="0">
              <a:latin typeface="Times New Roman" pitchFamily="18" charset="0"/>
              <a:cs typeface="Times New Roman" pitchFamily="18" charset="0"/>
            </a:endParaRPr>
          </a:p>
        </p:txBody>
      </p:sp>
      <p:sp>
        <p:nvSpPr>
          <p:cNvPr id="3" name="Content Placeholder 2"/>
          <p:cNvSpPr>
            <a:spLocks noGrp="1"/>
          </p:cNvSpPr>
          <p:nvPr>
            <p:ph idx="1"/>
          </p:nvPr>
        </p:nvSpPr>
        <p:spPr>
          <a:xfrm>
            <a:off x="0" y="1600200"/>
            <a:ext cx="5410200" cy="4625609"/>
          </a:xfrm>
        </p:spPr>
        <p:txBody>
          <a:bodyPr>
            <a:normAutofit/>
          </a:bodyPr>
          <a:lstStyle/>
          <a:p>
            <a:r>
              <a:rPr lang="en-US" sz="2400" dirty="0" smtClean="0">
                <a:latin typeface="Times New Roman" pitchFamily="18" charset="0"/>
                <a:cs typeface="Times New Roman" pitchFamily="18" charset="0"/>
              </a:rPr>
              <a:t>At the end of the Harrison presidency the Reading Railroad, a major eastern line, was about to go bankrupt </a:t>
            </a:r>
          </a:p>
          <a:p>
            <a:r>
              <a:rPr lang="en-US" sz="2400" dirty="0" smtClean="0">
                <a:latin typeface="Times New Roman" pitchFamily="18" charset="0"/>
                <a:cs typeface="Times New Roman" pitchFamily="18" charset="0"/>
              </a:rPr>
              <a:t>Stock/ bank crashes followed and the nation was in a major depression</a:t>
            </a:r>
          </a:p>
          <a:p>
            <a:r>
              <a:rPr lang="en-US" sz="2400" dirty="0" smtClean="0">
                <a:latin typeface="Times New Roman" pitchFamily="18" charset="0"/>
                <a:cs typeface="Times New Roman" pitchFamily="18" charset="0"/>
              </a:rPr>
              <a:t>J.P. Morgan and other wealthy financiers rushed to buy the RR and several others, to create one RR monopoly</a:t>
            </a:r>
          </a:p>
          <a:p>
            <a:r>
              <a:rPr lang="en-US" sz="2400" dirty="0" smtClean="0">
                <a:latin typeface="Times New Roman" pitchFamily="18" charset="0"/>
                <a:cs typeface="Times New Roman" pitchFamily="18" charset="0"/>
              </a:rPr>
              <a:t>Morgan soon controlled almost 2/3rds of the RR of the US</a:t>
            </a:r>
            <a:endParaRPr lang="en-US" sz="2400" dirty="0">
              <a:latin typeface="Times New Roman" pitchFamily="18" charset="0"/>
              <a:cs typeface="Times New Roman" pitchFamily="18" charset="0"/>
            </a:endParaRPr>
          </a:p>
        </p:txBody>
      </p:sp>
      <p:pic>
        <p:nvPicPr>
          <p:cNvPr id="36866" name="Picture 2" descr="http://i.imgur.com/cSkDr.jpg"/>
          <p:cNvPicPr>
            <a:picLocks noChangeAspect="1" noChangeArrowheads="1"/>
          </p:cNvPicPr>
          <p:nvPr/>
        </p:nvPicPr>
        <p:blipFill>
          <a:blip r:embed="rId2" cstate="print"/>
          <a:srcRect/>
          <a:stretch>
            <a:fillRect/>
          </a:stretch>
        </p:blipFill>
        <p:spPr bwMode="auto">
          <a:xfrm>
            <a:off x="5461238" y="2819400"/>
            <a:ext cx="3682762" cy="2257425"/>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08176"/>
          </a:xfrm>
        </p:spPr>
        <p:txBody>
          <a:bodyPr>
            <a:normAutofit fontScale="90000"/>
          </a:bodyPr>
          <a:lstStyle/>
          <a:p>
            <a:pPr algn="ctr"/>
            <a:r>
              <a:rPr lang="en-US" sz="4800" dirty="0" smtClean="0">
                <a:latin typeface="Times New Roman" pitchFamily="18" charset="0"/>
                <a:cs typeface="Times New Roman" pitchFamily="18" charset="0"/>
              </a:rPr>
              <a:t>Horatio Alger “Ragged Dick”</a:t>
            </a:r>
            <a:br>
              <a:rPr lang="en-US" sz="4800" dirty="0" smtClean="0">
                <a:latin typeface="Times New Roman" pitchFamily="18" charset="0"/>
                <a:cs typeface="Times New Roman" pitchFamily="18" charset="0"/>
              </a:rPr>
            </a:br>
            <a:r>
              <a:rPr lang="en-US" sz="4800" dirty="0" smtClean="0">
                <a:latin typeface="Times New Roman" pitchFamily="18" charset="0"/>
                <a:cs typeface="Times New Roman" pitchFamily="18" charset="0"/>
              </a:rPr>
              <a:t>Unit 5- Gilded Age</a:t>
            </a:r>
            <a:endParaRPr lang="en-US" sz="4800" dirty="0">
              <a:latin typeface="Times New Roman" pitchFamily="18" charset="0"/>
              <a:cs typeface="Times New Roman" pitchFamily="18" charset="0"/>
            </a:endParaRPr>
          </a:p>
        </p:txBody>
      </p:sp>
      <p:sp>
        <p:nvSpPr>
          <p:cNvPr id="3" name="Content Placeholder 2"/>
          <p:cNvSpPr>
            <a:spLocks noGrp="1"/>
          </p:cNvSpPr>
          <p:nvPr>
            <p:ph idx="1"/>
          </p:nvPr>
        </p:nvSpPr>
        <p:spPr>
          <a:xfrm>
            <a:off x="4648200" y="1752600"/>
            <a:ext cx="4343400" cy="4625609"/>
          </a:xfrm>
        </p:spPr>
        <p:txBody>
          <a:bodyPr/>
          <a:lstStyle/>
          <a:p>
            <a:r>
              <a:rPr lang="en-US" dirty="0" smtClean="0">
                <a:latin typeface="Times New Roman" pitchFamily="18" charset="0"/>
                <a:cs typeface="Times New Roman" pitchFamily="18" charset="0"/>
              </a:rPr>
              <a:t>By the end of this, 90% of America’s wealth was held by 10% of the pop. </a:t>
            </a:r>
          </a:p>
          <a:p>
            <a:r>
              <a:rPr lang="en-US" dirty="0" smtClean="0">
                <a:latin typeface="Times New Roman" pitchFamily="18" charset="0"/>
                <a:cs typeface="Times New Roman" pitchFamily="18" charset="0"/>
              </a:rPr>
              <a:t>“Ragged Dick”- Wrote to inspire the poor to work hard and become wealthy like Carnegie</a:t>
            </a:r>
            <a:endParaRPr lang="en-US" dirty="0">
              <a:latin typeface="Times New Roman" pitchFamily="18" charset="0"/>
              <a:cs typeface="Times New Roman" pitchFamily="18" charset="0"/>
            </a:endParaRPr>
          </a:p>
        </p:txBody>
      </p:sp>
      <p:pic>
        <p:nvPicPr>
          <p:cNvPr id="35842" name="Picture 2" descr="http://asburypulp.com/wp-content/uploads/2012/11/raggeddick.gif"/>
          <p:cNvPicPr>
            <a:picLocks noChangeAspect="1" noChangeArrowheads="1"/>
          </p:cNvPicPr>
          <p:nvPr/>
        </p:nvPicPr>
        <p:blipFill>
          <a:blip r:embed="rId2" cstate="print"/>
          <a:srcRect/>
          <a:stretch>
            <a:fillRect/>
          </a:stretch>
        </p:blipFill>
        <p:spPr bwMode="auto">
          <a:xfrm>
            <a:off x="685800" y="1371600"/>
            <a:ext cx="3657600" cy="5278735"/>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dirty="0" smtClean="0">
                <a:latin typeface="Times New Roman" pitchFamily="18" charset="0"/>
                <a:cs typeface="Times New Roman" pitchFamily="18" charset="0"/>
              </a:rPr>
              <a:t>Unions- Labor in the Gilded Age</a:t>
            </a:r>
            <a:br>
              <a:rPr lang="en-US" sz="4800" dirty="0" smtClean="0">
                <a:latin typeface="Times New Roman" pitchFamily="18" charset="0"/>
                <a:cs typeface="Times New Roman" pitchFamily="18" charset="0"/>
              </a:rPr>
            </a:br>
            <a:r>
              <a:rPr lang="en-US" sz="4800" dirty="0" smtClean="0">
                <a:latin typeface="Times New Roman" pitchFamily="18" charset="0"/>
                <a:cs typeface="Times New Roman" pitchFamily="18" charset="0"/>
              </a:rPr>
              <a:t>Unit 5</a:t>
            </a:r>
            <a:endParaRPr lang="en-US" sz="4800" dirty="0">
              <a:latin typeface="Times New Roman" pitchFamily="18" charset="0"/>
              <a:cs typeface="Times New Roman" pitchFamily="18" charset="0"/>
            </a:endParaRPr>
          </a:p>
        </p:txBody>
      </p:sp>
      <p:sp>
        <p:nvSpPr>
          <p:cNvPr id="3" name="Content Placeholder 2"/>
          <p:cNvSpPr>
            <a:spLocks noGrp="1"/>
          </p:cNvSpPr>
          <p:nvPr>
            <p:ph idx="1"/>
          </p:nvPr>
        </p:nvSpPr>
        <p:spPr>
          <a:xfrm>
            <a:off x="228600" y="1775191"/>
            <a:ext cx="4343400" cy="4625609"/>
          </a:xfrm>
        </p:spPr>
        <p:txBody>
          <a:bodyPr>
            <a:normAutofit/>
          </a:bodyPr>
          <a:lstStyle/>
          <a:p>
            <a:r>
              <a:rPr lang="en-US" sz="2800" dirty="0" smtClean="0">
                <a:latin typeface="Times New Roman" pitchFamily="18" charset="0"/>
                <a:cs typeface="Times New Roman" pitchFamily="18" charset="0"/>
              </a:rPr>
              <a:t>Scabs, cheap replacement labor, replaced those who went on strike</a:t>
            </a:r>
          </a:p>
          <a:p>
            <a:r>
              <a:rPr lang="en-US" sz="2800" dirty="0" smtClean="0">
                <a:latin typeface="Times New Roman" pitchFamily="18" charset="0"/>
                <a:cs typeface="Times New Roman" pitchFamily="18" charset="0"/>
              </a:rPr>
              <a:t>Some strikers were blacklisted</a:t>
            </a:r>
          </a:p>
          <a:p>
            <a:r>
              <a:rPr lang="en-US" sz="2800" dirty="0" smtClean="0">
                <a:latin typeface="Times New Roman" pitchFamily="18" charset="0"/>
                <a:cs typeface="Times New Roman" pitchFamily="18" charset="0"/>
              </a:rPr>
              <a:t>Yellow-dog contract- Oath that the worker would not join a union</a:t>
            </a:r>
            <a:endParaRPr lang="en-US" sz="2800" dirty="0">
              <a:latin typeface="Times New Roman" pitchFamily="18" charset="0"/>
              <a:cs typeface="Times New Roman" pitchFamily="18" charset="0"/>
            </a:endParaRPr>
          </a:p>
        </p:txBody>
      </p:sp>
      <p:sp>
        <p:nvSpPr>
          <p:cNvPr id="4" name="Content Placeholder 2"/>
          <p:cNvSpPr txBox="1">
            <a:spLocks/>
          </p:cNvSpPr>
          <p:nvPr/>
        </p:nvSpPr>
        <p:spPr>
          <a:xfrm>
            <a:off x="4572000" y="1828800"/>
            <a:ext cx="4572000" cy="4724400"/>
          </a:xfrm>
          <a:prstGeom prst="rect">
            <a:avLst/>
          </a:prstGeom>
        </p:spPr>
        <p:txBody>
          <a:bodyPr vert="horz" lIns="54864" tIns="91440" rtlCol="0">
            <a:normAutofit lnSpcReduction="10000"/>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Great RR strike (1877)- RR companies cut pay by 10% during the depression</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lang="en-US" sz="2800" dirty="0" smtClean="0">
                <a:latin typeface="Times New Roman" pitchFamily="18" charset="0"/>
                <a:cs typeface="Times New Roman" pitchFamily="18" charset="0"/>
              </a:rPr>
              <a:t>It was the 2</a:t>
            </a:r>
            <a:r>
              <a:rPr lang="en-US" sz="2800" baseline="30000" dirty="0" smtClean="0">
                <a:latin typeface="Times New Roman" pitchFamily="18" charset="0"/>
                <a:cs typeface="Times New Roman" pitchFamily="18" charset="0"/>
              </a:rPr>
              <a:t>nd</a:t>
            </a:r>
            <a:r>
              <a:rPr lang="en-US" sz="2800" dirty="0" smtClean="0">
                <a:latin typeface="Times New Roman" pitchFamily="18" charset="0"/>
                <a:cs typeface="Times New Roman" pitchFamily="18" charset="0"/>
              </a:rPr>
              <a:t> time in 4 years that their wages were cut</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Pres. Hayes sent Fed. troops</a:t>
            </a:r>
            <a:r>
              <a:rPr kumimoji="0" lang="en-US" sz="2800" b="0"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to end the strike </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lang="en-US" sz="2800" baseline="0" dirty="0" smtClean="0">
                <a:latin typeface="Times New Roman" pitchFamily="18" charset="0"/>
                <a:cs typeface="Times New Roman" pitchFamily="18" charset="0"/>
              </a:rPr>
              <a:t>Over</a:t>
            </a:r>
            <a:r>
              <a:rPr lang="en-US" sz="2800" dirty="0" smtClean="0">
                <a:latin typeface="Times New Roman" pitchFamily="18" charset="0"/>
                <a:cs typeface="Times New Roman" pitchFamily="18" charset="0"/>
              </a:rPr>
              <a:t> 100 strikers were killed with no changes in labor conditions</a:t>
            </a:r>
            <a:endParaRPr kumimoji="0" lang="en-US" sz="28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dirty="0" smtClean="0">
                <a:latin typeface="Times New Roman" pitchFamily="18" charset="0"/>
                <a:cs typeface="Times New Roman" pitchFamily="18" charset="0"/>
              </a:rPr>
              <a:t>Unions- Labor in the Gilded Age</a:t>
            </a:r>
            <a:br>
              <a:rPr lang="en-US" sz="4800" dirty="0" smtClean="0">
                <a:latin typeface="Times New Roman" pitchFamily="18" charset="0"/>
                <a:cs typeface="Times New Roman" pitchFamily="18" charset="0"/>
              </a:rPr>
            </a:br>
            <a:r>
              <a:rPr lang="en-US" sz="4800" dirty="0" smtClean="0">
                <a:latin typeface="Times New Roman" pitchFamily="18" charset="0"/>
                <a:cs typeface="Times New Roman" pitchFamily="18" charset="0"/>
              </a:rPr>
              <a:t>Unit 5</a:t>
            </a:r>
            <a:endParaRPr lang="en-US" sz="4800" dirty="0">
              <a:latin typeface="Times New Roman" pitchFamily="18" charset="0"/>
              <a:cs typeface="Times New Roman" pitchFamily="18" charset="0"/>
            </a:endParaRPr>
          </a:p>
        </p:txBody>
      </p:sp>
      <p:sp>
        <p:nvSpPr>
          <p:cNvPr id="3" name="Content Placeholder 2"/>
          <p:cNvSpPr>
            <a:spLocks noGrp="1"/>
          </p:cNvSpPr>
          <p:nvPr>
            <p:ph idx="1"/>
          </p:nvPr>
        </p:nvSpPr>
        <p:spPr>
          <a:xfrm>
            <a:off x="228600" y="1775191"/>
            <a:ext cx="4343400" cy="4625609"/>
          </a:xfrm>
        </p:spPr>
        <p:txBody>
          <a:bodyPr>
            <a:normAutofit fontScale="92500" lnSpcReduction="10000"/>
          </a:bodyPr>
          <a:lstStyle/>
          <a:p>
            <a:r>
              <a:rPr lang="en-US" sz="2800" dirty="0" smtClean="0">
                <a:latin typeface="Times New Roman" pitchFamily="18" charset="0"/>
                <a:cs typeface="Times New Roman" pitchFamily="18" charset="0"/>
              </a:rPr>
              <a:t>Closed Shop- Businesses where all employees had to be a member of a union</a:t>
            </a:r>
          </a:p>
          <a:p>
            <a:r>
              <a:rPr lang="en-US" sz="2800" dirty="0" smtClean="0">
                <a:latin typeface="Times New Roman" pitchFamily="18" charset="0"/>
                <a:cs typeface="Times New Roman" pitchFamily="18" charset="0"/>
              </a:rPr>
              <a:t>Pinkerton police- 1850 he formed Pinkerton's National Detective Agency, with the motto "We Never Sleep" and an unblinking eye as its symbol. This would lead to the description of independent detectives as "private eyes."</a:t>
            </a:r>
            <a:endParaRPr lang="en-US" sz="2800" dirty="0">
              <a:latin typeface="Times New Roman" pitchFamily="18" charset="0"/>
              <a:cs typeface="Times New Roman" pitchFamily="18" charset="0"/>
            </a:endParaRPr>
          </a:p>
        </p:txBody>
      </p:sp>
      <p:sp>
        <p:nvSpPr>
          <p:cNvPr id="4" name="Content Placeholder 2"/>
          <p:cNvSpPr txBox="1">
            <a:spLocks/>
          </p:cNvSpPr>
          <p:nvPr/>
        </p:nvSpPr>
        <p:spPr>
          <a:xfrm>
            <a:off x="4572000" y="1828800"/>
            <a:ext cx="4572000" cy="4724400"/>
          </a:xfrm>
          <a:prstGeom prst="rect">
            <a:avLst/>
          </a:prstGeom>
        </p:spPr>
        <p:txBody>
          <a:bodyPr vert="horz" lIns="54864" tIns="91440" rtlCol="0">
            <a:normAutofit lnSpcReduction="10000"/>
          </a:bodyPr>
          <a:lstStyle/>
          <a:p>
            <a:pPr marL="438912" lvl="0" indent="-320040">
              <a:buClr>
                <a:schemeClr val="accent1"/>
              </a:buClr>
              <a:buSzPct val="80000"/>
              <a:buFont typeface="Wingdings 2"/>
              <a:buChar char=""/>
              <a:defRPr/>
            </a:pPr>
            <a:r>
              <a:rPr lang="en-US" sz="2800" dirty="0" smtClean="0">
                <a:latin typeface="Times New Roman" pitchFamily="18" charset="0"/>
                <a:cs typeface="Times New Roman" pitchFamily="18" charset="0"/>
              </a:rPr>
              <a:t>Pinkerton detectives were often hired as muscle for factory management during bitter labor strikes. </a:t>
            </a:r>
          </a:p>
          <a:p>
            <a:pPr marL="438912" lvl="0" indent="-320040">
              <a:buClr>
                <a:schemeClr val="accent1"/>
              </a:buClr>
              <a:buSzPct val="80000"/>
              <a:buFont typeface="Wingdings 2"/>
              <a:buChar char=""/>
              <a:defRPr/>
            </a:pPr>
            <a:r>
              <a:rPr lang="en-US" sz="2800" dirty="0" smtClean="0">
                <a:latin typeface="Times New Roman" pitchFamily="18" charset="0"/>
                <a:cs typeface="Times New Roman" pitchFamily="18" charset="0"/>
              </a:rPr>
              <a:t>It was the bloodshed during the strike at Andrew Carnegie's Homestead Mill in 1892 that led to laws in 26 states that banned bringing in outside guards during labor disputes.</a:t>
            </a:r>
            <a:endParaRPr kumimoji="0" lang="en-US" sz="2800" b="0" i="0" u="none" strike="noStrike" kern="1200" cap="none" spc="0" normalizeH="0" baseline="0" noProof="0" dirty="0">
              <a:ln>
                <a:noFill/>
              </a:ln>
              <a:effectLst/>
              <a:uLnTx/>
              <a:uFillTx/>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dirty="0" smtClean="0">
                <a:latin typeface="Times New Roman" pitchFamily="18" charset="0"/>
                <a:cs typeface="Times New Roman" pitchFamily="18" charset="0"/>
              </a:rPr>
              <a:t>Eugene V. Debs</a:t>
            </a:r>
            <a:br>
              <a:rPr lang="en-US" sz="4400" dirty="0" smtClean="0">
                <a:latin typeface="Times New Roman" pitchFamily="18" charset="0"/>
                <a:cs typeface="Times New Roman" pitchFamily="18" charset="0"/>
              </a:rPr>
            </a:br>
            <a:r>
              <a:rPr lang="en-US" sz="4400" dirty="0" smtClean="0">
                <a:latin typeface="Times New Roman" pitchFamily="18" charset="0"/>
                <a:cs typeface="Times New Roman" pitchFamily="18" charset="0"/>
              </a:rPr>
              <a:t>(1855-1926) Unit 5</a:t>
            </a:r>
            <a:endParaRPr lang="en-US" sz="4400" dirty="0">
              <a:latin typeface="Times New Roman" pitchFamily="18" charset="0"/>
              <a:cs typeface="Times New Roman" pitchFamily="18" charset="0"/>
            </a:endParaRPr>
          </a:p>
        </p:txBody>
      </p:sp>
      <p:sp>
        <p:nvSpPr>
          <p:cNvPr id="3" name="Content Placeholder 2"/>
          <p:cNvSpPr>
            <a:spLocks noGrp="1"/>
          </p:cNvSpPr>
          <p:nvPr>
            <p:ph sz="half" idx="1"/>
          </p:nvPr>
        </p:nvSpPr>
        <p:spPr>
          <a:xfrm>
            <a:off x="0" y="1447800"/>
            <a:ext cx="4648200" cy="5410200"/>
          </a:xfrm>
        </p:spPr>
        <p:txBody>
          <a:bodyPr>
            <a:noAutofit/>
          </a:bodyPr>
          <a:lstStyle/>
          <a:p>
            <a:r>
              <a:rPr lang="en-US" sz="2400" dirty="0" smtClean="0">
                <a:latin typeface="Times New Roman" pitchFamily="18" charset="0"/>
                <a:cs typeface="Times New Roman" pitchFamily="18" charset="0"/>
              </a:rPr>
              <a:t>Between 1900 and 1920 Debs was the Socialist party’s standard-bearer in five presidential elections. </a:t>
            </a:r>
          </a:p>
          <a:p>
            <a:r>
              <a:rPr lang="en-US" sz="2400" dirty="0" smtClean="0">
                <a:latin typeface="Times New Roman" pitchFamily="18" charset="0"/>
                <a:cs typeface="Times New Roman" pitchFamily="18" charset="0"/>
              </a:rPr>
              <a:t>In 1912, in a four-way race with Woodrow Wilson, Theodore Roosevelt, and William Howard Taft, he received 6 percent of the vote-his highest total ever. </a:t>
            </a:r>
          </a:p>
          <a:p>
            <a:r>
              <a:rPr lang="en-US" sz="2400" dirty="0" smtClean="0">
                <a:latin typeface="Times New Roman" pitchFamily="18" charset="0"/>
                <a:cs typeface="Times New Roman" pitchFamily="18" charset="0"/>
              </a:rPr>
              <a:t>Between campaigns, Debs was a speaker and organizer for the party, and he traveled the nation defending workers in their strikes and industrial disputes. </a:t>
            </a:r>
            <a:endParaRPr lang="en-US" sz="2400" dirty="0">
              <a:latin typeface="Times New Roman" pitchFamily="18" charset="0"/>
              <a:cs typeface="Times New Roman" pitchFamily="18" charset="0"/>
            </a:endParaRPr>
          </a:p>
        </p:txBody>
      </p:sp>
      <p:sp>
        <p:nvSpPr>
          <p:cNvPr id="4" name="Content Placeholder 3"/>
          <p:cNvSpPr>
            <a:spLocks noGrp="1"/>
          </p:cNvSpPr>
          <p:nvPr>
            <p:ph sz="half" idx="2"/>
          </p:nvPr>
        </p:nvSpPr>
        <p:spPr>
          <a:xfrm>
            <a:off x="4648200" y="1524000"/>
            <a:ext cx="4343400" cy="4931664"/>
          </a:xfrm>
        </p:spPr>
        <p:txBody>
          <a:bodyPr>
            <a:normAutofit/>
          </a:bodyPr>
          <a:lstStyle/>
          <a:p>
            <a:r>
              <a:rPr lang="en-US" sz="2400" dirty="0" smtClean="0">
                <a:latin typeface="Times New Roman" pitchFamily="18" charset="0"/>
                <a:cs typeface="Times New Roman" pitchFamily="18" charset="0"/>
              </a:rPr>
              <a:t>He conducted his last campaign for president as prisoner 9653 in the Atlanta Federal Penitentiary while serving ten years for his opposition to </a:t>
            </a:r>
            <a:r>
              <a:rPr lang="en-US" sz="2400" dirty="0" smtClean="0">
                <a:latin typeface="Times New Roman" pitchFamily="18" charset="0"/>
                <a:cs typeface="Times New Roman" pitchFamily="18" charset="0"/>
                <a:hlinkClick r:id="rId2"/>
              </a:rPr>
              <a:t>World War I</a:t>
            </a:r>
            <a:r>
              <a:rPr lang="en-US" sz="2400" dirty="0" smtClean="0">
                <a:latin typeface="Times New Roman" pitchFamily="18" charset="0"/>
                <a:cs typeface="Times New Roman" pitchFamily="18" charset="0"/>
              </a:rPr>
              <a:t>. </a:t>
            </a:r>
            <a:endParaRPr lang="en-US" sz="2400" smtClean="0">
              <a:latin typeface="Times New Roman" pitchFamily="18" charset="0"/>
              <a:cs typeface="Times New Roman" pitchFamily="18" charset="0"/>
            </a:endParaRPr>
          </a:p>
          <a:p>
            <a:r>
              <a:rPr lang="en-US" sz="2400" smtClean="0">
                <a:latin typeface="Times New Roman" pitchFamily="18" charset="0"/>
                <a:cs typeface="Times New Roman" pitchFamily="18" charset="0"/>
              </a:rPr>
              <a:t>He </a:t>
            </a:r>
            <a:r>
              <a:rPr lang="en-US" sz="2400" dirty="0" smtClean="0">
                <a:latin typeface="Times New Roman" pitchFamily="18" charset="0"/>
                <a:cs typeface="Times New Roman" pitchFamily="18" charset="0"/>
              </a:rPr>
              <a:t>received nearly a million votes. </a:t>
            </a:r>
            <a:endParaRPr lang="en-US" sz="2400" dirty="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dirty="0" smtClean="0">
                <a:latin typeface="Times New Roman" pitchFamily="18" charset="0"/>
                <a:cs typeface="Times New Roman" pitchFamily="18" charset="0"/>
              </a:rPr>
              <a:t>Pendleton Civil Act </a:t>
            </a:r>
            <a:br>
              <a:rPr lang="en-US" sz="4800" dirty="0" smtClean="0">
                <a:latin typeface="Times New Roman" pitchFamily="18" charset="0"/>
                <a:cs typeface="Times New Roman" pitchFamily="18" charset="0"/>
              </a:rPr>
            </a:br>
            <a:r>
              <a:rPr lang="en-US" sz="4800" dirty="0" smtClean="0">
                <a:latin typeface="Times New Roman" pitchFamily="18" charset="0"/>
                <a:cs typeface="Times New Roman" pitchFamily="18" charset="0"/>
              </a:rPr>
              <a:t>Unit 5 (1881)</a:t>
            </a:r>
            <a:endParaRPr lang="en-US" sz="4800" dirty="0">
              <a:latin typeface="Times New Roman" pitchFamily="18" charset="0"/>
              <a:cs typeface="Times New Roman" pitchFamily="18" charset="0"/>
            </a:endParaRPr>
          </a:p>
        </p:txBody>
      </p:sp>
      <p:sp>
        <p:nvSpPr>
          <p:cNvPr id="3" name="Content Placeholder 2"/>
          <p:cNvSpPr>
            <a:spLocks noGrp="1"/>
          </p:cNvSpPr>
          <p:nvPr>
            <p:ph idx="1"/>
          </p:nvPr>
        </p:nvSpPr>
        <p:spPr>
          <a:xfrm>
            <a:off x="4648200" y="1752600"/>
            <a:ext cx="4343400" cy="4625609"/>
          </a:xfrm>
        </p:spPr>
        <p:txBody>
          <a:bodyPr>
            <a:normAutofit/>
          </a:bodyPr>
          <a:lstStyle/>
          <a:p>
            <a:r>
              <a:rPr lang="en-US" sz="2800" dirty="0" smtClean="0">
                <a:latin typeface="Times New Roman" pitchFamily="18" charset="0"/>
                <a:cs typeface="Times New Roman" pitchFamily="18" charset="0"/>
              </a:rPr>
              <a:t>The </a:t>
            </a:r>
            <a:r>
              <a:rPr lang="en-US" sz="2800" b="1" dirty="0" smtClean="0">
                <a:latin typeface="Times New Roman" pitchFamily="18" charset="0"/>
                <a:cs typeface="Times New Roman" pitchFamily="18" charset="0"/>
              </a:rPr>
              <a:t>Pendleton</a:t>
            </a:r>
            <a:r>
              <a:rPr lang="en-US" sz="2800" dirty="0" smtClean="0">
                <a:latin typeface="Times New Roman" pitchFamily="18" charset="0"/>
                <a:cs typeface="Times New Roman" pitchFamily="18" charset="0"/>
              </a:rPr>
              <a:t> Civil Service Reform </a:t>
            </a:r>
            <a:r>
              <a:rPr lang="en-US" sz="2800" b="1" dirty="0" smtClean="0">
                <a:latin typeface="Times New Roman" pitchFamily="18" charset="0"/>
                <a:cs typeface="Times New Roman" pitchFamily="18" charset="0"/>
              </a:rPr>
              <a:t>Act</a:t>
            </a:r>
            <a:r>
              <a:rPr lang="en-US" sz="2800" dirty="0" smtClean="0">
                <a:latin typeface="Times New Roman" pitchFamily="18" charset="0"/>
                <a:cs typeface="Times New Roman" pitchFamily="18" charset="0"/>
              </a:rPr>
              <a:t> of US is a federal law established in 1883 that stipulated that government jobs should be awarded on the basis of merit.</a:t>
            </a:r>
            <a:endParaRPr lang="en-US" sz="2800" dirty="0">
              <a:latin typeface="Times New Roman" pitchFamily="18" charset="0"/>
              <a:cs typeface="Times New Roman" pitchFamily="18" charset="0"/>
            </a:endParaRPr>
          </a:p>
        </p:txBody>
      </p:sp>
      <p:pic>
        <p:nvPicPr>
          <p:cNvPr id="21506" name="Picture 2" descr="http://www.regentsprep.org/regents/ushisgov/themes/reform/images/civilservice.gif"/>
          <p:cNvPicPr>
            <a:picLocks noChangeAspect="1" noChangeArrowheads="1"/>
          </p:cNvPicPr>
          <p:nvPr/>
        </p:nvPicPr>
        <p:blipFill>
          <a:blip r:embed="rId2" cstate="print"/>
          <a:srcRect/>
          <a:stretch>
            <a:fillRect/>
          </a:stretch>
        </p:blipFill>
        <p:spPr bwMode="auto">
          <a:xfrm>
            <a:off x="609599" y="1600201"/>
            <a:ext cx="3772403" cy="5007812"/>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10600" cy="1252728"/>
          </a:xfrm>
        </p:spPr>
        <p:txBody>
          <a:bodyPr>
            <a:normAutofit fontScale="90000"/>
          </a:bodyPr>
          <a:lstStyle/>
          <a:p>
            <a:pPr algn="ctr"/>
            <a:r>
              <a:rPr lang="en-US" sz="4800" dirty="0" smtClean="0">
                <a:latin typeface="Times New Roman" pitchFamily="18" charset="0"/>
                <a:cs typeface="Times New Roman" pitchFamily="18" charset="0"/>
              </a:rPr>
              <a:t>Lincoln Steffens </a:t>
            </a:r>
            <a:br>
              <a:rPr lang="en-US" sz="4800" dirty="0" smtClean="0">
                <a:latin typeface="Times New Roman" pitchFamily="18" charset="0"/>
                <a:cs typeface="Times New Roman" pitchFamily="18" charset="0"/>
              </a:rPr>
            </a:br>
            <a:r>
              <a:rPr lang="en-US" sz="4800" dirty="0" smtClean="0">
                <a:latin typeface="Times New Roman" pitchFamily="18" charset="0"/>
                <a:cs typeface="Times New Roman" pitchFamily="18" charset="0"/>
              </a:rPr>
              <a:t>“The Shame of Cities” (1904) Unit 5</a:t>
            </a:r>
            <a:endParaRPr lang="en-US" sz="4800" dirty="0">
              <a:latin typeface="Times New Roman" pitchFamily="18" charset="0"/>
              <a:cs typeface="Times New Roman" pitchFamily="18" charset="0"/>
            </a:endParaRPr>
          </a:p>
        </p:txBody>
      </p:sp>
      <p:sp>
        <p:nvSpPr>
          <p:cNvPr id="3" name="Content Placeholder 2"/>
          <p:cNvSpPr>
            <a:spLocks noGrp="1"/>
          </p:cNvSpPr>
          <p:nvPr>
            <p:ph idx="1"/>
          </p:nvPr>
        </p:nvSpPr>
        <p:spPr>
          <a:xfrm>
            <a:off x="228600" y="1775191"/>
            <a:ext cx="4343400" cy="4625609"/>
          </a:xfrm>
        </p:spPr>
        <p:txBody>
          <a:bodyPr>
            <a:normAutofit/>
          </a:bodyPr>
          <a:lstStyle/>
          <a:p>
            <a:r>
              <a:rPr lang="en-US" sz="3000" b="1" dirty="0" smtClean="0">
                <a:latin typeface="Times New Roman" pitchFamily="18" charset="0"/>
                <a:cs typeface="Times New Roman" pitchFamily="18" charset="0"/>
              </a:rPr>
              <a:t>“The Shame of Cities” </a:t>
            </a:r>
            <a:r>
              <a:rPr lang="en-US" sz="3000" dirty="0" smtClean="0">
                <a:latin typeface="Times New Roman" pitchFamily="18" charset="0"/>
                <a:cs typeface="Times New Roman" pitchFamily="18" charset="0"/>
              </a:rPr>
              <a:t>highlights the corruption and greed of big-city political machines</a:t>
            </a:r>
          </a:p>
          <a:p>
            <a:r>
              <a:rPr lang="en-US" sz="3000" dirty="0" smtClean="0">
                <a:latin typeface="Times New Roman" pitchFamily="18" charset="0"/>
                <a:cs typeface="Times New Roman" pitchFamily="18" charset="0"/>
              </a:rPr>
              <a:t>This was another piece of Progressive literature </a:t>
            </a:r>
            <a:endParaRPr lang="en-US" sz="3000" dirty="0">
              <a:latin typeface="Times New Roman" pitchFamily="18" charset="0"/>
              <a:cs typeface="Times New Roman" pitchFamily="18" charset="0"/>
            </a:endParaRPr>
          </a:p>
        </p:txBody>
      </p:sp>
      <p:pic>
        <p:nvPicPr>
          <p:cNvPr id="20482" name="Picture 2" descr="http://img2.imagesbn.com/p/9780486437095_p0_v1_s260x420.jpg"/>
          <p:cNvPicPr>
            <a:picLocks noChangeAspect="1" noChangeArrowheads="1"/>
          </p:cNvPicPr>
          <p:nvPr/>
        </p:nvPicPr>
        <p:blipFill>
          <a:blip r:embed="rId2" cstate="print"/>
          <a:srcRect/>
          <a:stretch>
            <a:fillRect/>
          </a:stretch>
        </p:blipFill>
        <p:spPr bwMode="auto">
          <a:xfrm>
            <a:off x="5715000" y="1447800"/>
            <a:ext cx="3133725" cy="4958586"/>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dirty="0" smtClean="0">
                <a:latin typeface="Times New Roman" pitchFamily="18" charset="0"/>
                <a:cs typeface="Times New Roman" pitchFamily="18" charset="0"/>
              </a:rPr>
              <a:t>The Federal Reserve </a:t>
            </a:r>
            <a:br>
              <a:rPr lang="en-US" sz="4800" dirty="0" smtClean="0">
                <a:latin typeface="Times New Roman" pitchFamily="18" charset="0"/>
                <a:cs typeface="Times New Roman" pitchFamily="18" charset="0"/>
              </a:rPr>
            </a:br>
            <a:r>
              <a:rPr lang="en-US" sz="4800" dirty="0" smtClean="0">
                <a:latin typeface="Times New Roman" pitchFamily="18" charset="0"/>
                <a:cs typeface="Times New Roman" pitchFamily="18" charset="0"/>
              </a:rPr>
              <a:t>Unit 6 (1913) </a:t>
            </a:r>
            <a:endParaRPr lang="en-US" sz="4800" dirty="0">
              <a:latin typeface="Times New Roman" pitchFamily="18" charset="0"/>
              <a:cs typeface="Times New Roman" pitchFamily="18" charset="0"/>
            </a:endParaRPr>
          </a:p>
        </p:txBody>
      </p:sp>
      <p:sp>
        <p:nvSpPr>
          <p:cNvPr id="3" name="Content Placeholder 2"/>
          <p:cNvSpPr>
            <a:spLocks noGrp="1"/>
          </p:cNvSpPr>
          <p:nvPr>
            <p:ph idx="1"/>
          </p:nvPr>
        </p:nvSpPr>
        <p:spPr>
          <a:xfrm>
            <a:off x="0" y="1775191"/>
            <a:ext cx="4648200" cy="4778009"/>
          </a:xfrm>
        </p:spPr>
        <p:txBody>
          <a:bodyPr>
            <a:normAutofit fontScale="70000" lnSpcReduction="20000"/>
          </a:bodyPr>
          <a:lstStyle/>
          <a:p>
            <a:r>
              <a:rPr lang="en-US" sz="3400" dirty="0" smtClean="0">
                <a:latin typeface="Times New Roman" pitchFamily="18" charset="0"/>
                <a:cs typeface="Times New Roman" pitchFamily="18" charset="0"/>
              </a:rPr>
              <a:t>With the nation confronting another financial crisis in 1907, and the United States the only one of the world’s major financial powers without a central bank, the nation was forced to turn to Wall Street. </a:t>
            </a:r>
          </a:p>
          <a:p>
            <a:r>
              <a:rPr lang="en-US" sz="3400" dirty="0" smtClean="0">
                <a:latin typeface="Times New Roman" pitchFamily="18" charset="0"/>
                <a:cs typeface="Times New Roman" pitchFamily="18" charset="0"/>
              </a:rPr>
              <a:t>Finance mogul J.P. Morgan, who had bailed the government out of a financial crisis in 1895, organized private sector investments and lines of credit to stabilize the banking system amid its latest panic.</a:t>
            </a:r>
          </a:p>
          <a:p>
            <a:endParaRPr lang="en-US" dirty="0">
              <a:latin typeface="Times New Roman" pitchFamily="18" charset="0"/>
              <a:cs typeface="Times New Roman" pitchFamily="18" charset="0"/>
            </a:endParaRPr>
          </a:p>
        </p:txBody>
      </p:sp>
      <p:sp>
        <p:nvSpPr>
          <p:cNvPr id="4" name="Content Placeholder 2"/>
          <p:cNvSpPr txBox="1">
            <a:spLocks/>
          </p:cNvSpPr>
          <p:nvPr/>
        </p:nvSpPr>
        <p:spPr>
          <a:xfrm>
            <a:off x="4572000" y="1752600"/>
            <a:ext cx="4572000" cy="4625609"/>
          </a:xfrm>
          <a:prstGeom prst="rect">
            <a:avLst/>
          </a:prstGeom>
        </p:spPr>
        <p:txBody>
          <a:bodyPr vert="horz" lIns="54864" tIns="91440" rtlCol="0">
            <a:norm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Federal Reserve Act (1913)-</a:t>
            </a:r>
            <a:r>
              <a:rPr kumimoji="0" lang="en-US" sz="2800" b="0"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Banking system of 12 regional banks, public controlled Federal Reserve Board </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lang="en-US" sz="2800" baseline="0" dirty="0" smtClean="0">
                <a:latin typeface="Times New Roman" pitchFamily="18" charset="0"/>
                <a:cs typeface="Times New Roman" pitchFamily="18" charset="0"/>
              </a:rPr>
              <a:t>This</a:t>
            </a:r>
            <a:r>
              <a:rPr lang="en-US" sz="2800" dirty="0" smtClean="0">
                <a:latin typeface="Times New Roman" pitchFamily="18" charset="0"/>
                <a:cs typeface="Times New Roman" pitchFamily="18" charset="0"/>
              </a:rPr>
              <a:t> was created to control inflation by restricting the printing of US currency and as a “lender of last resort” </a:t>
            </a:r>
            <a:endPar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dirty="0" smtClean="0">
                <a:latin typeface="Times New Roman" pitchFamily="18" charset="0"/>
                <a:cs typeface="Times New Roman" pitchFamily="18" charset="0"/>
              </a:rPr>
              <a:t>Anne Hutchinson </a:t>
            </a:r>
            <a:br>
              <a:rPr lang="en-US" sz="4800" dirty="0" smtClean="0">
                <a:latin typeface="Times New Roman" pitchFamily="18" charset="0"/>
                <a:cs typeface="Times New Roman" pitchFamily="18" charset="0"/>
              </a:rPr>
            </a:br>
            <a:r>
              <a:rPr lang="en-US" sz="4800" dirty="0" smtClean="0">
                <a:latin typeface="Times New Roman" pitchFamily="18" charset="0"/>
                <a:cs typeface="Times New Roman" pitchFamily="18" charset="0"/>
              </a:rPr>
              <a:t>(Unit 1- Colonial Period)</a:t>
            </a:r>
            <a:endParaRPr lang="en-US" sz="4800" dirty="0">
              <a:latin typeface="Times New Roman" pitchFamily="18" charset="0"/>
              <a:cs typeface="Times New Roman" pitchFamily="18" charset="0"/>
            </a:endParaRPr>
          </a:p>
        </p:txBody>
      </p:sp>
      <p:sp>
        <p:nvSpPr>
          <p:cNvPr id="3" name="Content Placeholder 2"/>
          <p:cNvSpPr>
            <a:spLocks noGrp="1"/>
          </p:cNvSpPr>
          <p:nvPr>
            <p:ph idx="1"/>
          </p:nvPr>
        </p:nvSpPr>
        <p:spPr>
          <a:xfrm>
            <a:off x="4648200" y="1752600"/>
            <a:ext cx="4343400" cy="4625609"/>
          </a:xfrm>
        </p:spPr>
        <p:txBody>
          <a:bodyPr>
            <a:normAutofit/>
          </a:bodyPr>
          <a:lstStyle/>
          <a:p>
            <a:r>
              <a:rPr lang="en-US" sz="2400" dirty="0" smtClean="0">
                <a:latin typeface="Times New Roman" pitchFamily="18" charset="0"/>
                <a:cs typeface="Times New Roman" pitchFamily="18" charset="0"/>
              </a:rPr>
              <a:t>A. Hutchinson believed in </a:t>
            </a:r>
            <a:r>
              <a:rPr lang="en-US" sz="2400" b="1" dirty="0" smtClean="0">
                <a:latin typeface="Times New Roman" pitchFamily="18" charset="0"/>
                <a:cs typeface="Times New Roman" pitchFamily="18" charset="0"/>
              </a:rPr>
              <a:t>antinomianism; </a:t>
            </a:r>
            <a:r>
              <a:rPr lang="en-US" sz="2400" dirty="0" smtClean="0">
                <a:latin typeface="Times New Roman" pitchFamily="18" charset="0"/>
                <a:cs typeface="Times New Roman" pitchFamily="18" charset="0"/>
              </a:rPr>
              <a:t>humans did not need to obey man’s laws b/c they were predestined to enter heaven </a:t>
            </a:r>
          </a:p>
          <a:p>
            <a:r>
              <a:rPr lang="en-US" sz="2400" dirty="0" smtClean="0">
                <a:latin typeface="Times New Roman" pitchFamily="18" charset="0"/>
                <a:cs typeface="Times New Roman" pitchFamily="18" charset="0"/>
              </a:rPr>
              <a:t>Hutchinson was punished with banishment by the General Court of Massachusetts and excommunication by the Church of Boston. </a:t>
            </a:r>
          </a:p>
          <a:p>
            <a:r>
              <a:rPr lang="en-US" sz="2400" dirty="0" smtClean="0">
                <a:latin typeface="Times New Roman" pitchFamily="18" charset="0"/>
                <a:cs typeface="Times New Roman" pitchFamily="18" charset="0"/>
              </a:rPr>
              <a:t>She was killed by an Indian raid 6 years later</a:t>
            </a:r>
            <a:endParaRPr lang="en-US" sz="2400" dirty="0">
              <a:latin typeface="Times New Roman" pitchFamily="18" charset="0"/>
              <a:cs typeface="Times New Roman" pitchFamily="18" charset="0"/>
            </a:endParaRPr>
          </a:p>
        </p:txBody>
      </p:sp>
      <p:pic>
        <p:nvPicPr>
          <p:cNvPr id="7170" name="Picture 2" descr="http://upload.wikimedia.org/wikipedia/commons/b/b8/Anne_Hutchinson_on_Trial.jpg"/>
          <p:cNvPicPr>
            <a:picLocks noChangeAspect="1" noChangeArrowheads="1"/>
          </p:cNvPicPr>
          <p:nvPr/>
        </p:nvPicPr>
        <p:blipFill>
          <a:blip r:embed="rId2" cstate="print"/>
          <a:srcRect/>
          <a:stretch>
            <a:fillRect/>
          </a:stretch>
        </p:blipFill>
        <p:spPr bwMode="auto">
          <a:xfrm>
            <a:off x="304800" y="1676400"/>
            <a:ext cx="3733800" cy="487125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dirty="0" smtClean="0">
                <a:latin typeface="Times New Roman" pitchFamily="18" charset="0"/>
                <a:cs typeface="Times New Roman" pitchFamily="18" charset="0"/>
              </a:rPr>
              <a:t>“Influence of Sea Power upon History” Unit 6 (1890)</a:t>
            </a:r>
            <a:endParaRPr lang="en-US" sz="4800" dirty="0">
              <a:latin typeface="Times New Roman" pitchFamily="18" charset="0"/>
              <a:cs typeface="Times New Roman" pitchFamily="18" charset="0"/>
            </a:endParaRPr>
          </a:p>
        </p:txBody>
      </p:sp>
      <p:sp>
        <p:nvSpPr>
          <p:cNvPr id="3" name="Content Placeholder 2"/>
          <p:cNvSpPr>
            <a:spLocks noGrp="1"/>
          </p:cNvSpPr>
          <p:nvPr>
            <p:ph idx="1"/>
          </p:nvPr>
        </p:nvSpPr>
        <p:spPr>
          <a:xfrm>
            <a:off x="4038600" y="1752600"/>
            <a:ext cx="5105400" cy="4625609"/>
          </a:xfrm>
        </p:spPr>
        <p:txBody>
          <a:bodyPr>
            <a:noAutofit/>
          </a:bodyPr>
          <a:lstStyle/>
          <a:p>
            <a:r>
              <a:rPr lang="en-US" sz="2400" dirty="0" smtClean="0">
                <a:latin typeface="Times New Roman" pitchFamily="18" charset="0"/>
                <a:cs typeface="Times New Roman" pitchFamily="18" charset="0"/>
              </a:rPr>
              <a:t>Alfred Thayer Mahan argued that British control of the seas, combined with a corresponding decline in the naval strength of its major European rivals, paved the way for Great Britain’s emergence as the world’s dominant military, political, and economic power. Mahan and some leading American politicians believed that these lessons could be applied to U.S. foreign policy, particularly in the quest to expand U.S. markets overseas.</a:t>
            </a:r>
            <a:endParaRPr lang="en-US" sz="2400" dirty="0">
              <a:latin typeface="Times New Roman" pitchFamily="18" charset="0"/>
              <a:cs typeface="Times New Roman" pitchFamily="18" charset="0"/>
            </a:endParaRPr>
          </a:p>
        </p:txBody>
      </p:sp>
      <p:pic>
        <p:nvPicPr>
          <p:cNvPr id="18434" name="Picture 2" descr="http://cc.pbsstatic.com/l/54/1554/9781589801554.jpg"/>
          <p:cNvPicPr>
            <a:picLocks noChangeAspect="1" noChangeArrowheads="1"/>
          </p:cNvPicPr>
          <p:nvPr/>
        </p:nvPicPr>
        <p:blipFill>
          <a:blip r:embed="rId2" cstate="print"/>
          <a:srcRect/>
          <a:stretch>
            <a:fillRect/>
          </a:stretch>
        </p:blipFill>
        <p:spPr bwMode="auto">
          <a:xfrm>
            <a:off x="381000" y="1447800"/>
            <a:ext cx="3429000" cy="5314952"/>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dirty="0" smtClean="0">
                <a:latin typeface="Times New Roman" pitchFamily="18" charset="0"/>
                <a:cs typeface="Times New Roman" pitchFamily="18" charset="0"/>
              </a:rPr>
              <a:t>The Ohio Gang or Poker Cabinet</a:t>
            </a:r>
            <a:br>
              <a:rPr lang="en-US" sz="4800" dirty="0" smtClean="0">
                <a:latin typeface="Times New Roman" pitchFamily="18" charset="0"/>
                <a:cs typeface="Times New Roman" pitchFamily="18" charset="0"/>
              </a:rPr>
            </a:br>
            <a:r>
              <a:rPr lang="en-US" sz="4800" dirty="0" smtClean="0">
                <a:latin typeface="Times New Roman" pitchFamily="18" charset="0"/>
                <a:cs typeface="Times New Roman" pitchFamily="18" charset="0"/>
              </a:rPr>
              <a:t>Unit 7 (1920s)</a:t>
            </a:r>
            <a:endParaRPr lang="en-US" sz="4800" dirty="0">
              <a:latin typeface="Times New Roman" pitchFamily="18" charset="0"/>
              <a:cs typeface="Times New Roman" pitchFamily="18" charset="0"/>
            </a:endParaRPr>
          </a:p>
        </p:txBody>
      </p:sp>
      <p:sp>
        <p:nvSpPr>
          <p:cNvPr id="3" name="Content Placeholder 2"/>
          <p:cNvSpPr>
            <a:spLocks noGrp="1"/>
          </p:cNvSpPr>
          <p:nvPr>
            <p:ph idx="1"/>
          </p:nvPr>
        </p:nvSpPr>
        <p:spPr>
          <a:xfrm>
            <a:off x="228600" y="1775191"/>
            <a:ext cx="4343400" cy="4625609"/>
          </a:xfrm>
        </p:spPr>
        <p:txBody>
          <a:bodyPr>
            <a:normAutofit/>
          </a:bodyPr>
          <a:lstStyle/>
          <a:p>
            <a:r>
              <a:rPr lang="en-US" sz="2800" dirty="0" smtClean="0">
                <a:latin typeface="Times New Roman" pitchFamily="18" charset="0"/>
                <a:cs typeface="Times New Roman" pitchFamily="18" charset="0"/>
              </a:rPr>
              <a:t>Nickname of the Harding administration b/c of the charges and examples of corruption led by his friends from Ohio</a:t>
            </a:r>
          </a:p>
          <a:p>
            <a:r>
              <a:rPr lang="en-US" sz="2800" dirty="0" smtClean="0">
                <a:latin typeface="Times New Roman" pitchFamily="18" charset="0"/>
                <a:cs typeface="Times New Roman" pitchFamily="18" charset="0"/>
              </a:rPr>
              <a:t>Stories of large poker parties, gambling of priceless White House items were common</a:t>
            </a:r>
            <a:endParaRPr lang="en-US" sz="2800" dirty="0">
              <a:latin typeface="Times New Roman" pitchFamily="18" charset="0"/>
              <a:cs typeface="Times New Roman" pitchFamily="18" charset="0"/>
            </a:endParaRPr>
          </a:p>
        </p:txBody>
      </p:sp>
      <p:pic>
        <p:nvPicPr>
          <p:cNvPr id="17410" name="Picture 2" descr="http://boozenews.files.wordpress.com/2009/04/prohibition-cartoon-5.jpg?w=455"/>
          <p:cNvPicPr>
            <a:picLocks noChangeAspect="1" noChangeArrowheads="1"/>
          </p:cNvPicPr>
          <p:nvPr/>
        </p:nvPicPr>
        <p:blipFill>
          <a:blip r:embed="rId2" cstate="print"/>
          <a:srcRect/>
          <a:stretch>
            <a:fillRect/>
          </a:stretch>
        </p:blipFill>
        <p:spPr bwMode="auto">
          <a:xfrm>
            <a:off x="6324600" y="1447800"/>
            <a:ext cx="2819400" cy="2709375"/>
          </a:xfrm>
          <a:prstGeom prst="rect">
            <a:avLst/>
          </a:prstGeom>
          <a:noFill/>
        </p:spPr>
      </p:pic>
      <p:pic>
        <p:nvPicPr>
          <p:cNvPr id="17412" name="Picture 4" descr="http://jenfitzsimmons.weebly.com/uploads/1/7/3/5/17355865/4875769.jpg"/>
          <p:cNvPicPr>
            <a:picLocks noChangeAspect="1" noChangeArrowheads="1"/>
          </p:cNvPicPr>
          <p:nvPr/>
        </p:nvPicPr>
        <p:blipFill>
          <a:blip r:embed="rId3" cstate="print"/>
          <a:srcRect/>
          <a:stretch>
            <a:fillRect/>
          </a:stretch>
        </p:blipFill>
        <p:spPr bwMode="auto">
          <a:xfrm>
            <a:off x="5029200" y="3854501"/>
            <a:ext cx="3460253" cy="3003499"/>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dirty="0" smtClean="0">
                <a:latin typeface="Times New Roman" pitchFamily="18" charset="0"/>
                <a:cs typeface="Times New Roman" pitchFamily="18" charset="0"/>
              </a:rPr>
              <a:t>FDR’s Black Cabinet</a:t>
            </a:r>
            <a:br>
              <a:rPr lang="en-US" sz="4800" dirty="0" smtClean="0">
                <a:latin typeface="Times New Roman" pitchFamily="18" charset="0"/>
                <a:cs typeface="Times New Roman" pitchFamily="18" charset="0"/>
              </a:rPr>
            </a:br>
            <a:r>
              <a:rPr lang="en-US" sz="4800" dirty="0" smtClean="0">
                <a:latin typeface="Times New Roman" pitchFamily="18" charset="0"/>
                <a:cs typeface="Times New Roman" pitchFamily="18" charset="0"/>
              </a:rPr>
              <a:t>(1932-44) Unit 8</a:t>
            </a:r>
            <a:endParaRPr lang="en-US" sz="4800" dirty="0">
              <a:latin typeface="Times New Roman" pitchFamily="18" charset="0"/>
              <a:cs typeface="Times New Roman" pitchFamily="18" charset="0"/>
            </a:endParaRPr>
          </a:p>
        </p:txBody>
      </p:sp>
      <p:sp>
        <p:nvSpPr>
          <p:cNvPr id="3" name="Content Placeholder 2"/>
          <p:cNvSpPr>
            <a:spLocks noGrp="1"/>
          </p:cNvSpPr>
          <p:nvPr>
            <p:ph idx="1"/>
          </p:nvPr>
        </p:nvSpPr>
        <p:spPr>
          <a:xfrm>
            <a:off x="228600" y="1775191"/>
            <a:ext cx="4343400" cy="4625609"/>
          </a:xfrm>
        </p:spPr>
        <p:txBody>
          <a:bodyPr>
            <a:normAutofit fontScale="85000" lnSpcReduction="10000"/>
          </a:bodyPr>
          <a:lstStyle/>
          <a:p>
            <a:r>
              <a:rPr lang="en-US" dirty="0" smtClean="0">
                <a:latin typeface="Times New Roman" pitchFamily="18" charset="0"/>
                <a:cs typeface="Times New Roman" pitchFamily="18" charset="0"/>
              </a:rPr>
              <a:t>Eleanor urged FDR to appoint more African Americans to the executive positions</a:t>
            </a:r>
          </a:p>
          <a:p>
            <a:r>
              <a:rPr lang="en-US" dirty="0" smtClean="0">
                <a:latin typeface="Times New Roman" pitchFamily="18" charset="0"/>
                <a:cs typeface="Times New Roman" pitchFamily="18" charset="0"/>
              </a:rPr>
              <a:t>This “Black Cabinet” advised him on Jim Crow and anti-lynching laws</a:t>
            </a:r>
          </a:p>
          <a:p>
            <a:r>
              <a:rPr lang="en-US" dirty="0" smtClean="0">
                <a:latin typeface="Times New Roman" pitchFamily="18" charset="0"/>
                <a:cs typeface="Times New Roman" pitchFamily="18" charset="0"/>
              </a:rPr>
              <a:t>While not of these laws were passed, the event pushed for further involvement of Blacks in federal government</a:t>
            </a:r>
            <a:endParaRPr lang="en-US" dirty="0">
              <a:latin typeface="Times New Roman" pitchFamily="18" charset="0"/>
              <a:cs typeface="Times New Roman" pitchFamily="18" charset="0"/>
            </a:endParaRPr>
          </a:p>
        </p:txBody>
      </p:sp>
      <p:pic>
        <p:nvPicPr>
          <p:cNvPr id="16386" name="Picture 2" descr="https://d2q0qd5iz04n9u.cloudfront.net/_ssl/proxy.php/http/apa1906network.smugmug.com/2012/Email-Blasts/Presidents-Day-Message-Alpha/i-bW995jH/0/M/blackcabinetaf76814cf3-M.jpg"/>
          <p:cNvPicPr>
            <a:picLocks noChangeAspect="1" noChangeArrowheads="1"/>
          </p:cNvPicPr>
          <p:nvPr/>
        </p:nvPicPr>
        <p:blipFill>
          <a:blip r:embed="rId2" cstate="print"/>
          <a:srcRect/>
          <a:stretch>
            <a:fillRect/>
          </a:stretch>
        </p:blipFill>
        <p:spPr bwMode="auto">
          <a:xfrm>
            <a:off x="4591050" y="2667000"/>
            <a:ext cx="4552950" cy="2009776"/>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52728"/>
          </a:xfrm>
        </p:spPr>
        <p:txBody>
          <a:bodyPr>
            <a:normAutofit fontScale="90000"/>
          </a:bodyPr>
          <a:lstStyle/>
          <a:p>
            <a:pPr algn="ctr"/>
            <a:r>
              <a:rPr lang="en-US" sz="4800" dirty="0" smtClean="0">
                <a:latin typeface="Times New Roman" pitchFamily="18" charset="0"/>
                <a:cs typeface="Times New Roman" pitchFamily="18" charset="0"/>
              </a:rPr>
              <a:t>“Brother, Can You Spare A Dime”</a:t>
            </a:r>
            <a:br>
              <a:rPr lang="en-US" sz="48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lyrics by Yip </a:t>
            </a:r>
            <a:r>
              <a:rPr lang="en-US" sz="3600" dirty="0" err="1" smtClean="0">
                <a:latin typeface="Times New Roman" pitchFamily="18" charset="0"/>
                <a:cs typeface="Times New Roman" pitchFamily="18" charset="0"/>
              </a:rPr>
              <a:t>Harburg</a:t>
            </a:r>
            <a:r>
              <a:rPr lang="en-US" sz="3600" dirty="0" smtClean="0">
                <a:latin typeface="Times New Roman" pitchFamily="18" charset="0"/>
                <a:cs typeface="Times New Roman" pitchFamily="18" charset="0"/>
              </a:rPr>
              <a:t>, music by Jay </a:t>
            </a:r>
            <a:r>
              <a:rPr lang="en-US" sz="3600" dirty="0" err="1" smtClean="0">
                <a:latin typeface="Times New Roman" pitchFamily="18" charset="0"/>
                <a:cs typeface="Times New Roman" pitchFamily="18" charset="0"/>
              </a:rPr>
              <a:t>Gorney</a:t>
            </a:r>
            <a:r>
              <a:rPr lang="en-US" sz="3600" dirty="0" smtClean="0">
                <a:latin typeface="Times New Roman" pitchFamily="18" charset="0"/>
                <a:cs typeface="Times New Roman" pitchFamily="18" charset="0"/>
              </a:rPr>
              <a:t> (1931)</a:t>
            </a:r>
            <a:endParaRPr lang="en-US" sz="3100" dirty="0">
              <a:latin typeface="Times New Roman" pitchFamily="18" charset="0"/>
              <a:cs typeface="Times New Roman" pitchFamily="18" charset="0"/>
            </a:endParaRPr>
          </a:p>
        </p:txBody>
      </p:sp>
      <p:sp>
        <p:nvSpPr>
          <p:cNvPr id="3" name="Content Placeholder 2"/>
          <p:cNvSpPr>
            <a:spLocks noGrp="1"/>
          </p:cNvSpPr>
          <p:nvPr>
            <p:ph idx="1"/>
          </p:nvPr>
        </p:nvSpPr>
        <p:spPr>
          <a:xfrm>
            <a:off x="0" y="1447800"/>
            <a:ext cx="9144000" cy="5181600"/>
          </a:xfrm>
        </p:spPr>
        <p:txBody>
          <a:bodyPr>
            <a:noAutofit/>
          </a:bodyPr>
          <a:lstStyle/>
          <a:p>
            <a:r>
              <a:rPr lang="en-US" sz="2000" dirty="0" smtClean="0">
                <a:latin typeface="Times New Roman" pitchFamily="18" charset="0"/>
                <a:cs typeface="Times New Roman" pitchFamily="18" charset="0"/>
              </a:rPr>
              <a:t>They used to tell me I was building a dream, and so I followed the mob, When there was earth to plow, or guns to bear, I was always there right on the job. They used to tell me I was building a dream, with peace and glory ahead, Why should I be standing in line, just waiting for bread?</a:t>
            </a:r>
          </a:p>
          <a:p>
            <a:r>
              <a:rPr lang="en-US" sz="2000" dirty="0" smtClean="0">
                <a:latin typeface="Times New Roman" pitchFamily="18" charset="0"/>
                <a:cs typeface="Times New Roman" pitchFamily="18" charset="0"/>
              </a:rPr>
              <a:t>Once I built a railroad, I made it run, made it race against time. Once I built a railroad; now it's done. Brother, can you spare a dime? Once I built a tower, up to the sun, brick, and rivet, and lime; Once I built a tower, now it's done. Brother, can you spare a dime?</a:t>
            </a:r>
          </a:p>
          <a:p>
            <a:r>
              <a:rPr lang="en-US" sz="2000" dirty="0" smtClean="0">
                <a:latin typeface="Times New Roman" pitchFamily="18" charset="0"/>
                <a:cs typeface="Times New Roman" pitchFamily="18" charset="0"/>
              </a:rPr>
              <a:t>Once in khaki suits, gee we looked swell, Full of that Yankee </a:t>
            </a:r>
            <a:r>
              <a:rPr lang="en-US" sz="2000" dirty="0" err="1" smtClean="0">
                <a:latin typeface="Times New Roman" pitchFamily="18" charset="0"/>
                <a:cs typeface="Times New Roman" pitchFamily="18" charset="0"/>
              </a:rPr>
              <a:t>Doodly</a:t>
            </a:r>
            <a:r>
              <a:rPr lang="en-US" sz="2000" dirty="0" smtClean="0">
                <a:latin typeface="Times New Roman" pitchFamily="18" charset="0"/>
                <a:cs typeface="Times New Roman" pitchFamily="18" charset="0"/>
              </a:rPr>
              <a:t> Dum, Half a million boots went slogging through Hell, And I was the kid with the drum!</a:t>
            </a:r>
          </a:p>
          <a:p>
            <a:r>
              <a:rPr lang="en-US" sz="2000" dirty="0" smtClean="0">
                <a:latin typeface="Times New Roman" pitchFamily="18" charset="0"/>
                <a:cs typeface="Times New Roman" pitchFamily="18" charset="0"/>
              </a:rPr>
              <a:t>Say, don't you remember, they called me Al; it was Al all the time. Why don't you remember, I'm your pal? Buddy, can you spare a dime?</a:t>
            </a:r>
          </a:p>
          <a:p>
            <a:r>
              <a:rPr lang="en-US" sz="2000" dirty="0" smtClean="0">
                <a:latin typeface="Times New Roman" pitchFamily="18" charset="0"/>
                <a:cs typeface="Times New Roman" pitchFamily="18" charset="0"/>
              </a:rPr>
              <a:t>Once in khaki suits, gee we looked swell, Full of that Yankee </a:t>
            </a:r>
            <a:r>
              <a:rPr lang="en-US" sz="2000" dirty="0" err="1" smtClean="0">
                <a:latin typeface="Times New Roman" pitchFamily="18" charset="0"/>
                <a:cs typeface="Times New Roman" pitchFamily="18" charset="0"/>
              </a:rPr>
              <a:t>Doodly</a:t>
            </a:r>
            <a:r>
              <a:rPr lang="en-US" sz="2000" dirty="0" smtClean="0">
                <a:latin typeface="Times New Roman" pitchFamily="18" charset="0"/>
                <a:cs typeface="Times New Roman" pitchFamily="18" charset="0"/>
              </a:rPr>
              <a:t> Dum, Half a million boots went slogging through Hell, And I was the kid with the drum!</a:t>
            </a:r>
          </a:p>
          <a:p>
            <a:r>
              <a:rPr lang="en-US" sz="2000" dirty="0" smtClean="0">
                <a:latin typeface="Times New Roman" pitchFamily="18" charset="0"/>
                <a:cs typeface="Times New Roman" pitchFamily="18" charset="0"/>
              </a:rPr>
              <a:t>Say, don't you remember, they called me Al; it was Al all the time. Say, don't you remember, I'm your pal? Buddy, can you spare a dime?</a:t>
            </a:r>
            <a:endParaRPr lang="en-US" sz="2000" dirty="0">
              <a:latin typeface="Times New Roman" pitchFamily="18" charset="0"/>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2.gstatic.com/images?q=tbn:ANd9GcQzUweViOH-CnZG_l5n8Az4t_iiJVQu9kHUX6R0xG4s7oSr2MTXlg"/>
          <p:cNvPicPr>
            <a:picLocks noChangeAspect="1" noChangeArrowheads="1"/>
          </p:cNvPicPr>
          <p:nvPr/>
        </p:nvPicPr>
        <p:blipFill>
          <a:blip r:embed="rId2" cstate="print"/>
          <a:srcRect/>
          <a:stretch>
            <a:fillRect/>
          </a:stretch>
        </p:blipFill>
        <p:spPr bwMode="auto">
          <a:xfrm>
            <a:off x="0" y="1905000"/>
            <a:ext cx="4886397" cy="2758101"/>
          </a:xfrm>
          <a:prstGeom prst="rect">
            <a:avLst/>
          </a:prstGeom>
          <a:noFill/>
        </p:spPr>
      </p:pic>
      <p:sp>
        <p:nvSpPr>
          <p:cNvPr id="7" name="Title 6"/>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en-US" dirty="0" smtClean="0">
                <a:latin typeface="Times New Roman" pitchFamily="18" charset="0"/>
                <a:cs typeface="Times New Roman" pitchFamily="18" charset="0"/>
              </a:rPr>
              <a:t>The Eisenhower Administration</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Unit 10</a:t>
            </a:r>
            <a:endParaRPr lang="en-US" dirty="0">
              <a:latin typeface="Times New Roman" pitchFamily="18" charset="0"/>
              <a:cs typeface="Times New Roman" pitchFamily="18" charset="0"/>
            </a:endParaRPr>
          </a:p>
        </p:txBody>
      </p:sp>
      <p:sp>
        <p:nvSpPr>
          <p:cNvPr id="5" name="Content Placeholder 4"/>
          <p:cNvSpPr>
            <a:spLocks noGrp="1"/>
          </p:cNvSpPr>
          <p:nvPr>
            <p:ph sz="half" idx="2"/>
          </p:nvPr>
        </p:nvSpPr>
        <p:spPr>
          <a:xfrm>
            <a:off x="4876800" y="1752600"/>
            <a:ext cx="4038600" cy="4623816"/>
          </a:xfrm>
        </p:spPr>
        <p:txBody>
          <a:bodyPr/>
          <a:lstStyle/>
          <a:p>
            <a:r>
              <a:rPr lang="en-US" dirty="0" smtClean="0">
                <a:latin typeface="Times New Roman" pitchFamily="18" charset="0"/>
                <a:cs typeface="Times New Roman" pitchFamily="18" charset="0"/>
              </a:rPr>
              <a:t>WWII European commander, planned/ commanded </a:t>
            </a:r>
            <a:r>
              <a:rPr lang="en-US" dirty="0" smtClean="0">
                <a:latin typeface="Times New Roman" pitchFamily="18" charset="0"/>
                <a:cs typeface="Times New Roman" pitchFamily="18" charset="0"/>
              </a:rPr>
              <a:t>D-Day</a:t>
            </a:r>
          </a:p>
          <a:p>
            <a:r>
              <a:rPr lang="en-US" dirty="0" smtClean="0">
                <a:latin typeface="Times New Roman" pitchFamily="18" charset="0"/>
                <a:cs typeface="Times New Roman" pitchFamily="18" charset="0"/>
              </a:rPr>
              <a:t>Eisenhower won his bid for the president by a landslide</a:t>
            </a:r>
          </a:p>
          <a:p>
            <a:r>
              <a:rPr lang="en-US" dirty="0" smtClean="0">
                <a:latin typeface="Times New Roman" pitchFamily="18" charset="0"/>
                <a:cs typeface="Times New Roman" pitchFamily="18" charset="0"/>
              </a:rPr>
              <a:t>One of his foreign policy goals was to end the Korea war and de-escalate the Cold War</a:t>
            </a:r>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pPr algn="ctr"/>
            <a:r>
              <a:rPr lang="en-US" sz="4800" dirty="0" smtClean="0">
                <a:latin typeface="Bernard MT Condensed" pitchFamily="18" charset="0"/>
              </a:rPr>
              <a:t>The National Highway Act</a:t>
            </a:r>
            <a:endParaRPr lang="en-US" sz="4800" dirty="0">
              <a:latin typeface="Bernard MT Condensed" pitchFamily="18" charset="0"/>
            </a:endParaRPr>
          </a:p>
        </p:txBody>
      </p:sp>
      <p:sp>
        <p:nvSpPr>
          <p:cNvPr id="5" name="Content Placeholder 4"/>
          <p:cNvSpPr>
            <a:spLocks noGrp="1"/>
          </p:cNvSpPr>
          <p:nvPr>
            <p:ph sz="half" idx="1"/>
          </p:nvPr>
        </p:nvSpPr>
        <p:spPr>
          <a:xfrm>
            <a:off x="152400" y="1773936"/>
            <a:ext cx="4343400" cy="4623816"/>
          </a:xfrm>
        </p:spPr>
        <p:txBody>
          <a:bodyPr/>
          <a:lstStyle/>
          <a:p>
            <a:r>
              <a:rPr lang="en-US" dirty="0" smtClean="0">
                <a:latin typeface="Times New Roman" pitchFamily="18" charset="0"/>
                <a:cs typeface="Times New Roman" pitchFamily="18" charset="0"/>
              </a:rPr>
              <a:t>While in the military, Eisenhower drove across the US, which took him 62 days</a:t>
            </a:r>
          </a:p>
          <a:p>
            <a:r>
              <a:rPr lang="en-US" dirty="0" smtClean="0">
                <a:latin typeface="Times New Roman" pitchFamily="18" charset="0"/>
                <a:cs typeface="Times New Roman" pitchFamily="18" charset="0"/>
              </a:rPr>
              <a:t>50% of the roads were unpaved</a:t>
            </a:r>
          </a:p>
          <a:p>
            <a:endParaRPr lang="en-US" dirty="0">
              <a:latin typeface="Times New Roman" pitchFamily="18" charset="0"/>
              <a:cs typeface="Times New Roman" pitchFamily="18" charset="0"/>
            </a:endParaRPr>
          </a:p>
        </p:txBody>
      </p:sp>
      <p:pic>
        <p:nvPicPr>
          <p:cNvPr id="2054" name="Picture 6" descr="http://www.fhwa.dot.gov/publications/publicroads/96summer/imgs/p96su2.jpg"/>
          <p:cNvPicPr>
            <a:picLocks noChangeAspect="1" noChangeArrowheads="1"/>
          </p:cNvPicPr>
          <p:nvPr/>
        </p:nvPicPr>
        <p:blipFill>
          <a:blip r:embed="rId2" cstate="print"/>
          <a:srcRect/>
          <a:stretch>
            <a:fillRect/>
          </a:stretch>
        </p:blipFill>
        <p:spPr bwMode="auto">
          <a:xfrm>
            <a:off x="4536334" y="1905000"/>
            <a:ext cx="4607666" cy="26670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pPr algn="ctr"/>
            <a:r>
              <a:rPr lang="en-US" dirty="0" smtClean="0">
                <a:latin typeface="Times New Roman" pitchFamily="18" charset="0"/>
                <a:cs typeface="Times New Roman" pitchFamily="18" charset="0"/>
              </a:rPr>
              <a:t>The National Highway Act</a:t>
            </a:r>
            <a:endParaRPr lang="en-US" dirty="0">
              <a:latin typeface="Times New Roman" pitchFamily="18" charset="0"/>
              <a:cs typeface="Times New Roman" pitchFamily="18" charset="0"/>
            </a:endParaRPr>
          </a:p>
        </p:txBody>
      </p:sp>
      <p:sp>
        <p:nvSpPr>
          <p:cNvPr id="5" name="Content Placeholder 4"/>
          <p:cNvSpPr>
            <a:spLocks noGrp="1"/>
          </p:cNvSpPr>
          <p:nvPr>
            <p:ph sz="half" idx="1"/>
          </p:nvPr>
        </p:nvSpPr>
        <p:spPr>
          <a:xfrm>
            <a:off x="4953000" y="1752600"/>
            <a:ext cx="4191000" cy="4623816"/>
          </a:xfrm>
        </p:spPr>
        <p:txBody>
          <a:bodyPr/>
          <a:lstStyle/>
          <a:p>
            <a:r>
              <a:rPr lang="en-US" dirty="0" smtClean="0">
                <a:latin typeface="Times New Roman" pitchFamily="18" charset="0"/>
                <a:cs typeface="Times New Roman" pitchFamily="18" charset="0"/>
              </a:rPr>
              <a:t>Largest construction project in US history</a:t>
            </a:r>
          </a:p>
          <a:p>
            <a:r>
              <a:rPr lang="en-US" dirty="0" smtClean="0">
                <a:latin typeface="Times New Roman" pitchFamily="18" charset="0"/>
                <a:cs typeface="Times New Roman" pitchFamily="18" charset="0"/>
              </a:rPr>
              <a:t>$129 billion to create, 2.4 billion man hours</a:t>
            </a:r>
          </a:p>
          <a:p>
            <a:r>
              <a:rPr lang="en-US" dirty="0" smtClean="0">
                <a:latin typeface="Times New Roman" pitchFamily="18" charset="0"/>
                <a:cs typeface="Times New Roman" pitchFamily="18" charset="0"/>
              </a:rPr>
              <a:t>Construction allowed the by pass of bottlenecks created while travelling through towns on the old HWYs</a:t>
            </a:r>
            <a:endParaRPr lang="en-US" dirty="0">
              <a:latin typeface="Times New Roman" pitchFamily="18" charset="0"/>
              <a:cs typeface="Times New Roman" pitchFamily="18" charset="0"/>
            </a:endParaRPr>
          </a:p>
        </p:txBody>
      </p:sp>
      <p:pic>
        <p:nvPicPr>
          <p:cNvPr id="30722" name="Picture 2" descr="https://encrypted-tbn0.gstatic.com/images?q=tbn:ANd9GcQpxVxR7pGprO9zao7DTAkjGzSHOcWYDPl0pAFHsAn-BvNwdkX9"/>
          <p:cNvPicPr>
            <a:picLocks noChangeAspect="1" noChangeArrowheads="1"/>
          </p:cNvPicPr>
          <p:nvPr/>
        </p:nvPicPr>
        <p:blipFill>
          <a:blip r:embed="rId2" cstate="print"/>
          <a:srcRect/>
          <a:stretch>
            <a:fillRect/>
          </a:stretch>
        </p:blipFill>
        <p:spPr bwMode="auto">
          <a:xfrm>
            <a:off x="0" y="2209800"/>
            <a:ext cx="4606301" cy="35814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pPr algn="ctr"/>
            <a:r>
              <a:rPr lang="en-US" dirty="0" smtClean="0">
                <a:latin typeface="Times New Roman" pitchFamily="18" charset="0"/>
                <a:cs typeface="Times New Roman" pitchFamily="18" charset="0"/>
              </a:rPr>
              <a:t>The National Highway Act</a:t>
            </a:r>
            <a:endParaRPr lang="en-US" dirty="0">
              <a:latin typeface="Times New Roman" pitchFamily="18" charset="0"/>
              <a:cs typeface="Times New Roman" pitchFamily="18" charset="0"/>
            </a:endParaRPr>
          </a:p>
        </p:txBody>
      </p:sp>
      <p:sp>
        <p:nvSpPr>
          <p:cNvPr id="5" name="Content Placeholder 4"/>
          <p:cNvSpPr>
            <a:spLocks noGrp="1"/>
          </p:cNvSpPr>
          <p:nvPr>
            <p:ph sz="half" idx="1"/>
          </p:nvPr>
        </p:nvSpPr>
        <p:spPr>
          <a:xfrm>
            <a:off x="0" y="1676400"/>
            <a:ext cx="4191000" cy="4623816"/>
          </a:xfrm>
        </p:spPr>
        <p:txBody>
          <a:bodyPr/>
          <a:lstStyle/>
          <a:p>
            <a:r>
              <a:rPr lang="en-US" dirty="0" smtClean="0">
                <a:latin typeface="Times New Roman" pitchFamily="18" charset="0"/>
                <a:cs typeface="Times New Roman" pitchFamily="18" charset="0"/>
              </a:rPr>
              <a:t>The 2</a:t>
            </a:r>
            <a:r>
              <a:rPr lang="en-US" baseline="30000" dirty="0" smtClean="0">
                <a:latin typeface="Times New Roman" pitchFamily="18" charset="0"/>
                <a:cs typeface="Times New Roman" pitchFamily="18" charset="0"/>
              </a:rPr>
              <a:t>nd</a:t>
            </a:r>
            <a:r>
              <a:rPr lang="en-US" dirty="0" smtClean="0">
                <a:latin typeface="Times New Roman" pitchFamily="18" charset="0"/>
                <a:cs typeface="Times New Roman" pitchFamily="18" charset="0"/>
              </a:rPr>
              <a:t> major reason for the project was the ability for people to flee from a nuke</a:t>
            </a:r>
          </a:p>
          <a:p>
            <a:r>
              <a:rPr lang="en-US" dirty="0" smtClean="0">
                <a:latin typeface="Times New Roman" pitchFamily="18" charset="0"/>
                <a:cs typeface="Times New Roman" pitchFamily="18" charset="0"/>
              </a:rPr>
              <a:t>Also, to move our weapons/ troops quickly across the US</a:t>
            </a:r>
            <a:endParaRPr lang="en-US" dirty="0">
              <a:latin typeface="Times New Roman" pitchFamily="18" charset="0"/>
              <a:cs typeface="Times New Roman" pitchFamily="18" charset="0"/>
            </a:endParaRPr>
          </a:p>
        </p:txBody>
      </p:sp>
      <p:pic>
        <p:nvPicPr>
          <p:cNvPr id="59394" name="Picture 2" descr="https://motherjones.com/files/images/nukemap.jpg"/>
          <p:cNvPicPr>
            <a:picLocks noChangeAspect="1" noChangeArrowheads="1"/>
          </p:cNvPicPr>
          <p:nvPr/>
        </p:nvPicPr>
        <p:blipFill>
          <a:blip r:embed="rId2" cstate="print"/>
          <a:srcRect/>
          <a:stretch>
            <a:fillRect/>
          </a:stretch>
        </p:blipFill>
        <p:spPr bwMode="auto">
          <a:xfrm>
            <a:off x="4188410" y="2438400"/>
            <a:ext cx="4955590" cy="30480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data:image/jpeg;base64,/9j/4AAQSkZJRgABAQAAAQABAAD/2wCEAAkGBxQTEhQSExQWFhUXFxwaFxgYGBwfHBoaIBwfHx4bHB8cHCggHxslHB8cITEhJSorLi4uHCAzODMsNygtLysBCgoKDgwOGhAQFywkHyQsNCwsLCwsLCwsLCw0LDQ0NCwsLCw0LCwsLCwsLDQ0LCwsLCwsLCwsLCwsLCwsLCwsLP/AABEIAJ8BPAMBIgACEQEDEQH/xAAbAAACAwEBAQAAAAAAAAAAAAAEBQADBgIBB//EADwQAAIBAgQEBAQFAwMEAgMAAAECEQADBBIhMQUTQVEGIjJhcYGR8CNCobHBFFJictHhBxYk8RWSM0OC/8QAFAEBAAAAAAAAAAAAAAAAAAAAAP/EABURAQEAAAAAAAAAAAAAAAAAAAAB/9oADAMBAAIRAxEAPwDOTXqxVWavc9AXFdihkuVdzKC9Wrt7sUKtyguJ40IN/v8A39qBicWBuQK4Xii7CW+A/naguD8HuXiGYEL0U7/PtPvWywvhoAbCgzn/AMmd+W0fL/evV4zbmGzIf8hA+u1ad+BDtFKOIcHidJig5s4hWEqwPwNWBqy/EME1tuZbMEdKZ8J4ut6Rs67j+RQNiameqy1QtQXo1XZaGtUYBQANvXlF4FrQZuaCQRAidCWEtoei5oHeK0OF4VYfD/1HJ3e4YN4rFpATI3JOy6A9CaDJ1KfLwAXmDWXC23u8tFuZgwOTOQfLEAA6gnpXFzwxeW0brlUhM+U5tV/1ZcmY/wBsz7UCSpTq94dZHS016zzGKQoLk+fY6J96UNjeENaRrhZSBeNoRPmIEkjT0jb40C6pTnh/h17otHOiG7PLVs0sF3byqYA7mP2rmx4fduVD24uq7gyfKiiSzaadvjQKKlO8B4be6ltxctDmZsgJaTlBJmF02O/8ig+BYAX76Wi2UMd4JmNYEDeJ1OlABUrT4fhNh0xbKyFFZRac8zyyx0iJZgI/KZJ0oJ/DdxWuB3tqttxbLnMQzmIVQqlidROmlAlqVo7Ph+2gxPOvKDZAXQPAdogkhZIBkQBOnbcHw3gRdvQwVkUFnVmKyoGsEAnTegVVKb2uAu1j+ozIqEMQDmOg6EhSqk7AMRND8K4Wb4uEOiC2uZi8xHyBoAKlPMZ4YuIrtntsVCHKubMQ5hd1GpP5TrpXOJ8OOi3CblstaC50GYkM5hVnLlLH2OlAlqVpLfA1spiDeyO6Wx5AXlLjkBASIUnWYk7ULjvDV2zaN24VXKFJU5p8xgAHLlY9wCYoEtSpUoJUqVKDMF64N2uWNUMaAxb1XW7k0vVqJstQEm5Q/BcJ/U35OqW20Hdh1+VevWg/6e2RP6/MmTQbjgvCgoAgU8TCCu8LbgCjUSgWPgxG1LOIYLrFavIIpXjLU6Cg+c+IOHDLIG9fOFuGziEfbzgGOx0P6ftX2njmGEEdK+R+LcMACR0M/pQa64K9FcA6A+w/arVFBbZou2aFtLRSCgAbc04XxG+W2vKsEWx5JtkxO/5up1rrw7wZb/Od2IW0AcomWJmNQrEDTUhTvTFPD1lmu5VvQly0gkwRmguSCgICrJzGPh3BO3H75RkLDzMzZo84L+qD0B27xptXmM45cuoEcWzAAzFBmIGwJ6fEQfenv/beHW3zC9x1fOyFASQgnLshDHaZKxSzGYCxbSyuW6127aV/WoALEZR6Todfhpv0CrB8Uz4r+ovOUb1KyrIDAALKnXJAjTX4b114h4st1bVtPTbzEkLkDMxkkLJgfEydZozjfALdlMQ4FwKrpbtZj6m3c7CVGwjtQ/BeBc+znAcu19bYI2CxmdiI6DrNAZY4/bt2VCsXcWTbUG2AyFh5vPMZAdgBO0nelljxFdVVQC2Qts2tUBzIfyk9vhHvNOV8M2S7LN1cjXWy6FntW4EqI3LkwesGq/8At23zMMrJeti4jPclgcgAkLmyATAJOk60CfD8eupy8oSLaMgUroVYy067nuI2oXAY97V0XbeUMJ0iVg6ER2jSnfCOE4e+WZVuhBCiW0a4SYllQlBlj8pEnfTVnh+Goto4ZhcIu4vKqhxMIPMS2UiAZOgkwBpQZk8auZQoCKouC4AqADMoAUQNMojr8yaI/wC5r0sYta3Bc9AMP/cJJ1Pz+VMBgAmHuLb5v42JW1BAEqraE+UkbgdNTU4twGyiYllF1OUyqjuRFxjuqjKDp3n9qBW3iC6eZ5bX4hzEcsEBv7gD116zQnDeItZLFQpzoUYMJBUxI/SmnhoOtrF3FnS0EAE7uYkx2AJo7G+GbdtL/kvMbKLDz5XuN0VcnpXcmf8AegT/APz93lm0MgBTIWCwxT+0nbbSYn3oTDY9kt3LaxluZc0jXymQPhNaDH+G0trefLdy27KmTubraxosFVUiY+tS7wCwLbwLpdMOt1tRozHyrlC6zrOugHvoCu74ivMbhOT8RlY+X0lNFK66R7zXd/xLeYOCtoZyGMWxOcfnH+XuZ20iisdwO3atlSLzXOStwXFE2yzEQnp219RNNPEXD7d3m/8A5C+HS1bzzK5j0IyzABLFievtQIMV4jvXFdWFvzkFiLYnMNM0/wB0denSK6bxA9y4j3QhysrMy21LNl2mdBMaxHz2pvi/ClpSLIa5zC6Lng5ZPqkFAo09MMZNe43AG3hblqxbvfi3xbAczmCH1xlAUM8DX21oMpj8TzLj3MoXOxbKNhPSqKsv2WRmRgQymCD0NV0EqVKlBjiaraiTbrkWqClavt10tiuxaoIWrTf9O/XHxHtox/is0FrYeC2sIh803Q0nytIMDQQDm0j69aD6fbTSibZFY3CeMrWbIxZD2dSvX3HbtT7EcTVE5hPlImf123oG7HtQt9NKzVrxzazZWKW/d2Ub7aTmGsdOtHYXxDZug8vE2rp7W2DRv2JPtNAFxZPK1fJvGVuLTkd4Hx9h3r7JxNPw2J7V8/bFBJgoty5cyW2cSB3MdW3j5UA2GbyL3yrP0FF21oMYM27jS7vJ3YyTpM+2vTYTpRlk0F6Cr1qlKvVaAG3eZGJVip7qSD9RXi3mAIDEBvUJPm+Pf5088MHDg3jeK54HKzkATJzGWVkzDSMwPWmFrHYdjfYmwv4logBJlFguUlAWLRliAOvWSGTF9suTM2U65ZOX6bVdhsXluK7qLuX8tySCIiP9u1av/wCQwgsm5bWyGbOXR4nMSYXLy2aBOmQqO9LMXjFixYspaabSi4VtK5znVuhJKgfOTv0ADifFzdVbYXKgJaMzMS0RJZiSYGgHSgFvMAQGIBIJAJAJGxjuK1viFbQs37qcpuddRLeQCFVBJgwBmJ3juBSrAY1LWFYhbTXmvALmUMwQCSTPQnT60Cn+pfNnztn/ALsxzfWZ2qf1T6edtAQPMdAdwNdj1rVWcXhRbUnk8s2W5tvIOa189vLKqDsQQAPlQ+NxFlbIW1/TlGsgQwPN5x3cnKSCPchf0oEt7D3sPlJzWzcWRDQSvvlO3xoXnN5fM3l1XU+Xrp2110rY8Tx2HZWSy1rPaREDXACty2EIKpIMEMZ0gk+1V43F4VLAWxyYKKPMAzhpBLFeWWzD/Jsvt0oEmDx13D3EuXAzTFxVZ2AYn0udddute/0l/FZrijyZmyhrggH1FUztrA7UV4xxvNvArcS4n5AgEgQPUQokkycsmPaaOTFKgwGHu8vl5eZczopEMTlnSQYG/uCZoM1ibVyw72mJRho4Db+xgwRrVZxT7Z31GX1H09t9vatBd4glu3fcCw118R5YVWyp6pEj07Lt3opsZhVwwKCyXa2eYrASbjb+XllhBnLDKsfKgz2CS9eJVGYkIZm5HkGsasJUdqGGKeSwd5IgnMZI7Ezt7VsMVi7C2762LtgKbKraAXzmfWWbLmLnUZZ+QrL8X4fyHCZw8orSARGYTBB1n+IoBjiGgLnaF1UZjA9wOnyojG2r1litwsrOoZvNOYHUZoOvzrTXMRhRYRA9mRy10QNn1BZ3BXOhA3lo3EVaqWmuX2tmyHe4iWGyZkCaSEGUq12N11OooMY+Ic5Zdjl9MsTl+Gunyozh7XnZmUl+WDdYMxjy6ZjLCSJHvWixWMsJcxOlkHnW7aSikoiwHcCIjQ9N6oxt2zGOyf0+ZiOVEej82UxvA2GxNAotcKxGI/FgMbjEgs6guZAJAJBIkgSNKXX7RRmRtGUkEe40NbN8WiYjD2L3KyWbCk50WOblzbxprHtv1qjhuJw1uwGPJa7mc3c8Q2pgActiUggjJGu/WgyFStZdxGHGDKhrWfJplUFmcnXMGXOpXowaOvYVk6DPC17VYuHogLXVBQtiuuTRAFdi3QBjD1fw3gxu3U87qs+dUMZtDEiRI+dXi3TrwriRbxCqyqVuAr5ujDUR7xP0oPH/AOn1m1azJ6hBBMCCBA0Gmned9a+nJhVe0qOoIKidPaknGbyDJaDKpdtAesHUD3gz8Ae1N8RjbdtA73EtqN2ZgAPmTQJrvhm0hcC0nLeJgHptsRFNcNwy0FQBEGQQpyiV+BOs9zOtcpxYQHHmtEwLi6r9R06TtOlE37wI0NAp46QQFHzrMLgARBQEJmMkT6tNPcaGtNi7eorGeL+O3MJC2rfMa8rASYCkCZOmoidNNqAHGibjR00+/eAJ966tLXOHXQfAUVbWg9trRVta4tpRdpKBfwzh/OuMpLKoDEsqFogEiY2mN6rt8Kvlc4s3CsTmymI7/CiuF8RW0MQjB/xUKAqRprrIOmo0n40da8RIAqFbmRcNyRBEhj6nE6ajT5UCng3C3xN0W7Y92PRV6k0xwfA7yrcuW+aL1q6EVVTUyJmZkeXWI6jvQPAseti4XZWIKMoKxmXMIzCdJj96OwvHLdtLVpLbctb/ADXUsPMBGUTAmInUbgUAd23isS5BW7cZNCIPl7iAIBmgsNhXuXFtKDnZsoHv7/D+K0lvxSgRlyPPNa4rfh5ix1kllOVgdmUHSgvDlr8YYq4V5dtmZyzDNmgkaEyZYjWN6CziHh1ba3fPczWxqDZYKTIAhgSIM6T7d6VXuF3kQu9q4qiJYqQBO29F2uKqcPcsuHzPdFwspEH2IO2snTrFHYvxKlzn5kf8RrZTURkt6hGn8pMkx3NAmbhV8JzDacJGbMVMR3ntVnEuHi0lhgxJupnIKxlEwOpmdaa8S8QWbi4mEuhr+SSWXTLsm2iA69zJ2pXxvHpeNtkVly21QgkEDKI8sdN96DnD4TEW1GIRLiquouAGB0me1dYzBYlyLly3dJc6MVOumgGnYbU3Pia2EQCyWZMmUOV8iqQSocDMVMAQ38RXWI8UobyXAtzKLnMZfIskAgTlUFo08zHYRFAgxHDLyZc9p1zGFlTqew7mvb3Cb6sqNZuBm9IymT3im1vxChWyXW4XS69xirAZixMNMTmUQANoEdaLTxZbDki0Ya2ys8JmLMZLFYydIPfrtQZjFYV7TZbisjbwwg/Gr7nDb5U3Wt3MpGYuQdR3JP711xLiHMui5BKrlCq2X0r+WFUKF/xA0nrTfiPiGzcGI/Duhr4STmXTLsg00SRPcydqBXwXgtzElgg0RSWaJ6GAB1J7UywmDxSYYNZa9LO4a2q+nLoWkEkGdOh37Uu4PxC3bW8lxGYXUCyhAIAMkag6NsT7bGmGE8Rohw6hHFuyjiARPMafOOhidJ7mgTYfh124rOlt2UbsFJA76094FwC9lt3kd7b3Mwt5UkRH5zOit00OgqzC8dFy3bw9tWW4qsiHNbXefNnZZViNwIk9RNVXuJJYxGGEB1w9oKQpGlwg5iDsSGP1FAn41hrlu/cW6WZ8xlmGrf5a9DQNW4pkLEoGC/5EFj3JgASTrFVUglSpUoAharoWaYCzXS2BQLxarsLR/LFeNbFAHFU4tyoDjdGVv1g/oTRjLXL2QwIOxEH50BXFMYMQyIDJGw65hBBHUGdjT3gXhPRLmNZsR6iiXypS2THmAgAtHVpjpGs4h8Ot2LbgC8gCsZIzL+VgQQYI/ntWn8OcKUQDhS0aNmv3yD7hM2SfjQbPGcTsWUhntogEQSoUDtG0e1DYDHo4JtsHQbMDI19xTDBYG3b1S1bQ9cqAH5kCTVWNA3EDvQD4/EhVLHpWYuYA4t8sbiJ/tHU/T9Ypli7i3Z1lF1Y9Ce3vR7f+Hhnutpeu6ID+WdvoNT8hQfNuE3DbuNhbr5nQkIx/MFJEfHr/AOqfpbrPY/h+bzHeZnrPee9MuD8UzRbuwtwfRx3Hv3FA5tW6MRIqqwtGKtAn8P4C3dvvzTFtFe4++oX3A0G01bjOFK6rfDWbSPmCKpuHOV3IDAkZux9huaHw+MS1axABJu3fw4jRUmSZnWdooK/j3dbSGALQISNNzJJ95oGGJ8OuiuS6F7QVrtsZpQNtJiCe4BNE3fCbLnm9a/DyF/XoH9P5dST+Xf60FivEF64CGyeYqXIQA3CsRnI3220rx+P3iXMrL3VusY/MvpH+kdqCjF8PNu+bDMshwpYSRrGsASd9t60drgOHGLa0CtxbdljcDZxDhR5idAASRsSBB61mcVj2e7zjlD5g3lEDMDMx8daKxPHrr8yQg5i5XyoASCZOo1kneZ+VBcfDj5hFy2U5XNNzzBVTuQRmk9BGtd2fDFxrgQOhVrQuqwzHMh7Llzk+0VQPEV6ZItn8MW2BQQ6DYMOsdIjr3r0eIb+Yu2RgcohkGVcs5QsRliTsepmaAnDeErrlvMoRWy58r6tHYLmUDqWAANK8Jw5rl8WAy5i5SdSsidQQDppvRbeJL5DByj5mLedFOViIlZEbdDIoLA417N1bqQHGokaaiNu0GgPseHnYKeYgDtcCTPmFsEltttKO4hwBeVaKG2jrhudcWXlvfWQNIA1Eme1LMR4gvPbFs5AoBUZUAIRt0BGymB7mNTXrcdvFrjEIRcQIwKeXKuwHaN6C1vDlwKZdOYtrmm1rmCdyYyzr6Zmp4XwKXWvG4FKpZZpYkAN+Ukg7fXaqcRx+86FCV8yhXcKA7qNlZuo/2oTD410t3baxlugB9NYBmAenvQMLvh1lL/iWyqWReJ8wlDMaFZmQNDG4r214cc3OXntqwsi62YkZVImDpuNJ+Nct4kvEsSLcuiq34Y1y+knpI+ntVeJ47dc3GOTNdQI7BYJUR+ugHwoLj4cfPl5iZOULzXDmCqh2kEZpPaJqxPC11mCqysOWLpYB9Eacvly5ixAJygTV/D+PB8/OYKzIqaWQ63FG4dZBLARBEDeh8Z4lc3rtxAMlxVUo6ggqvpkDQHc6aa0Hlzw0ym7mvWgtoKXaW/NEaZZn23oDB8Ma7e5Foqxk+YemBu0kemKl3ijsjocoW4wZsqgaqIAEQAB8K44bj3sOLlsjMARqJBB3BHagYHw+Tycl624vOyofMAcu51XadPevb3hm4GtqjpcNx2QZZgFPUZI1A7ia4HiO8DbIFoG1OSLYGUEEQI6Cf2marw3H7yC0FyfhFihKifNOYE9QZNAVxHh9u1hQQUuO94qrrnHlUeb1QD5oEgRSGj8dxe5dRbbC2FQkrlQAgHoI6fZmgKAsmuM1cM9cZqAjNXhah3evFagteqs1cYjEqi5mMCszxXjjPK2/KvfqaBxxXFWlgs+W4vpK6n4EdRPT6Ea1o/D/AP1GsFFW8SjgR7HpIP618muPEzvXfA8MLuKsW2Eh3Ckex0oPuI8e4dlGQ52/tXU/7R70qvcRa88uSB/aDsKzHDeEth7jYdpJ9SGPWp0B0/MNiO4+FfS/CvhTLF3EDXQi32/1dz/jtprNAd4b4SAq3XEKNUU9f8zPTsD8e1ZvxLxLn3ZE5F0T37t8Sf0ArSeLeJ5V5CnzOPP7L2//AK/ae9Y97YiaAN7ZOmtLr+DDE6A06ZN9tu1UCx+tAHgMZdtaetf7Sdfk2/y2+FaXh3Ebd3RTDdVOjD39/iKVjD+1cvw4Egjvoe3vQE8I4Wt3+ouMruLURbt+p2YkDWDC6amKYYnw/ZS9cV1urbtWOYxkav2DFYI1A06g1lhcZSYYiZBgnUdZ7162IY7uxkAGWOw2HwHag1HCuBWLtvnxcyFwgtgksIAzGUtmTMwCAPcUn4Vw9L2LFnz8suwnQMFE6noDA1ofBYa6yXWtmFVZuDOBpttMnttXOBwlxhce3py1LMcwBC/CZPbSg0I8P2bpw3L5iLea55mIMosxGgAZoMDWiOHcEs83DubTrna5Nq42uVASLhGUHWIy9Z374/nNAGZoBkCTAPcDoa9N9i2cs2b+6TP13oC+Ly19jymtl2nIx1ltf7REztGla/FYVbz3rCsy2cMiA2wxIdhMaKjFQDIZgCToelY7huPFpzca2twyCCxbRgZzaHXXed66x6Xrbi67Q10FwyuJIJ3lTsTQaFPDlqXZFvPF1LapOVlYgMzsxWQoB0JApf4rw917167kflW2W3mboAIG+pneff3pCt1hIDETqdTqZnXvrrV7Y9yjW50ZgzHqxG0k7gffSgeeFrK8nE3OS11wFtqFYgw8ggeU5YGuamX9BbuWcPYcXCyYd7xyt6AxlRGUlm2EaaVikuESASJEGDuOx7iuhiGBzZ2BiJzGY7T29qDT2PDlrlrn5ktYN5r0xbQ9EiNT0Os/xYPC6GymjrcPLDszQEd2AELlyuuu6vO1ZM3my5cxyzOWTE942mrSlxrWY5jaVgup8oYgwACd4nagd+JOD2bCeTmZxcy5jmysI1mUUBp6KWEda94J4eF61ZaHl7xViD5VtqJY7aEnQa1nrt5m1ZixGksSf3onD4a6bT3VP4dtgW84EMTAOWZn3ig1XCMDasXeb+ImS3fdwTqLYbLa0jciTB3iaF/7dtFlbLdCjD85rYOZmPRFbKJMRMAxI71ljebXzHzerU6/HvR6YHEZnXzK1hCzAvBRYnTXsdh3oO/EPD0stby5lL2w7W2Mm2T0JgfHUU7bwxbVXBS65SyHNxT5WuN6URcuo6zPT3rIM0kkmSdyetWLffQB22yjzQIPTUwF/SgeXOGWFGHtnmc2+inMWGVC5AUkRqNzE9vl34k4NZsW/LzM4fLmObKwjWZRQDOwUtp1pLxPC3Lbm3d9QA0zZoESBMnodqs4nhLyQbxJ1KiXzemJG50BMfGaAGpUqUEZqrJrwvXDtQes1QPQ7PXF27CsewNAh49jS75ei7UsLV5fbzE1Q7RQc4gzRPhst/V4YqNecn0Bk/pNAFqd+HrJR7N0AlhnZQASS+UrbAA1M3GQfOg+5eEb9vFPduFB/wCPcyWyRqdPM4/xLAgd8mbqI1eMxa2rbXG9Kif9h8SdK+SeB8W+GxmFSH5eItsl0llKZgMwdSNJBE5YB/EYxoa2PjXiGZlw4OieZ/8AUfSPkNT8R2oEjXmuM1xzLN5j/wAewiI9qqZ5MdvjVS3o9q4RoE9fv2oLs05tvs12CD99KHtGF+Lf+/4+ldK2kx+33/6oDbK0bbsjr9/YoGydNP2++lHJe0jr8qBZwN7QOIzNbW9H4JuiUBzHMdQRmiIkUxw2NsNzGDYe3eNxJYocnLCjMbYZPUWmRA/Y1lLvqPxP71xQan+qwzLisjLbS5et+XUHkqZYqI3J6dKI4zjrXIxCWrtiCyBERYi0NYkLLMTEyYHtWOqUD7w/dtLaukvbS9KhWuLmCp+YoMpBeJ0jtTLGY6wlzE3FOHbyW1sAIDHQtGWJAliB3FY+pQbPEYjDc3EXEuWA5RBZYrKgbO2ULHM6xH80m8W4hbl+UdXQIqrl6ADaIABmTA70lqUG1xGJwwS6tu5YCckCypTzZj63ZshbPqYE/Kl1/iNkHD2Yt8rloL7KgkkkFoIGaRESNdT1iM3UoNL4pxlkqLdoWSM8qUglViAJFtQAd4JYz1q7gGOsW0w6PyZZ3N1mQEqoByqSQfUevQVlKlBruGYjDoieewCLjnESuYusnKtuVMqRG0VRxDiatg0t27qKM1zNaKjNBbyKPLpCzLz86zFSg0HAb1pLLkNZW/zBreEjlAAkL5TqTIMax8qvw+Kw5tMGZFV8WHuIuYfhDYKIkrJnpp76VmKlBtG4jYV7eZ7JIxGZGtIItWNoJy6k6dyN+gqu7xhV/q7rXbVy44VLYCggKWJM+UZ8ogyZkiNax9Sg2/PwnOvPmsliqcptAIiGbW2yC5PTKdNutcYfHYYkuGsW2a+OZ5CfwgNrYZPzHcwNydKxdSgb8byu92/zkZzeMIs+mJDAmNB6dulK7t5m9RJ33Pckn6kk/OuKlBKlSpQAZqqvXq9d6X371ATzqqxVzyGhBfqvEYqFJP3rQLH1Jqm7aotLfmbtmH8f71dyiDEfP72oFN+0QD77VusBw9S05iq2ItBhvzCoYx10UxOmpidSRmL1ub1pe9xR8pFNuDcQ5d3GWmhRcu5Q8SysR+RQJLaAiOoXQ9A0HD7mS1g7pU5m2kz5VIGmvqOUgnqpkyQAGl26zlnYyzGWPv8Af6fCluDkDIQFC5QAIgQukRIgTHxmddyS/wB/f39KCXruhH2fvauL2LMBQjHTfQD6mP0mo79O+nwqi00HL9/f8UBNjEEDzkadFEgfMwT9B+tGWztHb760muSXW2DoDmf2XovsWI+it7U0R/4j7+VAdZaAT0AolboVczad/v2pNi7hIVZgZ1YkT6UYNHzYBfgTVC3Wxb5Jy2V9ZH5jvkHt3+lBW7SSR1M15Tjw1gLd3Ecu4s2wrkwSICjfT6fOjV4JbxFqxcsryWuXGt5WZmUgAtmBInYQenwoM1UpzY8Psyo/MQZxdKzOq29z8D0orFcBk27Y5aZLHMvXMzFYJ0JlQZjZQKDOVK1HC+AKt0i4bdxP6ZrwJzqoBkIW2I76iuOH+HbYu/jXQbYsc7yq4lTMToCusHuelBmqlFYWwGvJbHnBcKIkBgTHxE/WtBxDhWHYYwWkKf00Q+csG3BUhttQYigytSoK2XFeEYazE2dCFUlLrM63GRm9E7LAPmiQaDG1K0l3gGd7GHXlrc5JuOwZjmBMgwQDMflAquz4TuszQwyKVBbJcnMY0yZcwiQSSIAMzQZ+pT/D+Fmb/wDdaAN02ljMczCdoHtPwmdqu4bwRXw9zMUVziFtI5zHXqFA3kx02k0GaqU7s+HGJOe5bQG7yUJzHO8x5YG09TXKeHbhgFlDG/yMuvqAkttGUDtQJqlPrPhW65GRlYTcBIzaC22UmAJM9AJmvLnhpg1wG9bAt2w7E5pAM6FcshtNjrqKBFUq3FWgrsqsHAOjLMH3E61VQSpUqUEqVKlBn8Tepbdu11iLlBu1B3zKHxzkr+9ezV+Dt5g4/wAaCnh92UYnoyn9qdZdZ70g4YNLi+33+taAkZM3cCgWB5xdr/WP0pjjOHK2NvLrJCXB08p0fWPbT49phXg/NiUPYz9K1d7D/wDkNd01RFGnUZif0IFAcrxAmYEdf3Nei5VKj7+/vauSZ/mg9vYnLrDGeysflKgxXD3tM25OwiCT/HQnsB7VOZrB0kd/v4VVb18//wBfh3+f7R1mgOwdvKIJkkyx7mN/hsB7AUQCNNqEUj968xVzZV1JnT2G/wDFBTjbzXGFpNzuew6n960fD8Otq2EQGB9mff3pXwvDBAWaMx1+FNrd0Nt7a0A2A4s9g3MgQ55Vsyg+XqPgeorscfvcxLgKjlghECgIoIggKNNfrS25ufia5oGeK49ee2LZKgAFRlRQchM5JA0XQaDsKYYHj4Y3GvvlZlVDFlWV1G4dSQS0RBnvWcqUDjivH3uveK+VLqqhBAzZF2EjQSdTFc/9xXsxYi2SUCNNtfMoiM3ciBSmpQF4PiD27vOAUvJPmUEAnqBsD8KJv8fvNHoUBxcKogAZwZzN/dr3pXUoCWxzG6bxCsxYsQVGUn4dqOxXiK6+ckWw1wZWdUAcjYjNvtpSipQNn8Q3SxZhbOZQrA21IYDbN7jvXreJL5z5ijh2DQ6KQGAgFQdtAB8qUVKBlh+OXk5ZUqOWzsvlHqf1EjbYx7VF43dHLy5FFtzcUKoAzHfT9KW1KBta8RXl25Y8xdfw18jEQSkjQ15g/EN+2AFZdHLhmUFpb1anWD160qqUDROP3gzNKwy5ShQZMszGXbeT31qm5xW4VuL5QLmXMFUDRTKgRsP3oGpQSpUqUEqVKlBKlSpQYi9Q7UXcWhWFBSautOyozKN9CarYVdZcoIPpcUFHBj52mm5MW47Ej6Ej9gKWcPEXDTTEneOsH9I/g/WgD4Wv489h9/rWtU0j8O4UF3uHpoPj/wACPrT2JoOifv8Amq7dzXX7966cdKFcgfEH6ydvrQTFnMco+LfA/l+evy+IohTpJPU60IEgbmS2saSeu2v/AABVotgaxr3oLeb1B+/jQS4zLiMx2W3+pbp8hV1y7rGs9I/5NcYLDB7r5tlI09oH/NAfgnuX2BMqv70/s5ba69KV2nMhV0X/AIplZw/NIn0g7d9aBU5kk9zXld3R5j8T+9cUEqVKlBKlSpQSpUqUEqVKlBKlSpQSpUqUEqVKlBKlSpQSpUqUEqVKlBKlSpQf/9k="/>
          <p:cNvSpPr>
            <a:spLocks noChangeAspect="1" noChangeArrowheads="1"/>
          </p:cNvSpPr>
          <p:nvPr/>
        </p:nvSpPr>
        <p:spPr bwMode="auto">
          <a:xfrm>
            <a:off x="155575" y="-723900"/>
            <a:ext cx="3009900" cy="151447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28" name="AutoShape 4" descr="data:image/jpeg;base64,/9j/4AAQSkZJRgABAQAAAQABAAD/2wCEAAkGBxQTEhQSExQWFhUXFxwaFxgYGBwfHBoaIBwfHx4bHB8cHCggHxslHB8cITEhJSorLi4uHCAzODMsNygtLysBCgoKDgwOGhAQFywkHyQsNCwsLCwsLCwsLCw0LDQ0NCwsLCw0LCwsLCwsLDQ0LCwsLCwsLCwsLCwsLCwsLCwsLP/AABEIAJ8BPAMBIgACEQEDEQH/xAAbAAACAwEBAQAAAAAAAAAAAAAEBQADBgIBB//EADwQAAIBAgQEBAQFAwMEAgMAAAECEQADBBIhMQUTQVEGIjJhcYGR8CNCobHBFFJictHhBxYk8RWSM0OC/8QAFAEBAAAAAAAAAAAAAAAAAAAAAP/EABURAQEAAAAAAAAAAAAAAAAAAAAB/9oADAMBAAIRAxEAPwDOTXqxVWavc9AXFdihkuVdzKC9Wrt7sUKtyguJ40IN/v8A39qBicWBuQK4Xii7CW+A/naguD8HuXiGYEL0U7/PtPvWywvhoAbCgzn/AMmd+W0fL/evV4zbmGzIf8hA+u1ad+BDtFKOIcHidJig5s4hWEqwPwNWBqy/EME1tuZbMEdKZ8J4ut6Rs67j+RQNiameqy1QtQXo1XZaGtUYBQANvXlF4FrQZuaCQRAidCWEtoei5oHeK0OF4VYfD/1HJ3e4YN4rFpATI3JOy6A9CaDJ1KfLwAXmDWXC23u8tFuZgwOTOQfLEAA6gnpXFzwxeW0brlUhM+U5tV/1ZcmY/wBsz7UCSpTq94dZHS016zzGKQoLk+fY6J96UNjeENaRrhZSBeNoRPmIEkjT0jb40C6pTnh/h17otHOiG7PLVs0sF3byqYA7mP2rmx4fduVD24uq7gyfKiiSzaadvjQKKlO8B4be6ltxctDmZsgJaTlBJmF02O/8ig+BYAX76Wi2UMd4JmNYEDeJ1OlABUrT4fhNh0xbKyFFZRac8zyyx0iJZgI/KZJ0oJ/DdxWuB3tqttxbLnMQzmIVQqlidROmlAlqVo7Ph+2gxPOvKDZAXQPAdogkhZIBkQBOnbcHw3gRdvQwVkUFnVmKyoGsEAnTegVVKb2uAu1j+ozIqEMQDmOg6EhSqk7AMRND8K4Wb4uEOiC2uZi8xHyBoAKlPMZ4YuIrtntsVCHKubMQ5hd1GpP5TrpXOJ8OOi3CblstaC50GYkM5hVnLlLH2OlAlqVpLfA1spiDeyO6Wx5AXlLjkBASIUnWYk7ULjvDV2zaN24VXKFJU5p8xgAHLlY9wCYoEtSpUoJUqVKDMF64N2uWNUMaAxb1XW7k0vVqJstQEm5Q/BcJ/U35OqW20Hdh1+VevWg/6e2RP6/MmTQbjgvCgoAgU8TCCu8LbgCjUSgWPgxG1LOIYLrFavIIpXjLU6Cg+c+IOHDLIG9fOFuGziEfbzgGOx0P6ftX2njmGEEdK+R+LcMACR0M/pQa64K9FcA6A+w/arVFBbZou2aFtLRSCgAbc04XxG+W2vKsEWx5JtkxO/5up1rrw7wZb/Od2IW0AcomWJmNQrEDTUhTvTFPD1lmu5VvQly0gkwRmguSCgICrJzGPh3BO3H75RkLDzMzZo84L+qD0B27xptXmM45cuoEcWzAAzFBmIGwJ6fEQfenv/beHW3zC9x1fOyFASQgnLshDHaZKxSzGYCxbSyuW6127aV/WoALEZR6Todfhpv0CrB8Uz4r+ovOUb1KyrIDAALKnXJAjTX4b114h4st1bVtPTbzEkLkDMxkkLJgfEydZozjfALdlMQ4FwKrpbtZj6m3c7CVGwjtQ/BeBc+znAcu19bYI2CxmdiI6DrNAZY4/bt2VCsXcWTbUG2AyFh5vPMZAdgBO0nelljxFdVVQC2Qts2tUBzIfyk9vhHvNOV8M2S7LN1cjXWy6FntW4EqI3LkwesGq/8At23zMMrJeti4jPclgcgAkLmyATAJOk60CfD8eupy8oSLaMgUroVYy067nuI2oXAY97V0XbeUMJ0iVg6ER2jSnfCOE4e+WZVuhBCiW0a4SYllQlBlj8pEnfTVnh+Goto4ZhcIu4vKqhxMIPMS2UiAZOgkwBpQZk8auZQoCKouC4AqADMoAUQNMojr8yaI/wC5r0sYta3Bc9AMP/cJJ1Pz+VMBgAmHuLb5v42JW1BAEqraE+UkbgdNTU4twGyiYllF1OUyqjuRFxjuqjKDp3n9qBW3iC6eZ5bX4hzEcsEBv7gD116zQnDeItZLFQpzoUYMJBUxI/SmnhoOtrF3FnS0EAE7uYkx2AJo7G+GbdtL/kvMbKLDz5XuN0VcnpXcmf8AegT/APz93lm0MgBTIWCwxT+0nbbSYn3oTDY9kt3LaxluZc0jXymQPhNaDH+G0trefLdy27KmTubraxosFVUiY+tS7wCwLbwLpdMOt1tRozHyrlC6zrOugHvoCu74ivMbhOT8RlY+X0lNFK66R7zXd/xLeYOCtoZyGMWxOcfnH+XuZ20iisdwO3atlSLzXOStwXFE2yzEQnp219RNNPEXD7d3m/8A5C+HS1bzzK5j0IyzABLFievtQIMV4jvXFdWFvzkFiLYnMNM0/wB0denSK6bxA9y4j3QhysrMy21LNl2mdBMaxHz2pvi/ClpSLIa5zC6Lng5ZPqkFAo09MMZNe43AG3hblqxbvfi3xbAczmCH1xlAUM8DX21oMpj8TzLj3MoXOxbKNhPSqKsv2WRmRgQymCD0NV0EqVKlBjiaraiTbrkWqClavt10tiuxaoIWrTf9O/XHxHtox/is0FrYeC2sIh803Q0nytIMDQQDm0j69aD6fbTSibZFY3CeMrWbIxZD2dSvX3HbtT7EcTVE5hPlImf123oG7HtQt9NKzVrxzazZWKW/d2Ub7aTmGsdOtHYXxDZug8vE2rp7W2DRv2JPtNAFxZPK1fJvGVuLTkd4Hx9h3r7JxNPw2J7V8/bFBJgoty5cyW2cSB3MdW3j5UA2GbyL3yrP0FF21oMYM27jS7vJ3YyTpM+2vTYTpRlk0F6Cr1qlKvVaAG3eZGJVip7qSD9RXi3mAIDEBvUJPm+Pf5088MHDg3jeK54HKzkATJzGWVkzDSMwPWmFrHYdjfYmwv4logBJlFguUlAWLRliAOvWSGTF9suTM2U65ZOX6bVdhsXluK7qLuX8tySCIiP9u1av/wCQwgsm5bWyGbOXR4nMSYXLy2aBOmQqO9LMXjFixYspaabSi4VtK5znVuhJKgfOTv0ADifFzdVbYXKgJaMzMS0RJZiSYGgHSgFvMAQGIBIJAJAJGxjuK1viFbQs37qcpuddRLeQCFVBJgwBmJ3juBSrAY1LWFYhbTXmvALmUMwQCSTPQnT60Cn+pfNnztn/ALsxzfWZ2qf1T6edtAQPMdAdwNdj1rVWcXhRbUnk8s2W5tvIOa189vLKqDsQQAPlQ+NxFlbIW1/TlGsgQwPN5x3cnKSCPchf0oEt7D3sPlJzWzcWRDQSvvlO3xoXnN5fM3l1XU+Xrp2110rY8Tx2HZWSy1rPaREDXACty2EIKpIMEMZ0gk+1V43F4VLAWxyYKKPMAzhpBLFeWWzD/Jsvt0oEmDx13D3EuXAzTFxVZ2AYn0udddute/0l/FZrijyZmyhrggH1FUztrA7UV4xxvNvArcS4n5AgEgQPUQokkycsmPaaOTFKgwGHu8vl5eZczopEMTlnSQYG/uCZoM1ibVyw72mJRho4Db+xgwRrVZxT7Z31GX1H09t9vatBd4glu3fcCw118R5YVWyp6pEj07Lt3opsZhVwwKCyXa2eYrASbjb+XllhBnLDKsfKgz2CS9eJVGYkIZm5HkGsasJUdqGGKeSwd5IgnMZI7Ezt7VsMVi7C2762LtgKbKraAXzmfWWbLmLnUZZ+QrL8X4fyHCZw8orSARGYTBB1n+IoBjiGgLnaF1UZjA9wOnyojG2r1litwsrOoZvNOYHUZoOvzrTXMRhRYRA9mRy10QNn1BZ3BXOhA3lo3EVaqWmuX2tmyHe4iWGyZkCaSEGUq12N11OooMY+Ic5Zdjl9MsTl+Gunyozh7XnZmUl+WDdYMxjy6ZjLCSJHvWixWMsJcxOlkHnW7aSikoiwHcCIjQ9N6oxt2zGOyf0+ZiOVEej82UxvA2GxNAotcKxGI/FgMbjEgs6guZAJAJBIkgSNKXX7RRmRtGUkEe40NbN8WiYjD2L3KyWbCk50WOblzbxprHtv1qjhuJw1uwGPJa7mc3c8Q2pgActiUggjJGu/WgyFStZdxGHGDKhrWfJplUFmcnXMGXOpXowaOvYVk6DPC17VYuHogLXVBQtiuuTRAFdi3QBjD1fw3gxu3U87qs+dUMZtDEiRI+dXi3TrwriRbxCqyqVuAr5ujDUR7xP0oPH/AOn1m1azJ6hBBMCCBA0Gmned9a+nJhVe0qOoIKidPaknGbyDJaDKpdtAesHUD3gz8Ae1N8RjbdtA73EtqN2ZgAPmTQJrvhm0hcC0nLeJgHptsRFNcNwy0FQBEGQQpyiV+BOs9zOtcpxYQHHmtEwLi6r9R06TtOlE37wI0NAp46QQFHzrMLgARBQEJmMkT6tNPcaGtNi7eorGeL+O3MJC2rfMa8rASYCkCZOmoidNNqAHGibjR00+/eAJ966tLXOHXQfAUVbWg9trRVta4tpRdpKBfwzh/OuMpLKoDEsqFogEiY2mN6rt8Kvlc4s3CsTmymI7/CiuF8RW0MQjB/xUKAqRprrIOmo0n40da8RIAqFbmRcNyRBEhj6nE6ajT5UCng3C3xN0W7Y92PRV6k0xwfA7yrcuW+aL1q6EVVTUyJmZkeXWI6jvQPAseti4XZWIKMoKxmXMIzCdJj96OwvHLdtLVpLbctb/ADXUsPMBGUTAmInUbgUAd23isS5BW7cZNCIPl7iAIBmgsNhXuXFtKDnZsoHv7/D+K0lvxSgRlyPPNa4rfh5ix1kllOVgdmUHSgvDlr8YYq4V5dtmZyzDNmgkaEyZYjWN6CziHh1ba3fPczWxqDZYKTIAhgSIM6T7d6VXuF3kQu9q4qiJYqQBO29F2uKqcPcsuHzPdFwspEH2IO2snTrFHYvxKlzn5kf8RrZTURkt6hGn8pMkx3NAmbhV8JzDacJGbMVMR3ntVnEuHi0lhgxJupnIKxlEwOpmdaa8S8QWbi4mEuhr+SSWXTLsm2iA69zJ2pXxvHpeNtkVly21QgkEDKI8sdN96DnD4TEW1GIRLiquouAGB0me1dYzBYlyLly3dJc6MVOumgGnYbU3Pia2EQCyWZMmUOV8iqQSocDMVMAQ38RXWI8UobyXAtzKLnMZfIskAgTlUFo08zHYRFAgxHDLyZc9p1zGFlTqew7mvb3Cb6sqNZuBm9IymT3im1vxChWyXW4XS69xirAZixMNMTmUQANoEdaLTxZbDki0Ya2ys8JmLMZLFYydIPfrtQZjFYV7TZbisjbwwg/Gr7nDb5U3Wt3MpGYuQdR3JP711xLiHMui5BKrlCq2X0r+WFUKF/xA0nrTfiPiGzcGI/Duhr4STmXTLsg00SRPcydqBXwXgtzElgg0RSWaJ6GAB1J7UywmDxSYYNZa9LO4a2q+nLoWkEkGdOh37Uu4PxC3bW8lxGYXUCyhAIAMkag6NsT7bGmGE8Rohw6hHFuyjiARPMafOOhidJ7mgTYfh124rOlt2UbsFJA76094FwC9lt3kd7b3Mwt5UkRH5zOit00OgqzC8dFy3bw9tWW4qsiHNbXefNnZZViNwIk9RNVXuJJYxGGEB1w9oKQpGlwg5iDsSGP1FAn41hrlu/cW6WZ8xlmGrf5a9DQNW4pkLEoGC/5EFj3JgASTrFVUglSpUoAharoWaYCzXS2BQLxarsLR/LFeNbFAHFU4tyoDjdGVv1g/oTRjLXL2QwIOxEH50BXFMYMQyIDJGw65hBBHUGdjT3gXhPRLmNZsR6iiXypS2THmAgAtHVpjpGs4h8Ot2LbgC8gCsZIzL+VgQQYI/ntWn8OcKUQDhS0aNmv3yD7hM2SfjQbPGcTsWUhntogEQSoUDtG0e1DYDHo4JtsHQbMDI19xTDBYG3b1S1bQ9cqAH5kCTVWNA3EDvQD4/EhVLHpWYuYA4t8sbiJ/tHU/T9Ypli7i3Z1lF1Y9Ce3vR7f+Hhnutpeu6ID+WdvoNT8hQfNuE3DbuNhbr5nQkIx/MFJEfHr/AOqfpbrPY/h+bzHeZnrPee9MuD8UzRbuwtwfRx3Hv3FA5tW6MRIqqwtGKtAn8P4C3dvvzTFtFe4++oX3A0G01bjOFK6rfDWbSPmCKpuHOV3IDAkZux9huaHw+MS1axABJu3fw4jRUmSZnWdooK/j3dbSGALQISNNzJJ95oGGJ8OuiuS6F7QVrtsZpQNtJiCe4BNE3fCbLnm9a/DyF/XoH9P5dST+Xf60FivEF64CGyeYqXIQA3CsRnI3220rx+P3iXMrL3VusY/MvpH+kdqCjF8PNu+bDMshwpYSRrGsASd9t60drgOHGLa0CtxbdljcDZxDhR5idAASRsSBB61mcVj2e7zjlD5g3lEDMDMx8daKxPHrr8yQg5i5XyoASCZOo1kneZ+VBcfDj5hFy2U5XNNzzBVTuQRmk9BGtd2fDFxrgQOhVrQuqwzHMh7Llzk+0VQPEV6ZItn8MW2BQQ6DYMOsdIjr3r0eIb+Yu2RgcohkGVcs5QsRliTsepmaAnDeErrlvMoRWy58r6tHYLmUDqWAANK8Jw5rl8WAy5i5SdSsidQQDppvRbeJL5DByj5mLedFOViIlZEbdDIoLA417N1bqQHGokaaiNu0GgPseHnYKeYgDtcCTPmFsEltttKO4hwBeVaKG2jrhudcWXlvfWQNIA1Eme1LMR4gvPbFs5AoBUZUAIRt0BGymB7mNTXrcdvFrjEIRcQIwKeXKuwHaN6C1vDlwKZdOYtrmm1rmCdyYyzr6Zmp4XwKXWvG4FKpZZpYkAN+Ukg7fXaqcRx+86FCV8yhXcKA7qNlZuo/2oTD410t3baxlugB9NYBmAenvQMLvh1lL/iWyqWReJ8wlDMaFZmQNDG4r214cc3OXntqwsi62YkZVImDpuNJ+Nct4kvEsSLcuiq34Y1y+knpI+ntVeJ47dc3GOTNdQI7BYJUR+ugHwoLj4cfPl5iZOULzXDmCqh2kEZpPaJqxPC11mCqysOWLpYB9Eacvly5ixAJygTV/D+PB8/OYKzIqaWQ63FG4dZBLARBEDeh8Z4lc3rtxAMlxVUo6ggqvpkDQHc6aa0Hlzw0ym7mvWgtoKXaW/NEaZZn23oDB8Ma7e5Foqxk+YemBu0kemKl3ijsjocoW4wZsqgaqIAEQAB8K44bj3sOLlsjMARqJBB3BHagYHw+Tycl624vOyofMAcu51XadPevb3hm4GtqjpcNx2QZZgFPUZI1A7ia4HiO8DbIFoG1OSLYGUEEQI6Cf2marw3H7yC0FyfhFihKifNOYE9QZNAVxHh9u1hQQUuO94qrrnHlUeb1QD5oEgRSGj8dxe5dRbbC2FQkrlQAgHoI6fZmgKAsmuM1cM9cZqAjNXhah3evFagteqs1cYjEqi5mMCszxXjjPK2/KvfqaBxxXFWlgs+W4vpK6n4EdRPT6Ea1o/D/AP1GsFFW8SjgR7HpIP618muPEzvXfA8MLuKsW2Eh3Ckex0oPuI8e4dlGQ52/tXU/7R70qvcRa88uSB/aDsKzHDeEth7jYdpJ9SGPWp0B0/MNiO4+FfS/CvhTLF3EDXQi32/1dz/jtprNAd4b4SAq3XEKNUU9f8zPTsD8e1ZvxLxLn3ZE5F0T37t8Sf0ArSeLeJ5V5CnzOPP7L2//AK/ae9Y97YiaAN7ZOmtLr+DDE6A06ZN9tu1UCx+tAHgMZdtaetf7Sdfk2/y2+FaXh3Ebd3RTDdVOjD39/iKVjD+1cvw4Egjvoe3vQE8I4Wt3+ouMruLURbt+p2YkDWDC6amKYYnw/ZS9cV1urbtWOYxkav2DFYI1A06g1lhcZSYYiZBgnUdZ7162IY7uxkAGWOw2HwHag1HCuBWLtvnxcyFwgtgksIAzGUtmTMwCAPcUn4Vw9L2LFnz8suwnQMFE6noDA1ofBYa6yXWtmFVZuDOBpttMnttXOBwlxhce3py1LMcwBC/CZPbSg0I8P2bpw3L5iLea55mIMosxGgAZoMDWiOHcEs83DubTrna5Nq42uVASLhGUHWIy9Z374/nNAGZoBkCTAPcDoa9N9i2cs2b+6TP13oC+Ly19jymtl2nIx1ltf7REztGla/FYVbz3rCsy2cMiA2wxIdhMaKjFQDIZgCToelY7huPFpzca2twyCCxbRgZzaHXXed66x6Xrbi67Q10FwyuJIJ3lTsTQaFPDlqXZFvPF1LapOVlYgMzsxWQoB0JApf4rw917167kflW2W3mboAIG+pneff3pCt1hIDETqdTqZnXvrrV7Y9yjW50ZgzHqxG0k7gffSgeeFrK8nE3OS11wFtqFYgw8ggeU5YGuamX9BbuWcPYcXCyYd7xyt6AxlRGUlm2EaaVikuESASJEGDuOx7iuhiGBzZ2BiJzGY7T29qDT2PDlrlrn5ktYN5r0xbQ9EiNT0Os/xYPC6GymjrcPLDszQEd2AELlyuuu6vO1ZM3my5cxyzOWTE942mrSlxrWY5jaVgup8oYgwACd4nagd+JOD2bCeTmZxcy5jmysI1mUUBp6KWEda94J4eF61ZaHl7xViD5VtqJY7aEnQa1nrt5m1ZixGksSf3onD4a6bT3VP4dtgW84EMTAOWZn3ig1XCMDasXeb+ImS3fdwTqLYbLa0jciTB3iaF/7dtFlbLdCjD85rYOZmPRFbKJMRMAxI71ljebXzHzerU6/HvR6YHEZnXzK1hCzAvBRYnTXsdh3oO/EPD0stby5lL2w7W2Mm2T0JgfHUU7bwxbVXBS65SyHNxT5WuN6URcuo6zPT3rIM0kkmSdyetWLffQB22yjzQIPTUwF/SgeXOGWFGHtnmc2+inMWGVC5AUkRqNzE9vl34k4NZsW/LzM4fLmObKwjWZRQDOwUtp1pLxPC3Lbm3d9QA0zZoESBMnodqs4nhLyQbxJ1KiXzemJG50BMfGaAGpUqUEZqrJrwvXDtQes1QPQ7PXF27CsewNAh49jS75ei7UsLV5fbzE1Q7RQc4gzRPhst/V4YqNecn0Bk/pNAFqd+HrJR7N0AlhnZQASS+UrbAA1M3GQfOg+5eEb9vFPduFB/wCPcyWyRqdPM4/xLAgd8mbqI1eMxa2rbXG9Kif9h8SdK+SeB8W+GxmFSH5eItsl0llKZgMwdSNJBE5YB/EYxoa2PjXiGZlw4OieZ/8AUfSPkNT8R2oEjXmuM1xzLN5j/wAewiI9qqZ5MdvjVS3o9q4RoE9fv2oLs05tvs12CD99KHtGF+Lf+/4+ldK2kx+33/6oDbK0bbsjr9/YoGydNP2++lHJe0jr8qBZwN7QOIzNbW9H4JuiUBzHMdQRmiIkUxw2NsNzGDYe3eNxJYocnLCjMbYZPUWmRA/Y1lLvqPxP71xQan+qwzLisjLbS5et+XUHkqZYqI3J6dKI4zjrXIxCWrtiCyBERYi0NYkLLMTEyYHtWOqUD7w/dtLaukvbS9KhWuLmCp+YoMpBeJ0jtTLGY6wlzE3FOHbyW1sAIDHQtGWJAliB3FY+pQbPEYjDc3EXEuWA5RBZYrKgbO2ULHM6xH80m8W4hbl+UdXQIqrl6ADaIABmTA70lqUG1xGJwwS6tu5YCckCypTzZj63ZshbPqYE/Kl1/iNkHD2Yt8rloL7KgkkkFoIGaRESNdT1iM3UoNL4pxlkqLdoWSM8qUglViAJFtQAd4JYz1q7gGOsW0w6PyZZ3N1mQEqoByqSQfUevQVlKlBruGYjDoieewCLjnESuYusnKtuVMqRG0VRxDiatg0t27qKM1zNaKjNBbyKPLpCzLz86zFSg0HAb1pLLkNZW/zBreEjlAAkL5TqTIMax8qvw+Kw5tMGZFV8WHuIuYfhDYKIkrJnpp76VmKlBtG4jYV7eZ7JIxGZGtIItWNoJy6k6dyN+gqu7xhV/q7rXbVy44VLYCggKWJM+UZ8ogyZkiNax9Sg2/PwnOvPmsliqcptAIiGbW2yC5PTKdNutcYfHYYkuGsW2a+OZ5CfwgNrYZPzHcwNydKxdSgb8byu92/zkZzeMIs+mJDAmNB6dulK7t5m9RJ33Pckn6kk/OuKlBKlSpQAZqqvXq9d6X371ATzqqxVzyGhBfqvEYqFJP3rQLH1Jqm7aotLfmbtmH8f71dyiDEfP72oFN+0QD77VusBw9S05iq2ItBhvzCoYx10UxOmpidSRmL1ub1pe9xR8pFNuDcQ5d3GWmhRcu5Q8SysR+RQJLaAiOoXQ9A0HD7mS1g7pU5m2kz5VIGmvqOUgnqpkyQAGl26zlnYyzGWPv8Af6fCluDkDIQFC5QAIgQukRIgTHxmddyS/wB/f39KCXruhH2fvauL2LMBQjHTfQD6mP0mo79O+nwqi00HL9/f8UBNjEEDzkadFEgfMwT9B+tGWztHb760muSXW2DoDmf2XovsWI+it7U0R/4j7+VAdZaAT0AolboVczad/v2pNi7hIVZgZ1YkT6UYNHzYBfgTVC3Wxb5Jy2V9ZH5jvkHt3+lBW7SSR1M15Tjw1gLd3Ecu4s2wrkwSICjfT6fOjV4JbxFqxcsryWuXGt5WZmUgAtmBInYQenwoM1UpzY8Psyo/MQZxdKzOq29z8D0orFcBk27Y5aZLHMvXMzFYJ0JlQZjZQKDOVK1HC+AKt0i4bdxP6ZrwJzqoBkIW2I76iuOH+HbYu/jXQbYsc7yq4lTMToCusHuelBmqlFYWwGvJbHnBcKIkBgTHxE/WtBxDhWHYYwWkKf00Q+csG3BUhttQYigytSoK2XFeEYazE2dCFUlLrM63GRm9E7LAPmiQaDG1K0l3gGd7GHXlrc5JuOwZjmBMgwQDMflAquz4TuszQwyKVBbJcnMY0yZcwiQSSIAMzQZ+pT/D+Fmb/wDdaAN02ljMczCdoHtPwmdqu4bwRXw9zMUVziFtI5zHXqFA3kx02k0GaqU7s+HGJOe5bQG7yUJzHO8x5YG09TXKeHbhgFlDG/yMuvqAkttGUDtQJqlPrPhW65GRlYTcBIzaC22UmAJM9AJmvLnhpg1wG9bAt2w7E5pAM6FcshtNjrqKBFUq3FWgrsqsHAOjLMH3E61VQSpUqUEqVKlBn8Tepbdu11iLlBu1B3zKHxzkr+9ezV+Dt5g4/wAaCnh92UYnoyn9qdZdZ70g4YNLi+33+taAkZM3cCgWB5xdr/WP0pjjOHK2NvLrJCXB08p0fWPbT49phXg/NiUPYz9K1d7D/wDkNd01RFGnUZif0IFAcrxAmYEdf3Nei5VKj7+/vauSZ/mg9vYnLrDGeysflKgxXD3tM25OwiCT/HQnsB7VOZrB0kd/v4VVb18//wBfh3+f7R1mgOwdvKIJkkyx7mN/hsB7AUQCNNqEUj968xVzZV1JnT2G/wDFBTjbzXGFpNzuew6n960fD8Otq2EQGB9mff3pXwvDBAWaMx1+FNrd0Nt7a0A2A4s9g3MgQ55Vsyg+XqPgeorscfvcxLgKjlghECgIoIggKNNfrS25ufia5oGeK49ee2LZKgAFRlRQchM5JA0XQaDsKYYHj4Y3GvvlZlVDFlWV1G4dSQS0RBnvWcqUDjivH3uveK+VLqqhBAzZF2EjQSdTFc/9xXsxYi2SUCNNtfMoiM3ciBSmpQF4PiD27vOAUvJPmUEAnqBsD8KJv8fvNHoUBxcKogAZwZzN/dr3pXUoCWxzG6bxCsxYsQVGUn4dqOxXiK6+ckWw1wZWdUAcjYjNvtpSipQNn8Q3SxZhbOZQrA21IYDbN7jvXreJL5z5ijh2DQ6KQGAgFQdtAB8qUVKBlh+OXk5ZUqOWzsvlHqf1EjbYx7VF43dHLy5FFtzcUKoAzHfT9KW1KBta8RXl25Y8xdfw18jEQSkjQ15g/EN+2AFZdHLhmUFpb1anWD160qqUDROP3gzNKwy5ShQZMszGXbeT31qm5xW4VuL5QLmXMFUDRTKgRsP3oGpQSpUqUEqVKlBKlSpQYi9Q7UXcWhWFBSautOyozKN9CarYVdZcoIPpcUFHBj52mm5MW47Ej6Ej9gKWcPEXDTTEneOsH9I/g/WgD4Wv489h9/rWtU0j8O4UF3uHpoPj/wACPrT2JoOifv8Amq7dzXX7966cdKFcgfEH6ydvrQTFnMco+LfA/l+evy+IohTpJPU60IEgbmS2saSeu2v/AABVotgaxr3oLeb1B+/jQS4zLiMx2W3+pbp8hV1y7rGs9I/5NcYLDB7r5tlI09oH/NAfgnuX2BMqv70/s5ba69KV2nMhV0X/AIplZw/NIn0g7d9aBU5kk9zXld3R5j8T+9cUEqVKlBKlSpQSpUqUEqVKlBKlSpQSpUqUEqVKlBKlSpQSpUqUEqVKlBKlSpQf/9k="/>
          <p:cNvSpPr>
            <a:spLocks noChangeAspect="1" noChangeArrowheads="1"/>
          </p:cNvSpPr>
          <p:nvPr/>
        </p:nvSpPr>
        <p:spPr bwMode="auto">
          <a:xfrm>
            <a:off x="155575" y="-723900"/>
            <a:ext cx="3009900" cy="151447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032" name="Picture 8" descr="http://www.usnews.com/dbimages/master/23484/HP_110930_Ike_Poster.jpg"/>
          <p:cNvPicPr>
            <a:picLocks noChangeAspect="1" noChangeArrowheads="1"/>
          </p:cNvPicPr>
          <p:nvPr/>
        </p:nvPicPr>
        <p:blipFill>
          <a:blip r:embed="rId2" cstate="print"/>
          <a:srcRect/>
          <a:stretch>
            <a:fillRect/>
          </a:stretch>
        </p:blipFill>
        <p:spPr bwMode="auto">
          <a:xfrm>
            <a:off x="0" y="1295399"/>
            <a:ext cx="5562600" cy="5562601"/>
          </a:xfrm>
          <a:prstGeom prst="rect">
            <a:avLst/>
          </a:prstGeom>
          <a:noFill/>
        </p:spPr>
      </p:pic>
      <p:sp>
        <p:nvSpPr>
          <p:cNvPr id="6" name="Title 5"/>
          <p:cNvSpPr>
            <a:spLocks noGrp="1"/>
          </p:cNvSpPr>
          <p:nvPr>
            <p:ph type="title"/>
          </p:nvPr>
        </p:nvSpPr>
        <p:spPr>
          <a:xfrm>
            <a:off x="457200" y="228600"/>
            <a:ext cx="8229600" cy="1069848"/>
          </a:xfrm>
        </p:spPr>
        <p:style>
          <a:lnRef idx="2">
            <a:schemeClr val="accent2"/>
          </a:lnRef>
          <a:fillRef idx="1">
            <a:schemeClr val="lt1"/>
          </a:fillRef>
          <a:effectRef idx="0">
            <a:schemeClr val="accent2"/>
          </a:effectRef>
          <a:fontRef idx="minor">
            <a:schemeClr val="dk1"/>
          </a:fontRef>
        </p:style>
        <p:txBody>
          <a:bodyPr>
            <a:normAutofit/>
          </a:bodyPr>
          <a:lstStyle/>
          <a:p>
            <a:r>
              <a:rPr lang="en-US" sz="4400" dirty="0" smtClean="0">
                <a:latin typeface="Times New Roman" pitchFamily="18" charset="0"/>
                <a:cs typeface="Times New Roman" pitchFamily="18" charset="0"/>
              </a:rPr>
              <a:t>The Industrial Military Complex</a:t>
            </a:r>
            <a:endParaRPr lang="en-US" sz="4400" dirty="0">
              <a:latin typeface="Times New Roman" pitchFamily="18" charset="0"/>
              <a:cs typeface="Times New Roman" pitchFamily="18" charset="0"/>
            </a:endParaRPr>
          </a:p>
        </p:txBody>
      </p:sp>
      <p:sp>
        <p:nvSpPr>
          <p:cNvPr id="7" name="TextBox 6"/>
          <p:cNvSpPr txBox="1"/>
          <p:nvPr/>
        </p:nvSpPr>
        <p:spPr>
          <a:xfrm>
            <a:off x="5562600" y="1524000"/>
            <a:ext cx="3581400" cy="5262979"/>
          </a:xfrm>
          <a:prstGeom prst="rect">
            <a:avLst/>
          </a:prstGeom>
          <a:noFill/>
        </p:spPr>
        <p:txBody>
          <a:bodyPr wrap="square" rtlCol="0">
            <a:spAutoFit/>
          </a:bodyPr>
          <a:lstStyle/>
          <a:p>
            <a:pPr>
              <a:buFont typeface="Arial" pitchFamily="34" charset="0"/>
              <a:buChar char="•"/>
            </a:pPr>
            <a:r>
              <a:rPr lang="en-US" sz="2000" dirty="0" smtClean="0">
                <a:latin typeface="Times New Roman" pitchFamily="18" charset="0"/>
                <a:cs typeface="Times New Roman" pitchFamily="18" charset="0"/>
              </a:rPr>
              <a:t> </a:t>
            </a:r>
            <a:r>
              <a:rPr lang="en-US" sz="2100" dirty="0" smtClean="0">
                <a:latin typeface="Times New Roman" pitchFamily="18" charset="0"/>
                <a:cs typeface="Times New Roman" pitchFamily="18" charset="0"/>
              </a:rPr>
              <a:t>Farewell speech to his presidency</a:t>
            </a:r>
          </a:p>
          <a:p>
            <a:pPr>
              <a:buFont typeface="Arial" pitchFamily="34" charset="0"/>
              <a:buChar char="•"/>
            </a:pPr>
            <a:r>
              <a:rPr lang="en-US" sz="2100" dirty="0" smtClean="0">
                <a:latin typeface="Times New Roman" pitchFamily="18" charset="0"/>
                <a:cs typeface="Times New Roman" pitchFamily="18" charset="0"/>
              </a:rPr>
              <a:t> Eisenhower urged his successors to strike a balance between a strong national defense and diplomacy in dealing with the Soviet Union. </a:t>
            </a:r>
            <a:endParaRPr lang="en-US" sz="2100" dirty="0" smtClean="0">
              <a:latin typeface="Times New Roman" pitchFamily="18" charset="0"/>
              <a:cs typeface="Times New Roman" pitchFamily="18" charset="0"/>
            </a:endParaRPr>
          </a:p>
          <a:p>
            <a:pPr>
              <a:buFont typeface="Arial" pitchFamily="34" charset="0"/>
              <a:buChar char="•"/>
            </a:pPr>
            <a:r>
              <a:rPr lang="en-US" sz="2100" dirty="0" smtClean="0">
                <a:latin typeface="Times New Roman" pitchFamily="18" charset="0"/>
                <a:cs typeface="Times New Roman" pitchFamily="18" charset="0"/>
              </a:rPr>
              <a:t> </a:t>
            </a:r>
            <a:r>
              <a:rPr lang="en-US" sz="2100" dirty="0" smtClean="0">
                <a:latin typeface="Times New Roman" pitchFamily="18" charset="0"/>
                <a:cs typeface="Times New Roman" pitchFamily="18" charset="0"/>
              </a:rPr>
              <a:t>He </a:t>
            </a:r>
            <a:r>
              <a:rPr lang="en-US" sz="2100" dirty="0" smtClean="0">
                <a:latin typeface="Times New Roman" pitchFamily="18" charset="0"/>
                <a:cs typeface="Times New Roman" pitchFamily="18" charset="0"/>
              </a:rPr>
              <a:t>did not suggest arms reduction and in fact acknowledged that the bomb was an effective deterrent to nuclear war</a:t>
            </a:r>
            <a:r>
              <a:rPr lang="en-US" sz="2100" dirty="0" smtClean="0">
                <a:latin typeface="Times New Roman" pitchFamily="18" charset="0"/>
                <a:cs typeface="Times New Roman" pitchFamily="18" charset="0"/>
              </a:rPr>
              <a:t>.</a:t>
            </a:r>
          </a:p>
          <a:p>
            <a:pPr>
              <a:buFont typeface="Arial" pitchFamily="34" charset="0"/>
              <a:buChar char="•"/>
            </a:pPr>
            <a:r>
              <a:rPr lang="en-US" sz="2100" dirty="0" smtClean="0">
                <a:latin typeface="Times New Roman" pitchFamily="18" charset="0"/>
                <a:cs typeface="Times New Roman" pitchFamily="18" charset="0"/>
              </a:rPr>
              <a:t> </a:t>
            </a:r>
            <a:r>
              <a:rPr lang="en-US" sz="2100" dirty="0" smtClean="0">
                <a:latin typeface="Times New Roman" pitchFamily="18" charset="0"/>
                <a:cs typeface="Times New Roman" pitchFamily="18" charset="0"/>
              </a:rPr>
              <a:t>He also told the American people to be wary of too much government control and of the military</a:t>
            </a:r>
            <a:endParaRPr lang="en-US" sz="2100" dirty="0">
              <a:latin typeface="Times New Roman" pitchFamily="18" charset="0"/>
              <a:cs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dirty="0" smtClean="0">
                <a:latin typeface="Times New Roman" pitchFamily="18" charset="0"/>
                <a:cs typeface="Times New Roman" pitchFamily="18" charset="0"/>
              </a:rPr>
              <a:t>The Baby Boom</a:t>
            </a:r>
            <a:br>
              <a:rPr lang="en-US" sz="4800" dirty="0" smtClean="0">
                <a:latin typeface="Times New Roman" pitchFamily="18" charset="0"/>
                <a:cs typeface="Times New Roman" pitchFamily="18" charset="0"/>
              </a:rPr>
            </a:br>
            <a:r>
              <a:rPr lang="en-US" sz="4800" dirty="0" smtClean="0">
                <a:latin typeface="Times New Roman" pitchFamily="18" charset="0"/>
                <a:cs typeface="Times New Roman" pitchFamily="18" charset="0"/>
              </a:rPr>
              <a:t>(1950s) Unit 10</a:t>
            </a:r>
            <a:endParaRPr lang="en-US" sz="4800" dirty="0">
              <a:latin typeface="Times New Roman" pitchFamily="18" charset="0"/>
              <a:cs typeface="Times New Roman" pitchFamily="18" charset="0"/>
            </a:endParaRPr>
          </a:p>
        </p:txBody>
      </p:sp>
      <p:sp>
        <p:nvSpPr>
          <p:cNvPr id="3" name="Content Placeholder 2"/>
          <p:cNvSpPr>
            <a:spLocks noGrp="1"/>
          </p:cNvSpPr>
          <p:nvPr>
            <p:ph idx="1"/>
          </p:nvPr>
        </p:nvSpPr>
        <p:spPr>
          <a:xfrm>
            <a:off x="0" y="2209800"/>
            <a:ext cx="9144000" cy="3962400"/>
          </a:xfrm>
        </p:spPr>
        <p:txBody>
          <a:bodyPr>
            <a:noAutofit/>
          </a:bodyPr>
          <a:lstStyle/>
          <a:p>
            <a:r>
              <a:rPr lang="en-US" sz="2400" dirty="0" smtClean="0">
                <a:latin typeface="Times New Roman" pitchFamily="18" charset="0"/>
                <a:cs typeface="Times New Roman" pitchFamily="18" charset="0"/>
              </a:rPr>
              <a:t>Almost exactly nine months after World War II ended, “the cry of the baby was heard across the land,” as historian Landon Jones later described the trend. </a:t>
            </a:r>
          </a:p>
          <a:p>
            <a:r>
              <a:rPr lang="en-US" sz="2400" dirty="0" smtClean="0">
                <a:latin typeface="Times New Roman" pitchFamily="18" charset="0"/>
                <a:cs typeface="Times New Roman" pitchFamily="18" charset="0"/>
              </a:rPr>
              <a:t>More babies were born in 1946 than ever before: 3.4 million, 20 percent more than in 1945. This was the beginning of the so-called “baby boom.” In 1947, another 3.8 million babies were born; 3.9 million were born in 1952; and more than 4 million were born every year from 1954 until 1964, when the boom finally tapered off. </a:t>
            </a:r>
          </a:p>
          <a:p>
            <a:r>
              <a:rPr lang="en-US" sz="2400" dirty="0" smtClean="0">
                <a:latin typeface="Times New Roman" pitchFamily="18" charset="0"/>
                <a:cs typeface="Times New Roman" pitchFamily="18" charset="0"/>
              </a:rPr>
              <a:t>By then, there were 76.4 million “baby boomers” in the United States. They made up almost 40 percent of the nation’s population.</a:t>
            </a:r>
            <a:endParaRPr lang="en-US" sz="2400" dirty="0">
              <a:latin typeface="Times New Roman" pitchFamily="18" charset="0"/>
              <a:cs typeface="Times New Roman" pitchFamily="18" charset="0"/>
            </a:endParaRPr>
          </a:p>
        </p:txBody>
      </p:sp>
      <p:pic>
        <p:nvPicPr>
          <p:cNvPr id="50178" name="Picture 2" descr="https://patospapa.files.wordpress.com/2012/10/baby-boom-stamp.jpg"/>
          <p:cNvPicPr>
            <a:picLocks noChangeAspect="1" noChangeArrowheads="1"/>
          </p:cNvPicPr>
          <p:nvPr/>
        </p:nvPicPr>
        <p:blipFill>
          <a:blip r:embed="rId2" cstate="print"/>
          <a:srcRect/>
          <a:stretch>
            <a:fillRect/>
          </a:stretch>
        </p:blipFill>
        <p:spPr bwMode="auto">
          <a:xfrm>
            <a:off x="6934201" y="-1"/>
            <a:ext cx="2209800" cy="2209801"/>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dirty="0" smtClean="0">
                <a:latin typeface="Times New Roman" pitchFamily="18" charset="0"/>
                <a:cs typeface="Times New Roman" pitchFamily="18" charset="0"/>
              </a:rPr>
              <a:t>Ben Franklin</a:t>
            </a:r>
            <a:br>
              <a:rPr lang="en-US" sz="4800" dirty="0" smtClean="0">
                <a:latin typeface="Times New Roman" pitchFamily="18" charset="0"/>
                <a:cs typeface="Times New Roman" pitchFamily="18" charset="0"/>
              </a:rPr>
            </a:br>
            <a:r>
              <a:rPr lang="en-US" sz="4800" dirty="0" smtClean="0">
                <a:latin typeface="Times New Roman" pitchFamily="18" charset="0"/>
                <a:cs typeface="Times New Roman" pitchFamily="18" charset="0"/>
              </a:rPr>
              <a:t>(Unit 1- Colonial Period)</a:t>
            </a:r>
            <a:endParaRPr lang="en-US" sz="4800" dirty="0">
              <a:latin typeface="Times New Roman" pitchFamily="18" charset="0"/>
              <a:cs typeface="Times New Roman" pitchFamily="18" charset="0"/>
            </a:endParaRPr>
          </a:p>
        </p:txBody>
      </p:sp>
      <p:sp>
        <p:nvSpPr>
          <p:cNvPr id="3" name="Content Placeholder 2"/>
          <p:cNvSpPr>
            <a:spLocks noGrp="1"/>
          </p:cNvSpPr>
          <p:nvPr>
            <p:ph idx="1"/>
          </p:nvPr>
        </p:nvSpPr>
        <p:spPr>
          <a:xfrm>
            <a:off x="4495800" y="1752600"/>
            <a:ext cx="4495800" cy="4625609"/>
          </a:xfrm>
        </p:spPr>
        <p:txBody>
          <a:bodyPr>
            <a:normAutofit/>
          </a:bodyPr>
          <a:lstStyle/>
          <a:p>
            <a:r>
              <a:rPr lang="en-US" sz="2400" dirty="0" smtClean="0">
                <a:latin typeface="Times New Roman" pitchFamily="18" charset="0"/>
                <a:cs typeface="Times New Roman" pitchFamily="18" charset="0"/>
              </a:rPr>
              <a:t>One of the leading figures of early American history, Benjamin Franklin (1706-90) was a statesman, author, publisher, scientist, inventor and diplomat.</a:t>
            </a:r>
          </a:p>
          <a:p>
            <a:r>
              <a:rPr lang="en-US" sz="2400" dirty="0" smtClean="0">
                <a:latin typeface="Times New Roman" pitchFamily="18" charset="0"/>
                <a:cs typeface="Times New Roman" pitchFamily="18" charset="0"/>
              </a:rPr>
              <a:t>He helped launch a lending library, hospital and college, and garnered acclaim for his experiments with electricity, among other projects.</a:t>
            </a:r>
          </a:p>
          <a:p>
            <a:endParaRPr lang="en-US" sz="2400" dirty="0">
              <a:latin typeface="Times New Roman" pitchFamily="18" charset="0"/>
              <a:cs typeface="Times New Roman" pitchFamily="18" charset="0"/>
            </a:endParaRPr>
          </a:p>
        </p:txBody>
      </p:sp>
      <p:pic>
        <p:nvPicPr>
          <p:cNvPr id="28674" name="Picture 2" descr="http://www.dumblittleman.com/wp-content/uploads/2014/04/1-50.jpg"/>
          <p:cNvPicPr>
            <a:picLocks noChangeAspect="1" noChangeArrowheads="1"/>
          </p:cNvPicPr>
          <p:nvPr/>
        </p:nvPicPr>
        <p:blipFill>
          <a:blip r:embed="rId2" cstate="print"/>
          <a:srcRect/>
          <a:stretch>
            <a:fillRect/>
          </a:stretch>
        </p:blipFill>
        <p:spPr bwMode="auto">
          <a:xfrm>
            <a:off x="0" y="1600200"/>
            <a:ext cx="4572000" cy="4585214"/>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latin typeface="Times New Roman" pitchFamily="18" charset="0"/>
                <a:cs typeface="Times New Roman" pitchFamily="18" charset="0"/>
              </a:rPr>
              <a:t>The Baby Boom</a:t>
            </a:r>
            <a:endParaRPr lang="en-US" sz="4800" dirty="0">
              <a:latin typeface="Times New Roman" pitchFamily="18" charset="0"/>
              <a:cs typeface="Times New Roman" pitchFamily="18" charset="0"/>
            </a:endParaRPr>
          </a:p>
        </p:txBody>
      </p:sp>
      <p:pic>
        <p:nvPicPr>
          <p:cNvPr id="51202" name="Picture 2" descr="http://www.profutures.com/images/usbrate.gif"/>
          <p:cNvPicPr>
            <a:picLocks noChangeAspect="1" noChangeArrowheads="1"/>
          </p:cNvPicPr>
          <p:nvPr/>
        </p:nvPicPr>
        <p:blipFill>
          <a:blip r:embed="rId2" cstate="print"/>
          <a:srcRect/>
          <a:stretch>
            <a:fillRect/>
          </a:stretch>
        </p:blipFill>
        <p:spPr bwMode="auto">
          <a:xfrm>
            <a:off x="762000" y="1524000"/>
            <a:ext cx="7995397" cy="5118392"/>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err="1" smtClean="0">
                <a:latin typeface="Times New Roman" pitchFamily="18" charset="0"/>
                <a:cs typeface="Times New Roman" pitchFamily="18" charset="0"/>
              </a:rPr>
              <a:t>Levitown</a:t>
            </a:r>
            <a:endParaRPr lang="en-US" sz="4800" dirty="0">
              <a:latin typeface="Times New Roman" pitchFamily="18" charset="0"/>
              <a:cs typeface="Times New Roman" pitchFamily="18" charset="0"/>
            </a:endParaRPr>
          </a:p>
        </p:txBody>
      </p:sp>
      <p:sp>
        <p:nvSpPr>
          <p:cNvPr id="3" name="Content Placeholder 2"/>
          <p:cNvSpPr>
            <a:spLocks noGrp="1"/>
          </p:cNvSpPr>
          <p:nvPr>
            <p:ph idx="1"/>
          </p:nvPr>
        </p:nvSpPr>
        <p:spPr>
          <a:xfrm>
            <a:off x="228600" y="1775191"/>
            <a:ext cx="4343400" cy="4625609"/>
          </a:xfrm>
        </p:spPr>
        <p:txBody>
          <a:bodyPr>
            <a:normAutofit fontScale="92500" lnSpcReduction="20000"/>
          </a:bodyPr>
          <a:lstStyle/>
          <a:p>
            <a:r>
              <a:rPr lang="en-US" dirty="0" smtClean="0">
                <a:latin typeface="Times New Roman" pitchFamily="18" charset="0"/>
                <a:cs typeface="Times New Roman" pitchFamily="18" charset="0"/>
              </a:rPr>
              <a:t>Levittown, Long Island, the most famous American postwar suburban development, was a household name, the "Exhibit A" of suburbia. It came on the eve of the Baby Boom. </a:t>
            </a:r>
          </a:p>
          <a:p>
            <a:r>
              <a:rPr lang="en-US" dirty="0" smtClean="0">
                <a:latin typeface="Times New Roman" pitchFamily="18" charset="0"/>
                <a:cs typeface="Times New Roman" pitchFamily="18" charset="0"/>
              </a:rPr>
              <a:t>Vets needed housing after the war and they were able to use the GI Bill.</a:t>
            </a:r>
            <a:endParaRPr lang="en-US" dirty="0">
              <a:latin typeface="Times New Roman" pitchFamily="18" charset="0"/>
              <a:cs typeface="Times New Roman" pitchFamily="18" charset="0"/>
            </a:endParaRPr>
          </a:p>
        </p:txBody>
      </p:sp>
      <p:sp>
        <p:nvSpPr>
          <p:cNvPr id="4" name="Content Placeholder 2"/>
          <p:cNvSpPr txBox="1">
            <a:spLocks/>
          </p:cNvSpPr>
          <p:nvPr/>
        </p:nvSpPr>
        <p:spPr>
          <a:xfrm>
            <a:off x="4800600" y="1752600"/>
            <a:ext cx="4343400" cy="4625609"/>
          </a:xfrm>
          <a:prstGeom prst="rect">
            <a:avLst/>
          </a:prstGeom>
        </p:spPr>
        <p:txBody>
          <a:bodyPr vert="horz" lIns="54864" tIns="91440" rtlCol="0">
            <a:normAutofit fontScale="92500" lnSpcReduction="20000"/>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Levittown, Long Island, the most famous American postwar suburban development, was a household name, the "Exhibit A" of suburbia. It came on the eve of the Baby Boom. </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Vets needed housing after the war and they were able to use the GI Bill.</a:t>
            </a:r>
            <a:endParaRPr kumimoji="0" lang="en-US" sz="32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latin typeface="Times New Roman" pitchFamily="18" charset="0"/>
                <a:cs typeface="Times New Roman" pitchFamily="18" charset="0"/>
              </a:rPr>
              <a:t>Levittown</a:t>
            </a:r>
            <a:endParaRPr lang="en-US" sz="5400" dirty="0">
              <a:latin typeface="Times New Roman" pitchFamily="18" charset="0"/>
              <a:cs typeface="Times New Roman" pitchFamily="18" charset="0"/>
            </a:endParaRPr>
          </a:p>
        </p:txBody>
      </p:sp>
      <p:sp>
        <p:nvSpPr>
          <p:cNvPr id="3" name="Content Placeholder 2"/>
          <p:cNvSpPr>
            <a:spLocks noGrp="1"/>
          </p:cNvSpPr>
          <p:nvPr>
            <p:ph idx="1"/>
          </p:nvPr>
        </p:nvSpPr>
        <p:spPr>
          <a:xfrm>
            <a:off x="0" y="1775191"/>
            <a:ext cx="4419600" cy="4625609"/>
          </a:xfrm>
        </p:spPr>
        <p:txBody>
          <a:bodyPr>
            <a:normAutofit lnSpcReduction="10000"/>
          </a:bodyPr>
          <a:lstStyle/>
          <a:p>
            <a:r>
              <a:rPr lang="en-US" dirty="0" smtClean="0">
                <a:latin typeface="Times New Roman" pitchFamily="18" charset="0"/>
                <a:cs typeface="Times New Roman" pitchFamily="18" charset="0"/>
              </a:rPr>
              <a:t>13 million homes in 10 years</a:t>
            </a:r>
          </a:p>
          <a:p>
            <a:r>
              <a:rPr lang="en-US" dirty="0" smtClean="0">
                <a:latin typeface="Times New Roman" pitchFamily="18" charset="0"/>
                <a:cs typeface="Times New Roman" pitchFamily="18" charset="0"/>
              </a:rPr>
              <a:t>Farmland to family homes</a:t>
            </a:r>
          </a:p>
          <a:p>
            <a:r>
              <a:rPr lang="en-US" dirty="0" smtClean="0">
                <a:latin typeface="Times New Roman" pitchFamily="18" charset="0"/>
                <a:cs typeface="Times New Roman" pitchFamily="18" charset="0"/>
              </a:rPr>
              <a:t>Formed 1950s domestic culture- Cult of Domesticity</a:t>
            </a:r>
          </a:p>
          <a:p>
            <a:r>
              <a:rPr lang="en-US" dirty="0" smtClean="0">
                <a:latin typeface="Times New Roman" pitchFamily="18" charset="0"/>
                <a:cs typeface="Times New Roman" pitchFamily="18" charset="0"/>
              </a:rPr>
              <a:t>1 house built every 16 minutes, mass production</a:t>
            </a:r>
            <a:endParaRPr lang="en-US" dirty="0">
              <a:latin typeface="Times New Roman" pitchFamily="18" charset="0"/>
              <a:cs typeface="Times New Roman" pitchFamily="18" charset="0"/>
            </a:endParaRPr>
          </a:p>
        </p:txBody>
      </p:sp>
      <p:pic>
        <p:nvPicPr>
          <p:cNvPr id="1026" name="Picture 2" descr="http://social.rollins.edu/wpsites/thirdsight/files/2013/11/Levittown-Sprawl.jpg"/>
          <p:cNvPicPr>
            <a:picLocks noChangeAspect="1" noChangeArrowheads="1"/>
          </p:cNvPicPr>
          <p:nvPr/>
        </p:nvPicPr>
        <p:blipFill>
          <a:blip r:embed="rId2" cstate="print"/>
          <a:srcRect/>
          <a:stretch>
            <a:fillRect/>
          </a:stretch>
        </p:blipFill>
        <p:spPr bwMode="auto">
          <a:xfrm>
            <a:off x="4591050" y="2209800"/>
            <a:ext cx="4552950" cy="3505200"/>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dirty="0" smtClean="0">
                <a:latin typeface="Times New Roman" pitchFamily="18" charset="0"/>
                <a:cs typeface="Times New Roman" pitchFamily="18" charset="0"/>
              </a:rPr>
              <a:t>JFK “New Frontier”</a:t>
            </a:r>
            <a:br>
              <a:rPr lang="en-US" sz="4800" dirty="0" smtClean="0">
                <a:latin typeface="Times New Roman" pitchFamily="18" charset="0"/>
                <a:cs typeface="Times New Roman" pitchFamily="18" charset="0"/>
              </a:rPr>
            </a:br>
            <a:r>
              <a:rPr lang="en-US" sz="4800" dirty="0" smtClean="0">
                <a:latin typeface="Times New Roman" pitchFamily="18" charset="0"/>
                <a:cs typeface="Times New Roman" pitchFamily="18" charset="0"/>
              </a:rPr>
              <a:t>(1960)</a:t>
            </a:r>
            <a:endParaRPr lang="en-US" sz="4800" dirty="0">
              <a:latin typeface="Times New Roman" pitchFamily="18" charset="0"/>
              <a:cs typeface="Times New Roman" pitchFamily="18" charset="0"/>
            </a:endParaRPr>
          </a:p>
        </p:txBody>
      </p:sp>
      <p:sp>
        <p:nvSpPr>
          <p:cNvPr id="3" name="Content Placeholder 2"/>
          <p:cNvSpPr>
            <a:spLocks noGrp="1"/>
          </p:cNvSpPr>
          <p:nvPr>
            <p:ph idx="1"/>
          </p:nvPr>
        </p:nvSpPr>
        <p:spPr>
          <a:xfrm>
            <a:off x="-381000" y="1752600"/>
            <a:ext cx="4343400" cy="4625609"/>
          </a:xfrm>
        </p:spPr>
        <p:txBody>
          <a:bodyPr/>
          <a:lstStyle/>
          <a:p>
            <a:r>
              <a:rPr lang="en-US" dirty="0" smtClean="0">
                <a:latin typeface="Times New Roman" pitchFamily="18" charset="0"/>
                <a:cs typeface="Times New Roman" pitchFamily="18" charset="0"/>
              </a:rPr>
              <a:t>Kennedy’s Domestic policy- Promises of equality, employment, and financial aid to the needy </a:t>
            </a:r>
          </a:p>
          <a:p>
            <a:r>
              <a:rPr lang="en-US" dirty="0" smtClean="0">
                <a:latin typeface="Times New Roman" pitchFamily="18" charset="0"/>
                <a:cs typeface="Times New Roman" pitchFamily="18" charset="0"/>
              </a:rPr>
              <a:t>The majority of these acts were passed after his assassination by LBJ</a:t>
            </a:r>
            <a:endParaRPr lang="en-US" dirty="0">
              <a:latin typeface="Times New Roman" pitchFamily="18" charset="0"/>
              <a:cs typeface="Times New Roman" pitchFamily="18" charset="0"/>
            </a:endParaRPr>
          </a:p>
        </p:txBody>
      </p:sp>
      <p:pic>
        <p:nvPicPr>
          <p:cNvPr id="1026" name="Picture 2" descr="http://izquotes.com/quotes-pictures/quote-we-stand-today-on-the-edge-of-a-new-frontier-the-frontier-of-the-1960-s-a-frontier-of-unknown-john-f-kennedy-345825.jpg"/>
          <p:cNvPicPr>
            <a:picLocks noChangeAspect="1" noChangeArrowheads="1"/>
          </p:cNvPicPr>
          <p:nvPr/>
        </p:nvPicPr>
        <p:blipFill>
          <a:blip r:embed="rId2" cstate="print"/>
          <a:srcRect/>
          <a:stretch>
            <a:fillRect/>
          </a:stretch>
        </p:blipFill>
        <p:spPr bwMode="auto">
          <a:xfrm>
            <a:off x="4038600" y="2362200"/>
            <a:ext cx="5105400" cy="2403170"/>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latin typeface="Times New Roman" pitchFamily="18" charset="0"/>
                <a:cs typeface="Times New Roman" pitchFamily="18" charset="0"/>
              </a:rPr>
              <a:t>Troops to Vietnam</a:t>
            </a:r>
            <a:endParaRPr lang="en-US" sz="4800" dirty="0">
              <a:latin typeface="Times New Roman" pitchFamily="18" charset="0"/>
              <a:cs typeface="Times New Roman" pitchFamily="18" charset="0"/>
            </a:endParaRPr>
          </a:p>
        </p:txBody>
      </p:sp>
      <p:pic>
        <p:nvPicPr>
          <p:cNvPr id="4098" name="Picture 2" descr="http://www.glencoe.com/qe/images/b204/q8275/fcat_gr8_mae132_a.gif"/>
          <p:cNvPicPr>
            <a:picLocks noChangeAspect="1" noChangeArrowheads="1"/>
          </p:cNvPicPr>
          <p:nvPr/>
        </p:nvPicPr>
        <p:blipFill>
          <a:blip r:embed="rId2" cstate="print"/>
          <a:srcRect/>
          <a:stretch>
            <a:fillRect/>
          </a:stretch>
        </p:blipFill>
        <p:spPr bwMode="auto">
          <a:xfrm>
            <a:off x="2895600" y="1447800"/>
            <a:ext cx="4267200" cy="5320498"/>
          </a:xfrm>
          <a:prstGeom prst="rect">
            <a:avLst/>
          </a:prstGeom>
          <a:noFill/>
        </p:spPr>
      </p:pic>
      <p:sp>
        <p:nvSpPr>
          <p:cNvPr id="6" name="TextBox 5"/>
          <p:cNvSpPr txBox="1"/>
          <p:nvPr/>
        </p:nvSpPr>
        <p:spPr>
          <a:xfrm>
            <a:off x="0" y="2743200"/>
            <a:ext cx="2819400"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dirty="0" smtClean="0">
                <a:latin typeface="Times New Roman" pitchFamily="18" charset="0"/>
                <a:cs typeface="Times New Roman" pitchFamily="18" charset="0"/>
              </a:rPr>
              <a:t>LBJ- 1964- 1968</a:t>
            </a:r>
          </a:p>
          <a:p>
            <a:r>
              <a:rPr lang="en-US" sz="2400" dirty="0" smtClean="0">
                <a:latin typeface="Times New Roman" pitchFamily="18" charset="0"/>
                <a:cs typeface="Times New Roman" pitchFamily="18" charset="0"/>
              </a:rPr>
              <a:t>Nixon- </a:t>
            </a:r>
            <a:r>
              <a:rPr lang="en-US" sz="2400" dirty="0" smtClean="0">
                <a:latin typeface="Times New Roman" pitchFamily="18" charset="0"/>
                <a:cs typeface="Times New Roman" pitchFamily="18" charset="0"/>
              </a:rPr>
              <a:t>1969 to 1974</a:t>
            </a:r>
            <a:endParaRPr lang="en-US" sz="24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dirty="0" smtClean="0">
                <a:latin typeface="Times New Roman" pitchFamily="18" charset="0"/>
                <a:cs typeface="Times New Roman" pitchFamily="18" charset="0"/>
              </a:rPr>
              <a:t>Ben Franklin</a:t>
            </a:r>
            <a:br>
              <a:rPr lang="en-US" sz="4800" dirty="0" smtClean="0">
                <a:latin typeface="Times New Roman" pitchFamily="18" charset="0"/>
                <a:cs typeface="Times New Roman" pitchFamily="18" charset="0"/>
              </a:rPr>
            </a:br>
            <a:r>
              <a:rPr lang="en-US" sz="4800" dirty="0" smtClean="0">
                <a:latin typeface="Times New Roman" pitchFamily="18" charset="0"/>
                <a:cs typeface="Times New Roman" pitchFamily="18" charset="0"/>
              </a:rPr>
              <a:t>(Unit 1- Colonial Period)</a:t>
            </a:r>
            <a:endParaRPr lang="en-US" sz="4800" dirty="0">
              <a:latin typeface="Times New Roman" pitchFamily="18" charset="0"/>
              <a:cs typeface="Times New Roman" pitchFamily="18" charset="0"/>
            </a:endParaRPr>
          </a:p>
        </p:txBody>
      </p:sp>
      <p:sp>
        <p:nvSpPr>
          <p:cNvPr id="3" name="Content Placeholder 2"/>
          <p:cNvSpPr>
            <a:spLocks noGrp="1"/>
          </p:cNvSpPr>
          <p:nvPr>
            <p:ph idx="1"/>
          </p:nvPr>
        </p:nvSpPr>
        <p:spPr>
          <a:xfrm>
            <a:off x="4495800" y="1752600"/>
            <a:ext cx="4648200" cy="4625609"/>
          </a:xfrm>
        </p:spPr>
        <p:txBody>
          <a:bodyPr>
            <a:normAutofit/>
          </a:bodyPr>
          <a:lstStyle/>
          <a:p>
            <a:r>
              <a:rPr lang="en-US" sz="2400" dirty="0" smtClean="0">
                <a:latin typeface="Times New Roman" pitchFamily="18" charset="0"/>
                <a:cs typeface="Times New Roman" pitchFamily="18" charset="0"/>
              </a:rPr>
              <a:t>During the American Revolution, he served in the Second Continental Congress and helped draft the Declaration of Independence in 1776. </a:t>
            </a:r>
          </a:p>
          <a:p>
            <a:r>
              <a:rPr lang="en-US" sz="2400" dirty="0" smtClean="0">
                <a:latin typeface="Times New Roman" pitchFamily="18" charset="0"/>
                <a:cs typeface="Times New Roman" pitchFamily="18" charset="0"/>
              </a:rPr>
              <a:t>He also negotiated the 1783 Treaty of Paris that ended the Revolutionary War (1775-83). </a:t>
            </a:r>
          </a:p>
          <a:p>
            <a:r>
              <a:rPr lang="en-US" sz="2400" dirty="0" smtClean="0">
                <a:latin typeface="Times New Roman" pitchFamily="18" charset="0"/>
                <a:cs typeface="Times New Roman" pitchFamily="18" charset="0"/>
              </a:rPr>
              <a:t>In 1787, in his final significant act of public service, he was a delegate to the convention that produced the U.S. Constitution.</a:t>
            </a:r>
            <a:endParaRPr lang="en-US" sz="2400" dirty="0">
              <a:latin typeface="Times New Roman" pitchFamily="18" charset="0"/>
              <a:cs typeface="Times New Roman" pitchFamily="18" charset="0"/>
            </a:endParaRPr>
          </a:p>
        </p:txBody>
      </p:sp>
      <p:pic>
        <p:nvPicPr>
          <p:cNvPr id="28674" name="Picture 2" descr="http://www.dumblittleman.com/wp-content/uploads/2014/04/1-50.jpg"/>
          <p:cNvPicPr>
            <a:picLocks noChangeAspect="1" noChangeArrowheads="1"/>
          </p:cNvPicPr>
          <p:nvPr/>
        </p:nvPicPr>
        <p:blipFill>
          <a:blip r:embed="rId2" cstate="print"/>
          <a:srcRect/>
          <a:stretch>
            <a:fillRect/>
          </a:stretch>
        </p:blipFill>
        <p:spPr bwMode="auto">
          <a:xfrm>
            <a:off x="0" y="1600200"/>
            <a:ext cx="4572000" cy="4585214"/>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latin typeface="Times New Roman" pitchFamily="18" charset="0"/>
                <a:cs typeface="Times New Roman" pitchFamily="18" charset="0"/>
              </a:rPr>
              <a:t>Mobocracy- Term</a:t>
            </a:r>
            <a:endParaRPr lang="en-US" sz="4800" dirty="0">
              <a:latin typeface="Times New Roman" pitchFamily="18" charset="0"/>
              <a:cs typeface="Times New Roman" pitchFamily="18" charset="0"/>
            </a:endParaRPr>
          </a:p>
        </p:txBody>
      </p:sp>
      <p:sp>
        <p:nvSpPr>
          <p:cNvPr id="3" name="Content Placeholder 2"/>
          <p:cNvSpPr>
            <a:spLocks noGrp="1"/>
          </p:cNvSpPr>
          <p:nvPr>
            <p:ph idx="1"/>
          </p:nvPr>
        </p:nvSpPr>
        <p:spPr>
          <a:xfrm>
            <a:off x="228600" y="1775191"/>
            <a:ext cx="4343400" cy="4625609"/>
          </a:xfrm>
        </p:spPr>
        <p:txBody>
          <a:bodyPr/>
          <a:lstStyle/>
          <a:p>
            <a:r>
              <a:rPr lang="en-US" b="1" dirty="0" smtClean="0">
                <a:latin typeface="Times New Roman" pitchFamily="18" charset="0"/>
                <a:cs typeface="Times New Roman" pitchFamily="18" charset="0"/>
              </a:rPr>
              <a:t>Mobocracy-</a:t>
            </a:r>
            <a:r>
              <a:rPr lang="en-US" dirty="0" smtClean="0">
                <a:latin typeface="Times New Roman" pitchFamily="18" charset="0"/>
                <a:cs typeface="Times New Roman" pitchFamily="18" charset="0"/>
              </a:rPr>
              <a:t> Fear of the uneducated choosing a president would be dangerous to the stability of the nation</a:t>
            </a:r>
            <a:endParaRPr lang="en-US" dirty="0">
              <a:latin typeface="Times New Roman" pitchFamily="18" charset="0"/>
              <a:cs typeface="Times New Roman" pitchFamily="18" charset="0"/>
            </a:endParaRPr>
          </a:p>
        </p:txBody>
      </p:sp>
      <p:pic>
        <p:nvPicPr>
          <p:cNvPr id="6146" name="Picture 2" descr="http://tah.ashbrook.org/wp-content/themes/tah-main/images/imported/convention/hamilton.jpg"/>
          <p:cNvPicPr>
            <a:picLocks noChangeAspect="1" noChangeArrowheads="1"/>
          </p:cNvPicPr>
          <p:nvPr/>
        </p:nvPicPr>
        <p:blipFill>
          <a:blip r:embed="rId2" cstate="print"/>
          <a:srcRect/>
          <a:stretch>
            <a:fillRect/>
          </a:stretch>
        </p:blipFill>
        <p:spPr bwMode="auto">
          <a:xfrm>
            <a:off x="5486400" y="1524000"/>
            <a:ext cx="3429000" cy="4967009"/>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dirty="0" smtClean="0">
                <a:latin typeface="Times New Roman" pitchFamily="18" charset="0"/>
                <a:cs typeface="Times New Roman" pitchFamily="18" charset="0"/>
              </a:rPr>
              <a:t>Report on Public Credit </a:t>
            </a:r>
            <a:br>
              <a:rPr lang="en-US" sz="4800" dirty="0" smtClean="0">
                <a:latin typeface="Times New Roman" pitchFamily="18" charset="0"/>
                <a:cs typeface="Times New Roman" pitchFamily="18" charset="0"/>
              </a:rPr>
            </a:br>
            <a:r>
              <a:rPr lang="en-US" sz="4800" dirty="0" smtClean="0">
                <a:latin typeface="Times New Roman" pitchFamily="18" charset="0"/>
                <a:cs typeface="Times New Roman" pitchFamily="18" charset="0"/>
              </a:rPr>
              <a:t>(Unit 2- Early Gov. , 1790)</a:t>
            </a:r>
            <a:endParaRPr lang="en-US" sz="4800" dirty="0">
              <a:latin typeface="Times New Roman" pitchFamily="18" charset="0"/>
              <a:cs typeface="Times New Roman" pitchFamily="18" charset="0"/>
            </a:endParaRPr>
          </a:p>
        </p:txBody>
      </p:sp>
      <p:sp>
        <p:nvSpPr>
          <p:cNvPr id="3" name="Content Placeholder 2"/>
          <p:cNvSpPr>
            <a:spLocks noGrp="1"/>
          </p:cNvSpPr>
          <p:nvPr>
            <p:ph idx="1"/>
          </p:nvPr>
        </p:nvSpPr>
        <p:spPr>
          <a:xfrm>
            <a:off x="228600" y="1775191"/>
            <a:ext cx="4343400" cy="4625609"/>
          </a:xfrm>
        </p:spPr>
        <p:txBody>
          <a:bodyPr>
            <a:normAutofit/>
          </a:bodyPr>
          <a:lstStyle/>
          <a:p>
            <a:r>
              <a:rPr lang="en-US" sz="2400" b="1" i="1" dirty="0" smtClean="0">
                <a:latin typeface="Times New Roman" pitchFamily="18" charset="0"/>
                <a:cs typeface="Times New Roman" pitchFamily="18" charset="0"/>
              </a:rPr>
              <a:t>Report on Public Credit- </a:t>
            </a:r>
            <a:r>
              <a:rPr lang="en-US" sz="2400" dirty="0" smtClean="0">
                <a:latin typeface="Times New Roman" pitchFamily="18" charset="0"/>
                <a:cs typeface="Times New Roman" pitchFamily="18" charset="0"/>
              </a:rPr>
              <a:t>Explained how monetary and fiscal policy should favor the rich, so they can stimulate domestic growth </a:t>
            </a:r>
          </a:p>
          <a:p>
            <a:r>
              <a:rPr lang="en-US" sz="2400" b="1" i="1" dirty="0" smtClean="0">
                <a:latin typeface="Times New Roman" pitchFamily="18" charset="0"/>
                <a:cs typeface="Times New Roman" pitchFamily="18" charset="0"/>
              </a:rPr>
              <a:t>Report on Manufactures- </a:t>
            </a:r>
            <a:r>
              <a:rPr lang="en-US" sz="2400" dirty="0" smtClean="0">
                <a:latin typeface="Times New Roman" pitchFamily="18" charset="0"/>
                <a:cs typeface="Times New Roman" pitchFamily="18" charset="0"/>
              </a:rPr>
              <a:t>Promoted the industrialization of the US and the use of strong protective tariffs </a:t>
            </a:r>
            <a:endParaRPr lang="en-US" sz="2400" i="1" dirty="0">
              <a:latin typeface="Times New Roman" pitchFamily="18" charset="0"/>
              <a:cs typeface="Times New Roman" pitchFamily="18" charset="0"/>
            </a:endParaRPr>
          </a:p>
        </p:txBody>
      </p:sp>
      <p:pic>
        <p:nvPicPr>
          <p:cNvPr id="5122" name="Picture 2" descr="http://pixel.nymag.com/content/dam/fashion/daily/2013/04/15/15-alexander-hamilton-10-dollar-bill.jpg"/>
          <p:cNvPicPr>
            <a:picLocks noChangeAspect="1" noChangeArrowheads="1"/>
          </p:cNvPicPr>
          <p:nvPr/>
        </p:nvPicPr>
        <p:blipFill>
          <a:blip r:embed="rId2" cstate="print"/>
          <a:srcRect/>
          <a:stretch>
            <a:fillRect/>
          </a:stretch>
        </p:blipFill>
        <p:spPr bwMode="auto">
          <a:xfrm>
            <a:off x="4591050" y="2057400"/>
            <a:ext cx="4552950" cy="3038476"/>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dirty="0" smtClean="0">
                <a:latin typeface="Times New Roman" pitchFamily="18" charset="0"/>
                <a:cs typeface="Times New Roman" pitchFamily="18" charset="0"/>
              </a:rPr>
              <a:t>Pinckney Treaty </a:t>
            </a:r>
            <a:br>
              <a:rPr lang="en-US" sz="4800" dirty="0" smtClean="0">
                <a:latin typeface="Times New Roman" pitchFamily="18" charset="0"/>
                <a:cs typeface="Times New Roman" pitchFamily="18" charset="0"/>
              </a:rPr>
            </a:br>
            <a:r>
              <a:rPr lang="en-US" sz="4800" dirty="0" smtClean="0">
                <a:latin typeface="Times New Roman" pitchFamily="18" charset="0"/>
                <a:cs typeface="Times New Roman" pitchFamily="18" charset="0"/>
              </a:rPr>
              <a:t>(Unit 3, 1795) </a:t>
            </a:r>
            <a:endParaRPr lang="en-US" sz="4800" dirty="0">
              <a:latin typeface="Times New Roman" pitchFamily="18" charset="0"/>
              <a:cs typeface="Times New Roman" pitchFamily="18" charset="0"/>
            </a:endParaRPr>
          </a:p>
        </p:txBody>
      </p:sp>
      <p:sp>
        <p:nvSpPr>
          <p:cNvPr id="3" name="Content Placeholder 2"/>
          <p:cNvSpPr>
            <a:spLocks noGrp="1"/>
          </p:cNvSpPr>
          <p:nvPr>
            <p:ph idx="1"/>
          </p:nvPr>
        </p:nvSpPr>
        <p:spPr>
          <a:xfrm>
            <a:off x="4572000" y="1752600"/>
            <a:ext cx="4343400" cy="4625609"/>
          </a:xfrm>
        </p:spPr>
        <p:txBody>
          <a:bodyPr>
            <a:normAutofit lnSpcReduction="10000"/>
          </a:bodyPr>
          <a:lstStyle/>
          <a:p>
            <a:r>
              <a:rPr lang="en-US" sz="2800" dirty="0" smtClean="0">
                <a:latin typeface="Times New Roman" pitchFamily="18" charset="0"/>
                <a:cs typeface="Times New Roman" pitchFamily="18" charset="0"/>
              </a:rPr>
              <a:t>Opened up the right of deposit at the Port of New Orleans in 1795 with Spain</a:t>
            </a:r>
          </a:p>
          <a:p>
            <a:r>
              <a:rPr lang="en-US" sz="2800" dirty="0" smtClean="0">
                <a:latin typeface="Times New Roman" pitchFamily="18" charset="0"/>
                <a:cs typeface="Times New Roman" pitchFamily="18" charset="0"/>
              </a:rPr>
              <a:t>However, in 1802 Spain revoked the right</a:t>
            </a:r>
          </a:p>
          <a:p>
            <a:r>
              <a:rPr lang="en-US" sz="2800" dirty="0" smtClean="0">
                <a:latin typeface="Times New Roman" pitchFamily="18" charset="0"/>
                <a:cs typeface="Times New Roman" pitchFamily="18" charset="0"/>
              </a:rPr>
              <a:t>Farmers demanded </a:t>
            </a:r>
            <a:r>
              <a:rPr lang="en-US" sz="2800" dirty="0" err="1" smtClean="0">
                <a:latin typeface="Times New Roman" pitchFamily="18" charset="0"/>
                <a:cs typeface="Times New Roman" pitchFamily="18" charset="0"/>
              </a:rPr>
              <a:t>gov</a:t>
            </a:r>
            <a:r>
              <a:rPr lang="en-US" sz="2800" dirty="0" smtClean="0">
                <a:latin typeface="Times New Roman" pitchFamily="18" charset="0"/>
                <a:cs typeface="Times New Roman" pitchFamily="18" charset="0"/>
              </a:rPr>
              <a:t>. intervention</a:t>
            </a:r>
          </a:p>
          <a:p>
            <a:r>
              <a:rPr lang="en-US" sz="2800" dirty="0" smtClean="0">
                <a:latin typeface="Times New Roman" pitchFamily="18" charset="0"/>
                <a:cs typeface="Times New Roman" pitchFamily="18" charset="0"/>
              </a:rPr>
              <a:t>This was one of the causes of the Louisiana Purchase</a:t>
            </a:r>
          </a:p>
          <a:p>
            <a:endParaRPr lang="en-US" sz="2800" dirty="0">
              <a:latin typeface="Times New Roman" pitchFamily="18" charset="0"/>
              <a:cs typeface="Times New Roman" pitchFamily="18" charset="0"/>
            </a:endParaRPr>
          </a:p>
        </p:txBody>
      </p:sp>
      <p:pic>
        <p:nvPicPr>
          <p:cNvPr id="4098" name="Picture 2" descr="http://georgiainfo.galileo.usg.edu/images/uploads/gallery/GeorgiaBoundaries1795.jpg"/>
          <p:cNvPicPr>
            <a:picLocks noChangeAspect="1" noChangeArrowheads="1"/>
          </p:cNvPicPr>
          <p:nvPr/>
        </p:nvPicPr>
        <p:blipFill>
          <a:blip r:embed="rId2" cstate="print"/>
          <a:srcRect/>
          <a:stretch>
            <a:fillRect/>
          </a:stretch>
        </p:blipFill>
        <p:spPr bwMode="auto">
          <a:xfrm>
            <a:off x="0" y="1981200"/>
            <a:ext cx="4552950" cy="3086101"/>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dirty="0" smtClean="0">
                <a:latin typeface="Times New Roman" pitchFamily="18" charset="0"/>
                <a:cs typeface="Times New Roman" pitchFamily="18" charset="0"/>
              </a:rPr>
              <a:t>Jefferson’s Attempt to Remove the Federalists Judge (Unit 3)</a:t>
            </a:r>
            <a:endParaRPr lang="en-US" sz="4800" dirty="0">
              <a:latin typeface="Times New Roman" pitchFamily="18" charset="0"/>
              <a:cs typeface="Times New Roman" pitchFamily="18" charset="0"/>
            </a:endParaRPr>
          </a:p>
        </p:txBody>
      </p:sp>
      <p:sp>
        <p:nvSpPr>
          <p:cNvPr id="3" name="Content Placeholder 2"/>
          <p:cNvSpPr>
            <a:spLocks noGrp="1"/>
          </p:cNvSpPr>
          <p:nvPr>
            <p:ph idx="1"/>
          </p:nvPr>
        </p:nvSpPr>
        <p:spPr>
          <a:xfrm>
            <a:off x="228600" y="1775191"/>
            <a:ext cx="4343400" cy="4625609"/>
          </a:xfrm>
        </p:spPr>
        <p:txBody>
          <a:bodyPr>
            <a:normAutofit/>
          </a:bodyPr>
          <a:lstStyle/>
          <a:p>
            <a:r>
              <a:rPr lang="en-US" sz="2400" dirty="0" smtClean="0">
                <a:latin typeface="Times New Roman" pitchFamily="18" charset="0"/>
                <a:cs typeface="Times New Roman" pitchFamily="18" charset="0"/>
              </a:rPr>
              <a:t>After the Marbury decision, Jefferson desired to remove Federalist SC judges</a:t>
            </a:r>
          </a:p>
          <a:p>
            <a:r>
              <a:rPr lang="en-US" sz="2400" dirty="0" smtClean="0">
                <a:latin typeface="Times New Roman" pitchFamily="18" charset="0"/>
                <a:cs typeface="Times New Roman" pitchFamily="18" charset="0"/>
              </a:rPr>
              <a:t>A </a:t>
            </a:r>
            <a:r>
              <a:rPr lang="en-US" sz="2400" b="1" dirty="0" smtClean="0">
                <a:latin typeface="Times New Roman" pitchFamily="18" charset="0"/>
                <a:cs typeface="Times New Roman" pitchFamily="18" charset="0"/>
              </a:rPr>
              <a:t>partisan (In favor of one side)</a:t>
            </a:r>
            <a:r>
              <a:rPr lang="en-US" sz="2400" dirty="0" smtClean="0">
                <a:latin typeface="Times New Roman" pitchFamily="18" charset="0"/>
                <a:cs typeface="Times New Roman" pitchFamily="18" charset="0"/>
              </a:rPr>
              <a:t> House voted to impeach Justice Samuel Chase </a:t>
            </a:r>
          </a:p>
          <a:p>
            <a:r>
              <a:rPr lang="en-US" sz="2400" dirty="0" smtClean="0">
                <a:latin typeface="Times New Roman" pitchFamily="18" charset="0"/>
                <a:cs typeface="Times New Roman" pitchFamily="18" charset="0"/>
              </a:rPr>
              <a:t>The Senate refused to remove Chase without evidence of “high crimes and misdemeanors”</a:t>
            </a:r>
          </a:p>
          <a:p>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pic>
        <p:nvPicPr>
          <p:cNvPr id="3074" name="Picture 2" descr="http://www.thegenealogytree.com/us-presidents/images/3tj_header_sm.jpg"/>
          <p:cNvPicPr>
            <a:picLocks noChangeAspect="1" noChangeArrowheads="1"/>
          </p:cNvPicPr>
          <p:nvPr/>
        </p:nvPicPr>
        <p:blipFill>
          <a:blip r:embed="rId2" cstate="print"/>
          <a:srcRect/>
          <a:stretch>
            <a:fillRect/>
          </a:stretch>
        </p:blipFill>
        <p:spPr bwMode="auto">
          <a:xfrm>
            <a:off x="4554002" y="2514600"/>
            <a:ext cx="4589998" cy="25908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587</TotalTime>
  <Words>2882</Words>
  <Application>Microsoft Office PowerPoint</Application>
  <PresentationFormat>On-screen Show (4:3)</PresentationFormat>
  <Paragraphs>166</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Module</vt:lpstr>
      <vt:lpstr>Review- Missed Material</vt:lpstr>
      <vt:lpstr>John Calvin  (Unit 1; Pre-US History)</vt:lpstr>
      <vt:lpstr>Anne Hutchinson  (Unit 1- Colonial Period)</vt:lpstr>
      <vt:lpstr>Ben Franklin (Unit 1- Colonial Period)</vt:lpstr>
      <vt:lpstr>Ben Franklin (Unit 1- Colonial Period)</vt:lpstr>
      <vt:lpstr>Mobocracy- Term</vt:lpstr>
      <vt:lpstr>Report on Public Credit  (Unit 2- Early Gov. , 1790)</vt:lpstr>
      <vt:lpstr>Pinckney Treaty  (Unit 3, 1795) </vt:lpstr>
      <vt:lpstr>Jefferson’s Attempt to Remove the Federalists Judge (Unit 3)</vt:lpstr>
      <vt:lpstr>National Republicans, Whigs  (Unit 3, 1834–54)</vt:lpstr>
      <vt:lpstr>Susan B. Anthony (Unit 3- 4, 1820- 1906)</vt:lpstr>
      <vt:lpstr>Susan B. Anthony (Unit 3- 4, 1820- 1906)</vt:lpstr>
      <vt:lpstr>Webster- Ashburton Treaty (1842) Unit 3</vt:lpstr>
      <vt:lpstr>John C. Calhoun Unit 3, (1782-1850)</vt:lpstr>
      <vt:lpstr>John C. Calhoun Unit 3, (1782-1850)</vt:lpstr>
      <vt:lpstr>Greenbacks- Term Unit 4</vt:lpstr>
      <vt:lpstr>Ironclads- Term Unit 4</vt:lpstr>
      <vt:lpstr>Homestead/ Morrill Land Grant Act of 1862 (Unit 4)</vt:lpstr>
      <vt:lpstr>Frederick Jackson Turner “Frontier Thesis” (1893) </vt:lpstr>
      <vt:lpstr>Helen Hunt Jackson  “A Century of Dishonor” Unit 5</vt:lpstr>
      <vt:lpstr>Dawes Severalty Act, 1887 Unit 5</vt:lpstr>
      <vt:lpstr>Panic of 1893 Unit 5</vt:lpstr>
      <vt:lpstr>Horatio Alger “Ragged Dick” Unit 5- Gilded Age</vt:lpstr>
      <vt:lpstr>Unions- Labor in the Gilded Age Unit 5</vt:lpstr>
      <vt:lpstr>Unions- Labor in the Gilded Age Unit 5</vt:lpstr>
      <vt:lpstr>Eugene V. Debs (1855-1926) Unit 5</vt:lpstr>
      <vt:lpstr>Pendleton Civil Act  Unit 5 (1881)</vt:lpstr>
      <vt:lpstr>Lincoln Steffens  “The Shame of Cities” (1904) Unit 5</vt:lpstr>
      <vt:lpstr>The Federal Reserve  Unit 6 (1913) </vt:lpstr>
      <vt:lpstr>“Influence of Sea Power upon History” Unit 6 (1890)</vt:lpstr>
      <vt:lpstr>The Ohio Gang or Poker Cabinet Unit 7 (1920s)</vt:lpstr>
      <vt:lpstr>FDR’s Black Cabinet (1932-44) Unit 8</vt:lpstr>
      <vt:lpstr>“Brother, Can You Spare A Dime” lyrics by Yip Harburg, music by Jay Gorney (1931)</vt:lpstr>
      <vt:lpstr>The Eisenhower Administration Unit 10</vt:lpstr>
      <vt:lpstr>The National Highway Act</vt:lpstr>
      <vt:lpstr>The National Highway Act</vt:lpstr>
      <vt:lpstr>The National Highway Act</vt:lpstr>
      <vt:lpstr>The Industrial Military Complex</vt:lpstr>
      <vt:lpstr>The Baby Boom (1950s) Unit 10</vt:lpstr>
      <vt:lpstr>The Baby Boom</vt:lpstr>
      <vt:lpstr>Levitown</vt:lpstr>
      <vt:lpstr>Levittown</vt:lpstr>
      <vt:lpstr>JFK “New Frontier” (1960)</vt:lpstr>
      <vt:lpstr>Troops to Vietnam</vt:lpstr>
    </vt:vector>
  </TitlesOfParts>
  <Company>ccsd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 Missed Material</dc:title>
  <dc:creator>raascha</dc:creator>
  <cp:lastModifiedBy>raascha</cp:lastModifiedBy>
  <cp:revision>62</cp:revision>
  <dcterms:created xsi:type="dcterms:W3CDTF">2015-04-28T14:12:31Z</dcterms:created>
  <dcterms:modified xsi:type="dcterms:W3CDTF">2015-04-29T22:30:24Z</dcterms:modified>
</cp:coreProperties>
</file>