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0" r:id="rId17"/>
    <p:sldId id="271" r:id="rId18"/>
    <p:sldId id="272" r:id="rId19"/>
    <p:sldId id="274" r:id="rId20"/>
    <p:sldId id="275" r:id="rId21"/>
    <p:sldId id="276" r:id="rId22"/>
    <p:sldId id="277" r:id="rId23"/>
    <p:sldId id="281" r:id="rId24"/>
    <p:sldId id="278"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0"/>
  <c:chart>
    <c:autoTitleDeleted val="1"/>
    <c:plotArea>
      <c:layout>
        <c:manualLayout>
          <c:layoutTarget val="inner"/>
          <c:xMode val="edge"/>
          <c:yMode val="edge"/>
          <c:x val="0.12077294685990358"/>
          <c:y val="6.0085836909871439E-2"/>
          <c:w val="0.51612903225806506"/>
          <c:h val="0.59820542210704664"/>
        </c:manualLayout>
      </c:layout>
      <c:barChart>
        <c:barDir val="col"/>
        <c:grouping val="clustered"/>
        <c:ser>
          <c:idx val="0"/>
          <c:order val="0"/>
          <c:tx>
            <c:strRef>
              <c:f>Sheet1!$A$2</c:f>
              <c:strCache>
                <c:ptCount val="1"/>
                <c:pt idx="0">
                  <c:v>Russian</c:v>
                </c:pt>
              </c:strCache>
            </c:strRef>
          </c:tx>
          <c:cat>
            <c:strRef>
              <c:f>Sheet1!$B$1:$E$1</c:f>
              <c:strCache>
                <c:ptCount val="1"/>
                <c:pt idx="0">
                  <c:v>Deaths in WWII in millions</c:v>
                </c:pt>
              </c:strCache>
            </c:strRef>
          </c:cat>
          <c:val>
            <c:numRef>
              <c:f>Sheet1!$B$2:$E$2</c:f>
              <c:numCache>
                <c:formatCode>General</c:formatCode>
                <c:ptCount val="4"/>
                <c:pt idx="0">
                  <c:v>26</c:v>
                </c:pt>
              </c:numCache>
            </c:numRef>
          </c:val>
        </c:ser>
        <c:ser>
          <c:idx val="3"/>
          <c:order val="1"/>
          <c:tx>
            <c:strRef>
              <c:f>Sheet1!$A$3</c:f>
              <c:strCache>
                <c:ptCount val="1"/>
                <c:pt idx="0">
                  <c:v>Germans</c:v>
                </c:pt>
              </c:strCache>
            </c:strRef>
          </c:tx>
          <c:cat>
            <c:strRef>
              <c:f>Sheet1!$B$1:$E$1</c:f>
              <c:strCache>
                <c:ptCount val="1"/>
                <c:pt idx="0">
                  <c:v>Deaths in WWII in millions</c:v>
                </c:pt>
              </c:strCache>
            </c:strRef>
          </c:cat>
          <c:val>
            <c:numRef>
              <c:f>Sheet1!$B$3:$E$3</c:f>
              <c:numCache>
                <c:formatCode>General</c:formatCode>
                <c:ptCount val="4"/>
                <c:pt idx="0">
                  <c:v>7</c:v>
                </c:pt>
              </c:numCache>
            </c:numRef>
          </c:val>
        </c:ser>
        <c:ser>
          <c:idx val="5"/>
          <c:order val="2"/>
          <c:tx>
            <c:strRef>
              <c:f>Sheet1!$A$4</c:f>
              <c:strCache>
                <c:ptCount val="1"/>
                <c:pt idx="0">
                  <c:v>English</c:v>
                </c:pt>
              </c:strCache>
            </c:strRef>
          </c:tx>
          <c:cat>
            <c:strRef>
              <c:f>Sheet1!$B$1:$E$1</c:f>
              <c:strCache>
                <c:ptCount val="1"/>
                <c:pt idx="0">
                  <c:v>Deaths in WWII in millions</c:v>
                </c:pt>
              </c:strCache>
            </c:strRef>
          </c:cat>
          <c:val>
            <c:numRef>
              <c:f>Sheet1!$B$4:$E$4</c:f>
              <c:numCache>
                <c:formatCode>General</c:formatCode>
                <c:ptCount val="4"/>
                <c:pt idx="0">
                  <c:v>0.30000000000000032</c:v>
                </c:pt>
              </c:numCache>
            </c:numRef>
          </c:val>
        </c:ser>
        <c:ser>
          <c:idx val="6"/>
          <c:order val="3"/>
          <c:tx>
            <c:strRef>
              <c:f>Sheet1!$A$5</c:f>
              <c:strCache>
                <c:ptCount val="1"/>
                <c:pt idx="0">
                  <c:v>US</c:v>
                </c:pt>
              </c:strCache>
            </c:strRef>
          </c:tx>
          <c:cat>
            <c:strRef>
              <c:f>Sheet1!$B$1:$E$1</c:f>
              <c:strCache>
                <c:ptCount val="1"/>
                <c:pt idx="0">
                  <c:v>Deaths in WWII in millions</c:v>
                </c:pt>
              </c:strCache>
            </c:strRef>
          </c:cat>
          <c:val>
            <c:numRef>
              <c:f>Sheet1!$B$5:$E$5</c:f>
              <c:numCache>
                <c:formatCode>General</c:formatCode>
                <c:ptCount val="4"/>
                <c:pt idx="0">
                  <c:v>0.4</c:v>
                </c:pt>
              </c:numCache>
            </c:numRef>
          </c:val>
        </c:ser>
        <c:axId val="50135808"/>
        <c:axId val="50137344"/>
      </c:barChart>
      <c:catAx>
        <c:axId val="50135808"/>
        <c:scaling>
          <c:orientation val="minMax"/>
        </c:scaling>
        <c:axPos val="b"/>
        <c:numFmt formatCode="General" sourceLinked="1"/>
        <c:tickLblPos val="low"/>
        <c:txPr>
          <a:bodyPr rot="0" vert="horz"/>
          <a:lstStyle/>
          <a:p>
            <a:pPr>
              <a:defRPr/>
            </a:pPr>
            <a:endParaRPr lang="en-US"/>
          </a:p>
        </c:txPr>
        <c:crossAx val="50137344"/>
        <c:crosses val="autoZero"/>
        <c:auto val="1"/>
        <c:lblAlgn val="ctr"/>
        <c:lblOffset val="100"/>
      </c:catAx>
      <c:valAx>
        <c:axId val="50137344"/>
        <c:scaling>
          <c:orientation val="minMax"/>
        </c:scaling>
        <c:axPos val="l"/>
        <c:majorGridlines/>
        <c:numFmt formatCode="General" sourceLinked="1"/>
        <c:tickLblPos val="nextTo"/>
        <c:txPr>
          <a:bodyPr rot="0" vert="horz"/>
          <a:lstStyle/>
          <a:p>
            <a:pPr>
              <a:defRPr/>
            </a:pPr>
            <a:endParaRPr lang="en-US"/>
          </a:p>
        </c:txPr>
        <c:crossAx val="50135808"/>
        <c:crosses val="autoZero"/>
        <c:crossBetween val="between"/>
      </c:valAx>
    </c:plotArea>
    <c:legend>
      <c:legendPos val="r"/>
      <c:layout>
        <c:manualLayout>
          <c:xMode val="edge"/>
          <c:yMode val="edge"/>
          <c:x val="0.64734299516908378"/>
          <c:y val="0.35836909871244765"/>
          <c:w val="0.14538639735250491"/>
          <c:h val="0.25352005050001664"/>
        </c:manualLayout>
      </c:layout>
    </c:legend>
    <c:plotVisOnly val="1"/>
    <c:dispBlanksAs val="gap"/>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1D9AA95-603A-4D98-AAA8-BEC15A1296CE}" type="datetimeFigureOut">
              <a:rPr lang="en-US" smtClean="0"/>
              <a:pPr/>
              <a:t>4/23/2015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3ED8A24-95D5-49AE-B864-64A0A29D48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D9AA95-603A-4D98-AAA8-BEC15A1296CE}" type="datetimeFigureOut">
              <a:rPr lang="en-US" smtClean="0"/>
              <a:pPr/>
              <a:t>4/23/2015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ED8A24-95D5-49AE-B864-64A0A29D48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D9AA95-603A-4D98-AAA8-BEC15A1296CE}" type="datetimeFigureOut">
              <a:rPr lang="en-US" smtClean="0"/>
              <a:pPr/>
              <a:t>4/23/2015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ED8A24-95D5-49AE-B864-64A0A29D48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12788" y="63134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51188" y="631348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80188" y="6313488"/>
            <a:ext cx="1905000" cy="457200"/>
          </a:xfrm>
        </p:spPr>
        <p:txBody>
          <a:bodyPr/>
          <a:lstStyle>
            <a:lvl1pPr>
              <a:defRPr/>
            </a:lvl1pPr>
          </a:lstStyle>
          <a:p>
            <a:fld id="{4A33B46D-4B16-4537-B6C8-9A5335B3D571}" type="slidenum">
              <a:rPr lang="en-US"/>
              <a:pPr/>
              <a:t>‹#›</a:t>
            </a:fld>
            <a:endParaRPr lang="en-US"/>
          </a:p>
        </p:txBody>
      </p:sp>
    </p:spTree>
    <p:extLst>
      <p:ext uri="{BB962C8B-B14F-4D97-AF65-F5344CB8AC3E}">
        <p14:creationId xmlns:p14="http://schemas.microsoft.com/office/powerpoint/2010/main" xmlns="" val="2422514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12788" y="63134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51188" y="631348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80188" y="6313488"/>
            <a:ext cx="1905000" cy="457200"/>
          </a:xfrm>
        </p:spPr>
        <p:txBody>
          <a:bodyPr/>
          <a:lstStyle>
            <a:lvl1pPr>
              <a:defRPr/>
            </a:lvl1pPr>
          </a:lstStyle>
          <a:p>
            <a:fld id="{34C3321E-CF64-40F6-B63F-CCD268A65F21}" type="slidenum">
              <a:rPr lang="en-US"/>
              <a:pPr/>
              <a:t>‹#›</a:t>
            </a:fld>
            <a:endParaRPr lang="en-US"/>
          </a:p>
        </p:txBody>
      </p:sp>
    </p:spTree>
    <p:extLst>
      <p:ext uri="{BB962C8B-B14F-4D97-AF65-F5344CB8AC3E}">
        <p14:creationId xmlns:p14="http://schemas.microsoft.com/office/powerpoint/2010/main" xmlns="" val="2779796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712788" y="6313488"/>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51188" y="6313488"/>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80188" y="6313488"/>
            <a:ext cx="1905000" cy="457200"/>
          </a:xfrm>
        </p:spPr>
        <p:txBody>
          <a:bodyPr/>
          <a:lstStyle>
            <a:lvl1pPr>
              <a:defRPr/>
            </a:lvl1pPr>
          </a:lstStyle>
          <a:p>
            <a:fld id="{EF1AF981-DDBF-43A8-8341-1D6E22149FB0}" type="slidenum">
              <a:rPr lang="en-US"/>
              <a:pPr/>
              <a:t>‹#›</a:t>
            </a:fld>
            <a:endParaRPr lang="en-US"/>
          </a:p>
        </p:txBody>
      </p:sp>
    </p:spTree>
    <p:extLst>
      <p:ext uri="{BB962C8B-B14F-4D97-AF65-F5344CB8AC3E}">
        <p14:creationId xmlns:p14="http://schemas.microsoft.com/office/powerpoint/2010/main" xmlns="" val="2264233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12788" y="63134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51188" y="631348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80188" y="6313488"/>
            <a:ext cx="1905000" cy="457200"/>
          </a:xfrm>
        </p:spPr>
        <p:txBody>
          <a:bodyPr/>
          <a:lstStyle>
            <a:lvl1pPr>
              <a:defRPr/>
            </a:lvl1pPr>
          </a:lstStyle>
          <a:p>
            <a:fld id="{87E861B2-D28C-40E4-B323-996DBC3A3CCC}" type="slidenum">
              <a:rPr lang="en-US"/>
              <a:pPr/>
              <a:t>‹#›</a:t>
            </a:fld>
            <a:endParaRPr lang="en-US"/>
          </a:p>
        </p:txBody>
      </p:sp>
    </p:spTree>
    <p:extLst>
      <p:ext uri="{BB962C8B-B14F-4D97-AF65-F5344CB8AC3E}">
        <p14:creationId xmlns:p14="http://schemas.microsoft.com/office/powerpoint/2010/main" xmlns="" val="3070707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712788" y="63134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51188" y="631348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80188" y="6313488"/>
            <a:ext cx="1905000" cy="457200"/>
          </a:xfrm>
        </p:spPr>
        <p:txBody>
          <a:bodyPr/>
          <a:lstStyle>
            <a:lvl1pPr>
              <a:defRPr/>
            </a:lvl1pPr>
          </a:lstStyle>
          <a:p>
            <a:fld id="{0644A455-2F50-4DFF-9718-2AB999F5D32B}" type="slidenum">
              <a:rPr lang="en-US"/>
              <a:pPr/>
              <a:t>‹#›</a:t>
            </a:fld>
            <a:endParaRPr lang="en-US"/>
          </a:p>
        </p:txBody>
      </p:sp>
    </p:spTree>
    <p:extLst>
      <p:ext uri="{BB962C8B-B14F-4D97-AF65-F5344CB8AC3E}">
        <p14:creationId xmlns:p14="http://schemas.microsoft.com/office/powerpoint/2010/main" xmlns="" val="531705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D9AA95-603A-4D98-AAA8-BEC15A1296CE}" type="datetimeFigureOut">
              <a:rPr lang="en-US" smtClean="0"/>
              <a:pPr/>
              <a:t>4/23/2015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ED8A24-95D5-49AE-B864-64A0A29D489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1D9AA95-603A-4D98-AAA8-BEC15A1296CE}" type="datetimeFigureOut">
              <a:rPr lang="en-US" smtClean="0"/>
              <a:pPr/>
              <a:t>4/23/2015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ED8A24-95D5-49AE-B864-64A0A29D489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1D9AA95-603A-4D98-AAA8-BEC15A1296CE}" type="datetimeFigureOut">
              <a:rPr lang="en-US" smtClean="0"/>
              <a:pPr/>
              <a:t>4/23/2015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3ED8A24-95D5-49AE-B864-64A0A29D489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1D9AA95-603A-4D98-AAA8-BEC15A1296CE}" type="datetimeFigureOut">
              <a:rPr lang="en-US" smtClean="0"/>
              <a:pPr/>
              <a:t>4/23/2015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3ED8A24-95D5-49AE-B864-64A0A29D48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1D9AA95-603A-4D98-AAA8-BEC15A1296CE}" type="datetimeFigureOut">
              <a:rPr lang="en-US" smtClean="0"/>
              <a:pPr/>
              <a:t>4/23/2015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3ED8A24-95D5-49AE-B864-64A0A29D489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1D9AA95-603A-4D98-AAA8-BEC15A1296CE}" type="datetimeFigureOut">
              <a:rPr lang="en-US" smtClean="0"/>
              <a:pPr/>
              <a:t>4/23/2015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3ED8A24-95D5-49AE-B864-64A0A29D48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1D9AA95-603A-4D98-AAA8-BEC15A1296CE}" type="datetimeFigureOut">
              <a:rPr lang="en-US" smtClean="0"/>
              <a:pPr/>
              <a:t>4/23/2015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3ED8A24-95D5-49AE-B864-64A0A29D48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1D9AA95-603A-4D98-AAA8-BEC15A1296CE}" type="datetimeFigureOut">
              <a:rPr lang="en-US" smtClean="0"/>
              <a:pPr/>
              <a:t>4/23/2015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3ED8A24-95D5-49AE-B864-64A0A29D489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8"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1D9AA95-603A-4D98-AAA8-BEC15A1296CE}" type="datetimeFigureOut">
              <a:rPr lang="en-US" smtClean="0"/>
              <a:pPr/>
              <a:t>4/23/2015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3ED8A24-95D5-49AE-B864-64A0A29D48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latin typeface="Times New Roman" pitchFamily="18" charset="0"/>
                <a:cs typeface="Times New Roman" pitchFamily="18" charset="0"/>
              </a:rPr>
              <a:t>Early Cold War- Review</a:t>
            </a:r>
            <a:endParaRPr lang="en-US" sz="4800"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1371600" y="152400"/>
            <a:ext cx="7315200" cy="1323439"/>
          </a:xfrm>
          <a:prstGeom prst="rect">
            <a:avLst/>
          </a:prstGeom>
          <a:noFill/>
          <a:ln w="12700">
            <a:noFill/>
            <a:miter lim="800000"/>
            <a:headEnd type="none" w="sm" len="sm"/>
            <a:tailEnd type="none" w="sm" len="sm"/>
          </a:ln>
          <a:effectLst>
            <a:outerShdw dist="35921" dir="2700000" algn="ctr" rotWithShape="0">
              <a:schemeClr val="tx2"/>
            </a:outerShdw>
          </a:effectLst>
        </p:spPr>
        <p:txBody>
          <a:bodyPr>
            <a:spAutoFit/>
          </a:bodyPr>
          <a:lstStyle/>
          <a:p>
            <a:pPr algn="ctr">
              <a:spcBef>
                <a:spcPct val="50000"/>
              </a:spcBef>
            </a:pPr>
            <a:r>
              <a:rPr lang="en-US" sz="4000" b="1" dirty="0">
                <a:solidFill>
                  <a:srgbClr val="D80000"/>
                </a:solidFill>
                <a:latin typeface="Times New Roman" pitchFamily="18" charset="0"/>
                <a:cs typeface="Times New Roman" pitchFamily="18" charset="0"/>
              </a:rPr>
              <a:t>The Division of Germany:</a:t>
            </a:r>
            <a:br>
              <a:rPr lang="en-US" sz="4000" b="1" dirty="0">
                <a:solidFill>
                  <a:srgbClr val="D80000"/>
                </a:solidFill>
                <a:latin typeface="Times New Roman" pitchFamily="18" charset="0"/>
                <a:cs typeface="Times New Roman" pitchFamily="18" charset="0"/>
              </a:rPr>
            </a:br>
            <a:r>
              <a:rPr lang="en-US" sz="4000" b="1" dirty="0">
                <a:solidFill>
                  <a:srgbClr val="D80000"/>
                </a:solidFill>
                <a:latin typeface="Times New Roman" pitchFamily="18" charset="0"/>
                <a:cs typeface="Times New Roman" pitchFamily="18" charset="0"/>
              </a:rPr>
              <a:t>1945 - 1990</a:t>
            </a:r>
          </a:p>
        </p:txBody>
      </p:sp>
      <p:pic>
        <p:nvPicPr>
          <p:cNvPr id="137219" name="Picture 3" descr="map-Division of Germany-1945"/>
          <p:cNvPicPr>
            <a:picLocks noChangeAspect="1" noChangeArrowheads="1"/>
          </p:cNvPicPr>
          <p:nvPr/>
        </p:nvPicPr>
        <p:blipFill>
          <a:blip r:embed="rId2" cstate="print">
            <a:lum bright="-6000" contrast="12000"/>
          </a:blip>
          <a:srcRect r="342"/>
          <a:stretch>
            <a:fillRect/>
          </a:stretch>
        </p:blipFill>
        <p:spPr bwMode="auto">
          <a:xfrm>
            <a:off x="1447800" y="1524000"/>
            <a:ext cx="6930549"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762000" y="533400"/>
            <a:ext cx="7772400" cy="762000"/>
          </a:xfrm>
        </p:spPr>
        <p:txBody>
          <a:bodyPr>
            <a:normAutofit fontScale="90000"/>
          </a:bodyPr>
          <a:lstStyle/>
          <a:p>
            <a:r>
              <a:rPr lang="en-US" sz="5400" dirty="0" smtClean="0">
                <a:latin typeface="Times New Roman" pitchFamily="18" charset="0"/>
                <a:cs typeface="Times New Roman" pitchFamily="18" charset="0"/>
              </a:rPr>
              <a:t>The Atomic </a:t>
            </a:r>
            <a:r>
              <a:rPr lang="en-US" sz="5400" dirty="0">
                <a:latin typeface="Times New Roman" pitchFamily="18" charset="0"/>
                <a:cs typeface="Times New Roman" pitchFamily="18" charset="0"/>
              </a:rPr>
              <a:t>Bomb</a:t>
            </a:r>
          </a:p>
        </p:txBody>
      </p:sp>
      <p:sp>
        <p:nvSpPr>
          <p:cNvPr id="8198" name="Rectangle 6"/>
          <p:cNvSpPr>
            <a:spLocks noGrp="1" noChangeArrowheads="1"/>
          </p:cNvSpPr>
          <p:nvPr>
            <p:ph type="body" sz="half" idx="1"/>
          </p:nvPr>
        </p:nvSpPr>
        <p:spPr>
          <a:xfrm>
            <a:off x="381000" y="1676400"/>
            <a:ext cx="4419600" cy="4724400"/>
          </a:xfrm>
        </p:spPr>
        <p:txBody>
          <a:bodyPr>
            <a:noAutofit/>
          </a:bodyPr>
          <a:lstStyle/>
          <a:p>
            <a:r>
              <a:rPr lang="en-US" sz="3200" dirty="0">
                <a:solidFill>
                  <a:schemeClr val="tx1"/>
                </a:solidFill>
                <a:latin typeface="Times New Roman" pitchFamily="18" charset="0"/>
                <a:cs typeface="Times New Roman" pitchFamily="18" charset="0"/>
              </a:rPr>
              <a:t>US wanted to end the war</a:t>
            </a:r>
          </a:p>
          <a:p>
            <a:r>
              <a:rPr lang="en-US" sz="3200" dirty="0">
                <a:solidFill>
                  <a:schemeClr val="tx1"/>
                </a:solidFill>
                <a:latin typeface="Times New Roman" pitchFamily="18" charset="0"/>
                <a:cs typeface="Times New Roman" pitchFamily="18" charset="0"/>
              </a:rPr>
              <a:t>Japan is very close to Russian territory</a:t>
            </a:r>
          </a:p>
          <a:p>
            <a:r>
              <a:rPr lang="en-US" sz="3200" dirty="0" smtClean="0">
                <a:solidFill>
                  <a:schemeClr val="tx1"/>
                </a:solidFill>
                <a:latin typeface="Times New Roman" pitchFamily="18" charset="0"/>
                <a:cs typeface="Times New Roman" pitchFamily="18" charset="0"/>
              </a:rPr>
              <a:t>US </a:t>
            </a:r>
            <a:r>
              <a:rPr lang="en-US" sz="3200" dirty="0">
                <a:solidFill>
                  <a:schemeClr val="tx1"/>
                </a:solidFill>
                <a:latin typeface="Times New Roman" pitchFamily="18" charset="0"/>
                <a:cs typeface="Times New Roman" pitchFamily="18" charset="0"/>
              </a:rPr>
              <a:t>also used the bomb as a power move</a:t>
            </a:r>
          </a:p>
        </p:txBody>
      </p:sp>
      <p:pic>
        <p:nvPicPr>
          <p:cNvPr id="8200" name="Picture 8" descr="Cloud"/>
          <p:cNvPicPr>
            <a:picLocks noGrp="1" noChangeAspect="1" noChangeArrowheads="1"/>
          </p:cNvPicPr>
          <p:nvPr>
            <p:ph type="clipArt" sz="half" idx="2"/>
          </p:nvPr>
        </p:nvPicPr>
        <p:blipFill>
          <a:blip r:embed="rId2" cstate="print">
            <a:extLst>
              <a:ext uri="{28A0092B-C50C-407E-A947-70E740481C1C}">
                <a14:useLocalDpi xmlns:a14="http://schemas.microsoft.com/office/drawing/2010/main" xmlns="" val="0"/>
              </a:ext>
            </a:extLst>
          </a:blip>
          <a:stretch>
            <a:fillRect/>
          </a:stretch>
        </p:blipFill>
        <p:spPr>
          <a:xfrm>
            <a:off x="4838700" y="2085975"/>
            <a:ext cx="3429000" cy="3905250"/>
          </a:xfrm>
        </p:spPr>
      </p:pic>
    </p:spTree>
    <p:extLst>
      <p:ext uri="{BB962C8B-B14F-4D97-AF65-F5344CB8AC3E}">
        <p14:creationId xmlns:p14="http://schemas.microsoft.com/office/powerpoint/2010/main" xmlns="" val="2943605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randombar(horizontal)">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randombar(horizontal)">
                                      <p:cBhvr>
                                        <p:cTn id="12" dur="500"/>
                                        <p:tgtEl>
                                          <p:spTgt spid="82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198">
                                            <p:txEl>
                                              <p:pRg st="0" end="0"/>
                                            </p:txEl>
                                          </p:spTgt>
                                        </p:tgtEl>
                                        <p:attrNameLst>
                                          <p:attrName>style.visibility</p:attrName>
                                        </p:attrNameLst>
                                      </p:cBhvr>
                                      <p:to>
                                        <p:strVal val="visible"/>
                                      </p:to>
                                    </p:set>
                                    <p:animEffect transition="in" filter="randombar(horizontal)">
                                      <p:cBhvr>
                                        <p:cTn id="17" dur="500"/>
                                        <p:tgtEl>
                                          <p:spTgt spid="819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198">
                                            <p:txEl>
                                              <p:pRg st="1" end="1"/>
                                            </p:txEl>
                                          </p:spTgt>
                                        </p:tgtEl>
                                        <p:attrNameLst>
                                          <p:attrName>style.visibility</p:attrName>
                                        </p:attrNameLst>
                                      </p:cBhvr>
                                      <p:to>
                                        <p:strVal val="visible"/>
                                      </p:to>
                                    </p:set>
                                    <p:animEffect transition="in" filter="randombar(horizontal)">
                                      <p:cBhvr>
                                        <p:cTn id="22" dur="500"/>
                                        <p:tgtEl>
                                          <p:spTgt spid="819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198">
                                            <p:txEl>
                                              <p:pRg st="2" end="2"/>
                                            </p:txEl>
                                          </p:spTgt>
                                        </p:tgtEl>
                                        <p:attrNameLst>
                                          <p:attrName>style.visibility</p:attrName>
                                        </p:attrNameLst>
                                      </p:cBhvr>
                                      <p:to>
                                        <p:strVal val="visible"/>
                                      </p:to>
                                    </p:set>
                                    <p:animEffect transition="in" filter="randombar(horizontal)">
                                      <p:cBhvr>
                                        <p:cTn id="27" dur="500"/>
                                        <p:tgtEl>
                                          <p:spTgt spid="81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P spid="819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r>
              <a:rPr lang="en-US" sz="4800" dirty="0" smtClean="0">
                <a:latin typeface="Times New Roman" pitchFamily="18" charset="0"/>
                <a:cs typeface="Times New Roman" pitchFamily="18" charset="0"/>
              </a:rPr>
              <a:t>George Kennan</a:t>
            </a:r>
            <a:endParaRPr lang="en-US" sz="4800" dirty="0">
              <a:latin typeface="Times New Roman" pitchFamily="18" charset="0"/>
              <a:cs typeface="Times New Roman" pitchFamily="18" charset="0"/>
            </a:endParaRPr>
          </a:p>
        </p:txBody>
      </p:sp>
      <p:pic>
        <p:nvPicPr>
          <p:cNvPr id="11266" name="Picture 2" descr="http://www.trumanlibrary.org/whistlestop/study_collections/coldwar/documents/B21_06-06_03.jpg"/>
          <p:cNvPicPr>
            <a:picLocks noChangeAspect="1" noChangeArrowheads="1"/>
          </p:cNvPicPr>
          <p:nvPr/>
        </p:nvPicPr>
        <p:blipFill>
          <a:blip r:embed="rId2" cstate="print"/>
          <a:srcRect/>
          <a:stretch>
            <a:fillRect/>
          </a:stretch>
        </p:blipFill>
        <p:spPr bwMode="auto">
          <a:xfrm>
            <a:off x="5877052" y="2362200"/>
            <a:ext cx="3266948" cy="4495800"/>
          </a:xfrm>
          <a:prstGeom prst="rect">
            <a:avLst/>
          </a:prstGeom>
          <a:noFill/>
        </p:spPr>
      </p:pic>
      <p:pic>
        <p:nvPicPr>
          <p:cNvPr id="4098" name="Picture 2" descr="http://1.bp.blogspot.com/_nmu1cOfAf2E/TLH2zDZlSBI/AAAAAAAAAJE/xddNl_77L8A/s1600/Ho+Chi+Minh.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72325" y="0"/>
            <a:ext cx="1971675" cy="2626672"/>
          </a:xfrm>
          <a:prstGeom prst="rect">
            <a:avLst/>
          </a:prstGeom>
          <a:noFill/>
          <a:extLst>
            <a:ext uri="{909E8E84-426E-40DD-AFC4-6F175D3DCCD1}">
              <a14:hiddenFill xmlns="" xmlns:a14="http://schemas.microsoft.com/office/drawing/2010/main">
                <a:solidFill>
                  <a:srgbClr val="FFFFFF"/>
                </a:solidFill>
              </a14:hiddenFill>
            </a:ext>
          </a:extLst>
        </p:spPr>
      </p:pic>
      <p:sp>
        <p:nvSpPr>
          <p:cNvPr id="23553" name="Rectangle 1"/>
          <p:cNvSpPr>
            <a:spLocks noChangeArrowheads="1"/>
          </p:cNvSpPr>
          <p:nvPr/>
        </p:nvSpPr>
        <p:spPr bwMode="auto">
          <a:xfrm>
            <a:off x="0" y="1041023"/>
            <a:ext cx="5943600" cy="563231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Symbol" pitchFamily="18"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In 1946, while he was Charg</a:t>
            </a:r>
            <a:r>
              <a:rPr kumimoji="0" lang="en-US" sz="2400" b="0" i="0" u="none" strike="noStrike" cap="none" normalizeH="0" baseline="0" dirty="0" smtClean="0">
                <a:ln>
                  <a:noFill/>
                </a:ln>
                <a:solidFill>
                  <a:schemeClr val="bg1"/>
                </a:solidFill>
                <a:effectLst/>
                <a:latin typeface="Calibri"/>
                <a:ea typeface="Calibri" pitchFamily="34" charset="0"/>
                <a:cs typeface="Times New Roman" pitchFamily="18" charset="0"/>
              </a:rPr>
              <a:t>é</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a:t>
            </a:r>
            <a:r>
              <a:rPr kumimoji="0" lang="en-US" sz="2400" b="0" i="0" u="none" strike="noStrike" cap="none" normalizeH="0" baseline="0" dirty="0" err="1" smtClean="0">
                <a:ln>
                  <a:noFill/>
                </a:ln>
                <a:solidFill>
                  <a:schemeClr val="bg1"/>
                </a:solidFill>
                <a:effectLst/>
                <a:latin typeface="Calibri"/>
                <a:ea typeface="Calibri" pitchFamily="34" charset="0"/>
                <a:cs typeface="Times New Roman" pitchFamily="18" charset="0"/>
              </a:rPr>
              <a:t>’</a:t>
            </a:r>
            <a:r>
              <a:rPr kumimoji="0" lang="en-US"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Affaires</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in Moscow, Kennan sent an 8,000-word telegram to the Department, </a:t>
            </a:r>
            <a:r>
              <a:rPr kumimoji="0" lang="en-US" sz="2400" b="0"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long telegram</a:t>
            </a:r>
            <a:r>
              <a:rPr kumimoji="0" lang="en-US" sz="2400" b="0"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on the aggressive nature of Stalin</a:t>
            </a:r>
            <a:r>
              <a:rPr kumimoji="0" lang="en-US" sz="2400" b="0"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 foreign policy.</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Symbol" pitchFamily="18"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Stalin's aggressive speeches and threatening gestures toward Iran and Turkey in 1945-1946 led the Truman administration to decide to take a tougher stance and rely on the nation's military and economic muscle rather than diplomacy in dealing with the Soviets.</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Symbol" pitchFamily="18"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The document would become the policy of containment and increased the fear of the Soviets and communism</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Symbol" pitchFamily="18"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Ho Chi Minh asked for aid but Truman backed France </a:t>
            </a:r>
            <a:endParaRPr kumimoji="0" lang="en-US" sz="24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r>
              <a:rPr lang="en-US" sz="4800" dirty="0" smtClean="0">
                <a:latin typeface="Times New Roman" pitchFamily="18" charset="0"/>
                <a:cs typeface="Times New Roman" pitchFamily="18" charset="0"/>
              </a:rPr>
              <a:t>Truman Doctrine</a:t>
            </a:r>
            <a:endParaRPr lang="en-US" sz="4800" dirty="0">
              <a:latin typeface="Times New Roman" pitchFamily="18" charset="0"/>
              <a:cs typeface="Times New Roman" pitchFamily="18" charset="0"/>
            </a:endParaRPr>
          </a:p>
        </p:txBody>
      </p:sp>
      <p:pic>
        <p:nvPicPr>
          <p:cNvPr id="4" name="Picture 8" descr="Greece_Flag"/>
          <p:cNvPicPr>
            <a:picLocks noChangeAspect="1" noChangeArrowheads="1"/>
          </p:cNvPicPr>
          <p:nvPr/>
        </p:nvPicPr>
        <p:blipFill>
          <a:blip r:embed="rId2" cstate="print"/>
          <a:srcRect/>
          <a:stretch>
            <a:fillRect/>
          </a:stretch>
        </p:blipFill>
        <p:spPr bwMode="auto">
          <a:xfrm>
            <a:off x="0" y="1752600"/>
            <a:ext cx="4343400" cy="3200400"/>
          </a:xfrm>
          <a:prstGeom prst="rect">
            <a:avLst/>
          </a:prstGeom>
          <a:noFill/>
          <a:ln w="9525">
            <a:noFill/>
            <a:miter lim="800000"/>
            <a:headEnd/>
            <a:tailEnd/>
          </a:ln>
        </p:spPr>
      </p:pic>
      <p:sp>
        <p:nvSpPr>
          <p:cNvPr id="22529" name="Rectangle 1"/>
          <p:cNvSpPr>
            <a:spLocks noChangeArrowheads="1"/>
          </p:cNvSpPr>
          <p:nvPr/>
        </p:nvSpPr>
        <p:spPr bwMode="auto">
          <a:xfrm>
            <a:off x="4343400" y="1295400"/>
            <a:ext cx="4800600" cy="5262979"/>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Symbol" pitchFamily="18"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In Greece local communist were fighting a guerrilla war</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Symbol" pitchFamily="18"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Aided by nearby communist</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Symbol" pitchFamily="18"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West feared that Greece/ Turkey would become communist </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Symbol" pitchFamily="18"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England asked US to defend the area</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Symbol" pitchFamily="18"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President Truman asked congress for 400 million dollars </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Symbol" pitchFamily="18"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First time that America acted on the containment; it was the end of the policy of American isolationism</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Symbol" pitchFamily="18"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Greece defeated the guerrillas because of US aid</a:t>
            </a:r>
            <a:endParaRPr kumimoji="0" lang="en-US" sz="24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914400"/>
          </a:xfrm>
        </p:spPr>
        <p:txBody>
          <a:bodyPr/>
          <a:lstStyle/>
          <a:p>
            <a:r>
              <a:rPr lang="en-US" sz="4800" dirty="0" smtClean="0">
                <a:latin typeface="Times New Roman" pitchFamily="18" charset="0"/>
                <a:cs typeface="Times New Roman" pitchFamily="18" charset="0"/>
              </a:rPr>
              <a:t>Marshall Plan</a:t>
            </a:r>
            <a:endParaRPr lang="en-US" sz="4800" dirty="0">
              <a:latin typeface="Times New Roman" pitchFamily="18" charset="0"/>
              <a:cs typeface="Times New Roman" pitchFamily="18" charset="0"/>
            </a:endParaRPr>
          </a:p>
        </p:txBody>
      </p:sp>
      <p:pic>
        <p:nvPicPr>
          <p:cNvPr id="33794" name="Picture 2" descr="http://stevehickey.files.wordpress.com/2009/07/cologne-cathedral-wwii.jpg"/>
          <p:cNvPicPr>
            <a:picLocks noChangeAspect="1" noChangeArrowheads="1"/>
          </p:cNvPicPr>
          <p:nvPr/>
        </p:nvPicPr>
        <p:blipFill>
          <a:blip r:embed="rId2" cstate="print"/>
          <a:srcRect/>
          <a:stretch>
            <a:fillRect/>
          </a:stretch>
        </p:blipFill>
        <p:spPr bwMode="auto">
          <a:xfrm>
            <a:off x="0" y="1752601"/>
            <a:ext cx="3962400" cy="3334418"/>
          </a:xfrm>
          <a:prstGeom prst="rect">
            <a:avLst/>
          </a:prstGeom>
          <a:noFill/>
        </p:spPr>
      </p:pic>
      <p:sp>
        <p:nvSpPr>
          <p:cNvPr id="21505" name="Rectangle 1"/>
          <p:cNvSpPr>
            <a:spLocks noChangeArrowheads="1"/>
          </p:cNvSpPr>
          <p:nvPr/>
        </p:nvSpPr>
        <p:spPr bwMode="auto">
          <a:xfrm>
            <a:off x="3962400" y="856357"/>
            <a:ext cx="51816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Europe was severely weakened after WWII</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US was the only major power in the world that was not majorly damaged</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Truman feared that economic collapse would lead to spread of Communism</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would lead to a loss of US markets and influence</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prevent this collapse Truman put the Marshall plan in action</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13 billion dollars in aid to Europe in the next 4 years</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Shipments of food, fuel and machinery from the United States and later resulted in investment in industrial capacity in Europe</a:t>
            </a: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481328"/>
            <a:ext cx="8458200" cy="4525963"/>
          </a:xfrm>
        </p:spPr>
        <p:txBody>
          <a:bodyPr>
            <a:normAutofit fontScale="92500" lnSpcReduction="20000"/>
          </a:bodyPr>
          <a:lstStyle/>
          <a:p>
            <a:r>
              <a:rPr lang="en-US" sz="3000" dirty="0" smtClean="0">
                <a:latin typeface="Times New Roman" pitchFamily="18" charset="0"/>
                <a:cs typeface="Times New Roman" pitchFamily="18" charset="0"/>
              </a:rPr>
              <a:t>The Soviets prevented Poland and Czechoslovakia from taking part, despite their eagerness to do so</a:t>
            </a:r>
          </a:p>
          <a:p>
            <a:r>
              <a:rPr lang="en-US" sz="3000" dirty="0" smtClean="0">
                <a:latin typeface="Times New Roman" pitchFamily="18" charset="0"/>
                <a:cs typeface="Times New Roman" pitchFamily="18" charset="0"/>
              </a:rPr>
              <a:t>Rebuilt damaged buildings, RR and other important structures</a:t>
            </a:r>
          </a:p>
          <a:p>
            <a:r>
              <a:rPr lang="en-US" sz="3000" dirty="0" smtClean="0">
                <a:latin typeface="Times New Roman" pitchFamily="18" charset="0"/>
                <a:cs typeface="Times New Roman" pitchFamily="18" charset="0"/>
              </a:rPr>
              <a:t>Boost in productivity </a:t>
            </a:r>
          </a:p>
          <a:p>
            <a:r>
              <a:rPr lang="en-US" sz="3000" dirty="0" smtClean="0">
                <a:latin typeface="Times New Roman" pitchFamily="18" charset="0"/>
                <a:cs typeface="Times New Roman" pitchFamily="18" charset="0"/>
              </a:rPr>
              <a:t>Reduced trade barriers between the nations</a:t>
            </a:r>
          </a:p>
          <a:p>
            <a:r>
              <a:rPr lang="en-US" sz="3000" dirty="0" smtClean="0">
                <a:latin typeface="Times New Roman" pitchFamily="18" charset="0"/>
                <a:cs typeface="Times New Roman" pitchFamily="18" charset="0"/>
              </a:rPr>
              <a:t>Used resources more effectively </a:t>
            </a:r>
          </a:p>
          <a:p>
            <a:r>
              <a:rPr lang="en-US" sz="3000" dirty="0" smtClean="0">
                <a:latin typeface="Times New Roman" pitchFamily="18" charset="0"/>
                <a:cs typeface="Times New Roman" pitchFamily="18" charset="0"/>
              </a:rPr>
              <a:t>Gained new economic opportunities and increased US influence in Europe </a:t>
            </a:r>
          </a:p>
          <a:p>
            <a:r>
              <a:rPr lang="en-US" sz="3000" dirty="0" smtClean="0">
                <a:latin typeface="Times New Roman" pitchFamily="18" charset="0"/>
                <a:cs typeface="Times New Roman" pitchFamily="18" charset="0"/>
              </a:rPr>
              <a:t>United the various capitalist/ democratic nations against the Soviets</a:t>
            </a:r>
          </a:p>
          <a:p>
            <a:endParaRPr lang="en-US" dirty="0"/>
          </a:p>
        </p:txBody>
      </p:sp>
      <p:sp>
        <p:nvSpPr>
          <p:cNvPr id="3" name="Title 2"/>
          <p:cNvSpPr>
            <a:spLocks noGrp="1"/>
          </p:cNvSpPr>
          <p:nvPr>
            <p:ph type="title"/>
          </p:nvPr>
        </p:nvSpPr>
        <p:spPr/>
        <p:txBody>
          <a:bodyPr>
            <a:normAutofit/>
          </a:bodyPr>
          <a:lstStyle/>
          <a:p>
            <a:pPr algn="ctr"/>
            <a:r>
              <a:rPr lang="en-US" sz="4800" dirty="0" smtClean="0">
                <a:latin typeface="Times New Roman" pitchFamily="18" charset="0"/>
                <a:cs typeface="Times New Roman" pitchFamily="18" charset="0"/>
              </a:rPr>
              <a:t>Effects of the Marshall Plan</a:t>
            </a:r>
            <a:endParaRPr lang="en-US" sz="4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1219200"/>
          </a:xfrm>
        </p:spPr>
        <p:txBody>
          <a:bodyPr>
            <a:normAutofit fontScale="90000"/>
          </a:bodyPr>
          <a:lstStyle/>
          <a:p>
            <a:r>
              <a:rPr lang="en-US" sz="4400" dirty="0" smtClean="0">
                <a:latin typeface="Times New Roman" pitchFamily="18" charset="0"/>
                <a:cs typeface="Times New Roman" pitchFamily="18" charset="0"/>
              </a:rPr>
              <a:t>NATO </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(North Atlantic Treaty Organization)</a:t>
            </a:r>
            <a:endParaRPr lang="en-US" sz="4400" dirty="0">
              <a:latin typeface="Times New Roman" pitchFamily="18" charset="0"/>
              <a:cs typeface="Times New Roman" pitchFamily="18" charset="0"/>
            </a:endParaRPr>
          </a:p>
        </p:txBody>
      </p:sp>
      <p:pic>
        <p:nvPicPr>
          <p:cNvPr id="5122" name="Picture 2" descr="http://geopolicraticus.files.wordpress.com/2010/11/nat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26400" y="1"/>
            <a:ext cx="1117600" cy="8382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381000" y="1752600"/>
            <a:ext cx="8382000" cy="3508653"/>
          </a:xfrm>
          <a:prstGeom prst="rect">
            <a:avLst/>
          </a:prstGeom>
        </p:spPr>
        <p:txBody>
          <a:bodyPr wrap="square">
            <a:spAutoFit/>
          </a:bodyPr>
          <a:lstStyle/>
          <a:p>
            <a:pPr>
              <a:buFont typeface="Arial" pitchFamily="34" charset="0"/>
              <a:buChar char="•"/>
            </a:pPr>
            <a:r>
              <a:rPr lang="en-US" sz="2800" dirty="0" smtClean="0">
                <a:latin typeface="Times New Roman" pitchFamily="18" charset="0"/>
                <a:cs typeface="Times New Roman" pitchFamily="18" charset="0"/>
              </a:rPr>
              <a:t> In 1949, the prospect of further Communist expansion prompted the United States and 11 other Western nations to form the North Atlantic Treaty Organization (NATO). </a:t>
            </a:r>
          </a:p>
          <a:p>
            <a:pPr>
              <a:buFont typeface="Arial" pitchFamily="34" charset="0"/>
              <a:buChar char="•"/>
            </a:pPr>
            <a:r>
              <a:rPr lang="en-US" sz="2800" dirty="0" smtClean="0">
                <a:latin typeface="Times New Roman" pitchFamily="18" charset="0"/>
                <a:cs typeface="Times New Roman" pitchFamily="18" charset="0"/>
              </a:rPr>
              <a:t> For the first time since the 1700s, the U.S. had formally tied its security to that of nations in Europe–the continent that had served as the flash point for both world wars.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295400"/>
            <a:ext cx="8763000" cy="4919472"/>
          </a:xfrm>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smtClean="0">
                <a:latin typeface="Times New Roman" pitchFamily="18" charset="0"/>
                <a:cs typeface="Times New Roman" pitchFamily="18" charset="0"/>
              </a:rPr>
              <a:t>The formation of the Warsaw Pact was in some ways a response to the creation of NATO, although it did not occur until six years after the Western alliance came into being. </a:t>
            </a:r>
          </a:p>
          <a:p>
            <a:r>
              <a:rPr lang="en-US" sz="2800" dirty="0" smtClean="0">
                <a:latin typeface="Times New Roman" pitchFamily="18" charset="0"/>
                <a:cs typeface="Times New Roman" pitchFamily="18" charset="0"/>
              </a:rPr>
              <a:t>It was more directly inspired by the rearming of West Germany and its admission into NATO in 1955. </a:t>
            </a:r>
          </a:p>
          <a:p>
            <a:r>
              <a:rPr lang="en-US" sz="2800" dirty="0" smtClean="0">
                <a:latin typeface="Times New Roman" pitchFamily="18" charset="0"/>
                <a:cs typeface="Times New Roman" pitchFamily="18" charset="0"/>
              </a:rPr>
              <a:t>In the aftermath of World War I and World War II, Soviet leaders felt very apprehensive about Germany once again becoming a military power–a concern that was shared by many European nations on both sides of the Cold War divide.</a:t>
            </a:r>
            <a:endParaRPr lang="en-US" sz="2800" dirty="0">
              <a:latin typeface="Times New Roman" pitchFamily="18" charset="0"/>
              <a:cs typeface="Times New Roman" pitchFamily="18" charset="0"/>
            </a:endParaRPr>
          </a:p>
        </p:txBody>
      </p:sp>
      <p:sp>
        <p:nvSpPr>
          <p:cNvPr id="4" name="Title 3"/>
          <p:cNvSpPr>
            <a:spLocks noGrp="1"/>
          </p:cNvSpPr>
          <p:nvPr>
            <p:ph type="title"/>
          </p:nvPr>
        </p:nvSpPr>
        <p:spPr/>
        <p:txBody>
          <a:bodyPr/>
          <a:lstStyle/>
          <a:p>
            <a:r>
              <a:rPr lang="en-US" sz="5400" dirty="0" smtClean="0">
                <a:latin typeface="Times New Roman" pitchFamily="18" charset="0"/>
                <a:cs typeface="Times New Roman" pitchFamily="18" charset="0"/>
              </a:rPr>
              <a:t>Warsaw Pact</a:t>
            </a:r>
            <a:endParaRPr lang="en-US" sz="5400" dirty="0">
              <a:latin typeface="Times New Roman" pitchFamily="18" charset="0"/>
              <a:cs typeface="Times New Roman" pitchFamily="18" charset="0"/>
            </a:endParaRPr>
          </a:p>
        </p:txBody>
      </p:sp>
      <p:pic>
        <p:nvPicPr>
          <p:cNvPr id="52226" name="Picture 2" descr="http://3.bp.blogspot.com/-sAKv20txOxY/T9TiqNLGX1I/AAAAAAAAAEo/PyfjUchsOwE/s1600/warsaw_pact_by_dwpl-d2uwcn9.jpg"/>
          <p:cNvPicPr>
            <a:picLocks noChangeAspect="1" noChangeArrowheads="1"/>
          </p:cNvPicPr>
          <p:nvPr/>
        </p:nvPicPr>
        <p:blipFill>
          <a:blip r:embed="rId2" cstate="print"/>
          <a:srcRect/>
          <a:stretch>
            <a:fillRect/>
          </a:stretch>
        </p:blipFill>
        <p:spPr bwMode="auto">
          <a:xfrm>
            <a:off x="6553200" y="0"/>
            <a:ext cx="2173224" cy="1447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latin typeface="Trajan Pro" pitchFamily="18" charset="0"/>
              </a:rPr>
              <a:t>Truman Over History</a:t>
            </a:r>
            <a:endParaRPr lang="en-US" dirty="0">
              <a:latin typeface="Trajan Pro" pitchFamily="18" charset="0"/>
            </a:endParaRPr>
          </a:p>
        </p:txBody>
      </p:sp>
      <p:sp>
        <p:nvSpPr>
          <p:cNvPr id="8" name="Text Placeholder 7"/>
          <p:cNvSpPr>
            <a:spLocks noGrp="1"/>
          </p:cNvSpPr>
          <p:nvPr>
            <p:ph type="body" idx="1"/>
          </p:nvPr>
        </p:nvSpPr>
        <p:spPr>
          <a:xfrm>
            <a:off x="457200" y="3087561"/>
            <a:ext cx="4040188" cy="479698"/>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ctr"/>
            <a:r>
              <a:rPr lang="en-US" sz="2800" dirty="0" smtClean="0">
                <a:solidFill>
                  <a:srgbClr val="FF0000"/>
                </a:solidFill>
                <a:latin typeface="Times New Roman" pitchFamily="18" charset="0"/>
                <a:cs typeface="Times New Roman" pitchFamily="18" charset="0"/>
              </a:rPr>
              <a:t>Unpopular At The End </a:t>
            </a:r>
            <a:endParaRPr lang="en-US" sz="2800" dirty="0">
              <a:solidFill>
                <a:srgbClr val="FF0000"/>
              </a:solidFill>
              <a:latin typeface="Times New Roman" pitchFamily="18" charset="0"/>
              <a:cs typeface="Times New Roman" pitchFamily="18" charset="0"/>
            </a:endParaRPr>
          </a:p>
        </p:txBody>
      </p:sp>
      <p:sp>
        <p:nvSpPr>
          <p:cNvPr id="10" name="Text Placeholder 9"/>
          <p:cNvSpPr>
            <a:spLocks noGrp="1"/>
          </p:cNvSpPr>
          <p:nvPr>
            <p:ph type="body" sz="half" idx="3"/>
          </p:nvPr>
        </p:nvSpPr>
        <p:spPr>
          <a:xfrm>
            <a:off x="4645025" y="3048000"/>
            <a:ext cx="4041775" cy="533400"/>
          </a:xfrm>
          <a:ln w="28575"/>
        </p:spPr>
        <p:style>
          <a:lnRef idx="2">
            <a:schemeClr val="accent5"/>
          </a:lnRef>
          <a:fillRef idx="1">
            <a:schemeClr val="lt1"/>
          </a:fillRef>
          <a:effectRef idx="0">
            <a:schemeClr val="accent5"/>
          </a:effectRef>
          <a:fontRef idx="minor">
            <a:schemeClr val="dk1"/>
          </a:fontRef>
        </p:style>
        <p:txBody>
          <a:bodyPr>
            <a:normAutofit/>
          </a:bodyPr>
          <a:lstStyle/>
          <a:p>
            <a:pPr algn="ctr"/>
            <a:r>
              <a:rPr lang="en-US" sz="2800" dirty="0" smtClean="0">
                <a:solidFill>
                  <a:srgbClr val="0070C0"/>
                </a:solidFill>
                <a:latin typeface="Times New Roman" pitchFamily="18" charset="0"/>
                <a:cs typeface="Times New Roman" pitchFamily="18" charset="0"/>
              </a:rPr>
              <a:t>Recognized By History</a:t>
            </a:r>
            <a:endParaRPr lang="en-US" sz="2800" dirty="0">
              <a:solidFill>
                <a:srgbClr val="0070C0"/>
              </a:solidFill>
              <a:latin typeface="Times New Roman" pitchFamily="18" charset="0"/>
              <a:cs typeface="Times New Roman" pitchFamily="18" charset="0"/>
            </a:endParaRPr>
          </a:p>
        </p:txBody>
      </p:sp>
      <p:sp>
        <p:nvSpPr>
          <p:cNvPr id="9" name="Content Placeholder 8"/>
          <p:cNvSpPr>
            <a:spLocks noGrp="1"/>
          </p:cNvSpPr>
          <p:nvPr>
            <p:ph sz="quarter" idx="2"/>
          </p:nvPr>
        </p:nvSpPr>
        <p:spPr>
          <a:xfrm>
            <a:off x="457200" y="3581400"/>
            <a:ext cx="4040188" cy="3124200"/>
          </a:xfrm>
        </p:spPr>
        <p:style>
          <a:lnRef idx="2">
            <a:schemeClr val="accent2"/>
          </a:lnRef>
          <a:fillRef idx="1">
            <a:schemeClr val="lt1"/>
          </a:fillRef>
          <a:effectRef idx="0">
            <a:schemeClr val="accent2"/>
          </a:effectRef>
          <a:fontRef idx="minor">
            <a:schemeClr val="dk1"/>
          </a:fontRef>
        </p:style>
        <p:txBody>
          <a:bodyPr/>
          <a:lstStyle/>
          <a:p>
            <a:pPr>
              <a:buClr>
                <a:srgbClr val="FF0000"/>
              </a:buClr>
              <a:buFont typeface="Wingdings" panose="05000000000000000000" pitchFamily="2" charset="2"/>
              <a:buChar char="q"/>
            </a:pPr>
            <a:r>
              <a:rPr lang="en-US" dirty="0" smtClean="0">
                <a:solidFill>
                  <a:srgbClr val="FF0000"/>
                </a:solidFill>
                <a:latin typeface="Times New Roman" pitchFamily="18" charset="0"/>
                <a:cs typeface="Times New Roman" pitchFamily="18" charset="0"/>
              </a:rPr>
              <a:t>“Letting” China go to communism</a:t>
            </a:r>
          </a:p>
          <a:p>
            <a:pPr>
              <a:buClr>
                <a:srgbClr val="FF0000"/>
              </a:buClr>
              <a:buFont typeface="Wingdings" panose="05000000000000000000" pitchFamily="2" charset="2"/>
              <a:buChar char="q"/>
            </a:pPr>
            <a:r>
              <a:rPr lang="en-US" dirty="0" smtClean="0">
                <a:solidFill>
                  <a:srgbClr val="FF0000"/>
                </a:solidFill>
                <a:latin typeface="Times New Roman" pitchFamily="18" charset="0"/>
                <a:cs typeface="Times New Roman" pitchFamily="18" charset="0"/>
              </a:rPr>
              <a:t>Korean War b/c the US wasn’t attacked</a:t>
            </a:r>
          </a:p>
          <a:p>
            <a:pPr>
              <a:buClr>
                <a:srgbClr val="FF0000"/>
              </a:buClr>
              <a:buFont typeface="Wingdings" panose="05000000000000000000" pitchFamily="2" charset="2"/>
              <a:buChar char="q"/>
            </a:pPr>
            <a:r>
              <a:rPr lang="en-US" dirty="0" smtClean="0">
                <a:solidFill>
                  <a:srgbClr val="FF0000"/>
                </a:solidFill>
                <a:latin typeface="Times New Roman" pitchFamily="18" charset="0"/>
                <a:cs typeface="Times New Roman" pitchFamily="18" charset="0"/>
              </a:rPr>
              <a:t>Corruption charges Democrats </a:t>
            </a:r>
            <a:endParaRPr lang="en-US" dirty="0">
              <a:solidFill>
                <a:srgbClr val="FF0000"/>
              </a:solidFill>
              <a:latin typeface="Times New Roman" pitchFamily="18" charset="0"/>
              <a:cs typeface="Times New Roman" pitchFamily="18" charset="0"/>
            </a:endParaRPr>
          </a:p>
        </p:txBody>
      </p:sp>
      <p:sp>
        <p:nvSpPr>
          <p:cNvPr id="11" name="Content Placeholder 10"/>
          <p:cNvSpPr>
            <a:spLocks noGrp="1"/>
          </p:cNvSpPr>
          <p:nvPr>
            <p:ph sz="quarter" idx="4"/>
          </p:nvPr>
        </p:nvSpPr>
        <p:spPr>
          <a:xfrm>
            <a:off x="4645025" y="3581401"/>
            <a:ext cx="4041775" cy="3124200"/>
          </a:xfrm>
          <a:ln w="28575"/>
        </p:spPr>
        <p:style>
          <a:lnRef idx="2">
            <a:schemeClr val="accent5"/>
          </a:lnRef>
          <a:fillRef idx="1">
            <a:schemeClr val="lt1"/>
          </a:fillRef>
          <a:effectRef idx="0">
            <a:schemeClr val="accent5"/>
          </a:effectRef>
          <a:fontRef idx="minor">
            <a:schemeClr val="dk1"/>
          </a:fontRef>
        </p:style>
        <p:txBody>
          <a:bodyPr/>
          <a:lstStyle/>
          <a:p>
            <a:pPr>
              <a:buClr>
                <a:schemeClr val="accent4">
                  <a:lumMod val="75000"/>
                </a:schemeClr>
              </a:buClr>
              <a:buFont typeface="Wingdings" panose="05000000000000000000" pitchFamily="2" charset="2"/>
              <a:buChar char="Ø"/>
            </a:pPr>
            <a:r>
              <a:rPr lang="en-US" dirty="0" smtClean="0">
                <a:solidFill>
                  <a:srgbClr val="0070C0"/>
                </a:solidFill>
                <a:latin typeface="Times New Roman" pitchFamily="18" charset="0"/>
                <a:cs typeface="Times New Roman" pitchFamily="18" charset="0"/>
              </a:rPr>
              <a:t>End of WWII</a:t>
            </a:r>
          </a:p>
          <a:p>
            <a:pPr>
              <a:buClr>
                <a:schemeClr val="accent4">
                  <a:lumMod val="75000"/>
                </a:schemeClr>
              </a:buClr>
              <a:buFont typeface="Wingdings" panose="05000000000000000000" pitchFamily="2" charset="2"/>
              <a:buChar char="Ø"/>
            </a:pPr>
            <a:r>
              <a:rPr lang="en-US" dirty="0" smtClean="0">
                <a:solidFill>
                  <a:srgbClr val="0070C0"/>
                </a:solidFill>
                <a:latin typeface="Times New Roman" pitchFamily="18" charset="0"/>
                <a:cs typeface="Times New Roman" pitchFamily="18" charset="0"/>
              </a:rPr>
              <a:t>The success of the Marshall Plan</a:t>
            </a:r>
          </a:p>
          <a:p>
            <a:pPr>
              <a:buClr>
                <a:schemeClr val="accent4">
                  <a:lumMod val="75000"/>
                </a:schemeClr>
              </a:buClr>
              <a:buFont typeface="Wingdings" panose="05000000000000000000" pitchFamily="2" charset="2"/>
              <a:buChar char="Ø"/>
            </a:pPr>
            <a:r>
              <a:rPr lang="en-US" dirty="0" smtClean="0">
                <a:solidFill>
                  <a:srgbClr val="0070C0"/>
                </a:solidFill>
                <a:latin typeface="Times New Roman" pitchFamily="18" charset="0"/>
                <a:cs typeface="Times New Roman" pitchFamily="18" charset="0"/>
              </a:rPr>
              <a:t>Starting the Civil Rights movement with the          de-segregation of the armed forces</a:t>
            </a:r>
            <a:endParaRPr lang="en-US" dirty="0">
              <a:solidFill>
                <a:srgbClr val="0070C0"/>
              </a:solidFill>
              <a:latin typeface="Times New Roman" pitchFamily="18" charset="0"/>
              <a:cs typeface="Times New Roman" pitchFamily="18" charset="0"/>
            </a:endParaRPr>
          </a:p>
        </p:txBody>
      </p:sp>
      <p:sp>
        <p:nvSpPr>
          <p:cNvPr id="12" name="TextBox 11"/>
          <p:cNvSpPr txBox="1"/>
          <p:nvPr/>
        </p:nvSpPr>
        <p:spPr>
          <a:xfrm>
            <a:off x="381000" y="1295400"/>
            <a:ext cx="8305800" cy="156966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smtClean="0">
                <a:latin typeface="Times New Roman" pitchFamily="18" charset="0"/>
                <a:cs typeface="Times New Roman" pitchFamily="18" charset="0"/>
              </a:rPr>
              <a:t>By the end of Truman’s presidency, he claimed that even his hometown would not hire him as the dog catcher.  His popularity rate was at 23%.  However, today he is recognized as one of the best presidents in US history.  </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688815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1536700" y="381000"/>
            <a:ext cx="7378700" cy="1143000"/>
          </a:xfrm>
          <a:prstGeom prst="rect">
            <a:avLst/>
          </a:prstGeom>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Times New Roman" pitchFamily="18" charset="0"/>
                <a:ea typeface="+mj-ea"/>
                <a:cs typeface="Times New Roman" pitchFamily="18" charset="0"/>
              </a:rPr>
              <a:t>Background- Joseph McCarthy</a:t>
            </a:r>
          </a:p>
        </p:txBody>
      </p:sp>
      <p:pic>
        <p:nvPicPr>
          <p:cNvPr id="7" name="Picture 8" descr="Joseph_McCarthy"/>
          <p:cNvPicPr>
            <a:picLocks noChangeAspect="1" noChangeArrowheads="1"/>
          </p:cNvPicPr>
          <p:nvPr/>
        </p:nvPicPr>
        <p:blipFill>
          <a:blip r:embed="rId2" cstate="print"/>
          <a:srcRect/>
          <a:stretch>
            <a:fillRect/>
          </a:stretch>
        </p:blipFill>
        <p:spPr>
          <a:xfrm>
            <a:off x="304800" y="1524000"/>
            <a:ext cx="3660775" cy="3881437"/>
          </a:xfrm>
          <a:prstGeom prst="rect">
            <a:avLst/>
          </a:prstGeom>
        </p:spPr>
      </p:pic>
      <p:sp>
        <p:nvSpPr>
          <p:cNvPr id="71681" name="Rectangle 1"/>
          <p:cNvSpPr>
            <a:spLocks noChangeArrowheads="1"/>
          </p:cNvSpPr>
          <p:nvPr/>
        </p:nvSpPr>
        <p:spPr bwMode="auto">
          <a:xfrm>
            <a:off x="4191000" y="1884909"/>
            <a:ext cx="4953000" cy="415498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Symbol" pitchFamily="18"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Started as a Democrat but became a Republican to become a judge</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Symbol" pitchFamily="18"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Dirty campaign for this position</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Symbol" pitchFamily="18"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Served in WWII; as a clerk</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Symbol" pitchFamily="18"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Claimed to have completed many missions</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Symbol" pitchFamily="18"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McCarthy won the nomination in the Senate</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Symbol" pitchFamily="18"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Soon McCarthy was under investigation for taking bribes and tax evasion</a:t>
            </a: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kewaskumschools.org/faculty/lpiwoni/ColdWarCompos.jpg"/>
          <p:cNvPicPr>
            <a:picLocks noChangeAspect="1" noChangeArrowheads="1"/>
          </p:cNvPicPr>
          <p:nvPr/>
        </p:nvPicPr>
        <p:blipFill>
          <a:blip r:embed="rId2" cstate="print"/>
          <a:srcRect/>
          <a:stretch>
            <a:fillRect/>
          </a:stretch>
        </p:blipFill>
        <p:spPr bwMode="auto">
          <a:xfrm>
            <a:off x="4572000" y="3200401"/>
            <a:ext cx="4256116" cy="3657600"/>
          </a:xfrm>
          <a:prstGeom prst="rect">
            <a:avLst/>
          </a:prstGeom>
          <a:noFill/>
        </p:spPr>
      </p:pic>
      <p:sp>
        <p:nvSpPr>
          <p:cNvPr id="6" name="Content Placeholder 5"/>
          <p:cNvSpPr>
            <a:spLocks noGrp="1"/>
          </p:cNvSpPr>
          <p:nvPr>
            <p:ph idx="1"/>
          </p:nvPr>
        </p:nvSpPr>
        <p:spPr>
          <a:xfrm>
            <a:off x="381000" y="838200"/>
            <a:ext cx="8382000" cy="4572000"/>
          </a:xfrm>
        </p:spPr>
        <p:txBody>
          <a:bodyPr/>
          <a:lstStyle/>
          <a:p>
            <a:r>
              <a:rPr lang="en-US" sz="3200" dirty="0" smtClean="0">
                <a:latin typeface="Times New Roman" pitchFamily="18" charset="0"/>
                <a:cs typeface="Times New Roman" pitchFamily="18" charset="0"/>
              </a:rPr>
              <a:t>Cold War- Time period after WWII, political conflict between the USSR and the US;    (1946- 1990)</a:t>
            </a:r>
          </a:p>
          <a:p>
            <a:r>
              <a:rPr lang="en-US" sz="3200" dirty="0" smtClean="0">
                <a:latin typeface="Times New Roman" pitchFamily="18" charset="0"/>
                <a:cs typeface="Times New Roman" pitchFamily="18" charset="0"/>
              </a:rPr>
              <a:t>Containment- US policy of not letting communism spread</a:t>
            </a:r>
          </a:p>
          <a:p>
            <a:endParaRPr lang="en-US" dirty="0" smtClean="0"/>
          </a:p>
          <a:p>
            <a:endParaRPr lang="en-US" dirty="0"/>
          </a:p>
        </p:txBody>
      </p:sp>
      <p:sp>
        <p:nvSpPr>
          <p:cNvPr id="5" name="Title 4"/>
          <p:cNvSpPr>
            <a:spLocks noGrp="1"/>
          </p:cNvSpPr>
          <p:nvPr>
            <p:ph type="title"/>
          </p:nvPr>
        </p:nvSpPr>
        <p:spPr>
          <a:xfrm>
            <a:off x="914400" y="76200"/>
            <a:ext cx="7772400" cy="914400"/>
          </a:xfrm>
        </p:spPr>
        <p:txBody>
          <a:bodyPr/>
          <a:lstStyle/>
          <a:p>
            <a:r>
              <a:rPr lang="en-US" dirty="0" smtClean="0">
                <a:latin typeface="Times New Roman" pitchFamily="18" charset="0"/>
                <a:cs typeface="Times New Roman" pitchFamily="18" charset="0"/>
              </a:rPr>
              <a:t>Key Terms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normAutofit/>
          </a:bodyPr>
          <a:lstStyle/>
          <a:p>
            <a:r>
              <a:rPr lang="en-US" sz="4400" dirty="0" smtClean="0"/>
              <a:t>Key Terms of the Red Scare</a:t>
            </a:r>
          </a:p>
        </p:txBody>
      </p:sp>
      <p:sp>
        <p:nvSpPr>
          <p:cNvPr id="7171" name="Content Placeholder 5"/>
          <p:cNvSpPr>
            <a:spLocks noGrp="1"/>
          </p:cNvSpPr>
          <p:nvPr>
            <p:ph idx="1"/>
          </p:nvPr>
        </p:nvSpPr>
        <p:spPr>
          <a:xfrm>
            <a:off x="685800" y="1447800"/>
            <a:ext cx="8153400" cy="4572000"/>
          </a:xfrm>
        </p:spPr>
        <p:txBody>
          <a:bodyPr>
            <a:normAutofit/>
          </a:bodyPr>
          <a:lstStyle/>
          <a:p>
            <a:r>
              <a:rPr lang="en-US" sz="3600" b="1" u="sng" dirty="0" smtClean="0"/>
              <a:t>Subversion=</a:t>
            </a:r>
            <a:r>
              <a:rPr lang="en-US" sz="3600" b="1" dirty="0" smtClean="0"/>
              <a:t> </a:t>
            </a:r>
            <a:r>
              <a:rPr lang="en-US" sz="3600" dirty="0" smtClean="0"/>
              <a:t>Effort to weaken or overthrow the government</a:t>
            </a:r>
          </a:p>
          <a:p>
            <a:r>
              <a:rPr lang="en-US" sz="3600" b="1" u="sng" dirty="0" smtClean="0"/>
              <a:t>McCarthyism=</a:t>
            </a:r>
            <a:r>
              <a:rPr lang="en-US" sz="3600" dirty="0" smtClean="0"/>
              <a:t> To use intimidation and un-founded accusations in the name of fighting communism</a:t>
            </a:r>
          </a:p>
          <a:p>
            <a:endParaRPr lang="en-US" sz="3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oc.gov/rr/print/swann/herblock/images/s03479u.jpg"/>
          <p:cNvPicPr>
            <a:picLocks noChangeAspect="1" noChangeArrowheads="1"/>
          </p:cNvPicPr>
          <p:nvPr/>
        </p:nvPicPr>
        <p:blipFill>
          <a:blip r:embed="rId2" cstate="print"/>
          <a:srcRect/>
          <a:stretch>
            <a:fillRect/>
          </a:stretch>
        </p:blipFill>
        <p:spPr bwMode="auto">
          <a:xfrm>
            <a:off x="0" y="0"/>
            <a:ext cx="3743325" cy="5895976"/>
          </a:xfrm>
          <a:prstGeom prst="rect">
            <a:avLst/>
          </a:prstGeom>
          <a:noFill/>
        </p:spPr>
      </p:pic>
      <p:sp>
        <p:nvSpPr>
          <p:cNvPr id="3" name="Rectangle 2"/>
          <p:cNvSpPr txBox="1">
            <a:spLocks noChangeArrowheads="1"/>
          </p:cNvSpPr>
          <p:nvPr/>
        </p:nvSpPr>
        <p:spPr>
          <a:xfrm>
            <a:off x="3048000" y="152400"/>
            <a:ext cx="5562600" cy="1143000"/>
          </a:xfrm>
          <a:prstGeom prst="rect">
            <a:avLst/>
          </a:prstGeom>
        </p:spPr>
        <p:txBody>
          <a:bodyPr bIns="91440" anchor="ctr"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normalizeH="0" baseline="0" noProof="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uLnTx/>
                <a:uFillTx/>
                <a:latin typeface="Times New Roman" pitchFamily="18" charset="0"/>
                <a:ea typeface="+mj-ea"/>
                <a:cs typeface="Times New Roman" pitchFamily="18" charset="0"/>
              </a:rPr>
              <a:t>The List</a:t>
            </a:r>
          </a:p>
        </p:txBody>
      </p:sp>
      <p:sp>
        <p:nvSpPr>
          <p:cNvPr id="69633" name="Rectangle 1"/>
          <p:cNvSpPr>
            <a:spLocks noChangeArrowheads="1"/>
          </p:cNvSpPr>
          <p:nvPr/>
        </p:nvSpPr>
        <p:spPr bwMode="auto">
          <a:xfrm>
            <a:off x="3962400" y="1366392"/>
            <a:ext cx="5181600" cy="452431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Courier New" pitchFamily="49" charset="0"/>
              <a:buChar char="o"/>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McCarthy needed something to take the attention off of his problems</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Courier New" pitchFamily="49" charset="0"/>
              <a:buChar char="o"/>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Feb. 9, 1950 began his accusations </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Courier New" pitchFamily="49" charset="0"/>
              <a:buChar char="o"/>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McCarthy claimed that he had a list of known communists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List</a:t>
            </a:r>
            <a:endParaRPr kumimoji="0" lang="en-US" sz="2400" b="1"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McCarthy says that there are communist in the US government</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Claims that communism thrived in the Truman administration </a:t>
            </a:r>
          </a:p>
          <a:p>
            <a:pPr eaLnBrk="0" fontAlgn="base" hangingPunct="0">
              <a:spcBef>
                <a:spcPct val="0"/>
              </a:spcBef>
              <a:spcAft>
                <a:spcPct val="0"/>
              </a:spcAft>
              <a:buFont typeface="Wingdings" pitchFamily="2" charset="2"/>
              <a:buChar char=""/>
            </a:pPr>
            <a:r>
              <a:rPr lang="en-US" sz="2400" dirty="0" smtClean="0">
                <a:solidFill>
                  <a:schemeClr val="tx1"/>
                </a:solidFill>
                <a:latin typeface="Times New Roman" pitchFamily="18" charset="0"/>
                <a:cs typeface="Times New Roman" pitchFamily="18" charset="0"/>
              </a:rPr>
              <a:t>The number of known communists would vary from place to place</a:t>
            </a: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19200" y="228600"/>
            <a:ext cx="7378700" cy="1143000"/>
          </a:xfrm>
          <a:prstGeom prst="rect">
            <a:avLst/>
          </a:prstGeom>
        </p:spPr>
        <p:txBody>
          <a:bodyPr bIns="9144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smtClean="0">
                <a:ln>
                  <a:noFill/>
                </a:ln>
                <a:solidFill>
                  <a:srgbClr val="C00000"/>
                </a:solidFill>
                <a:effectLst/>
                <a:uLnTx/>
                <a:uFillTx/>
                <a:latin typeface="Chiller" pitchFamily="82" charset="0"/>
                <a:ea typeface="+mj-ea"/>
                <a:cs typeface="+mj-cs"/>
              </a:rPr>
              <a:t>The Red Menace </a:t>
            </a:r>
          </a:p>
        </p:txBody>
      </p:sp>
      <p:pic>
        <p:nvPicPr>
          <p:cNvPr id="3" name="Picture 3"/>
          <p:cNvPicPr>
            <a:picLocks noChangeAspect="1" noChangeArrowheads="1"/>
          </p:cNvPicPr>
          <p:nvPr/>
        </p:nvPicPr>
        <p:blipFill>
          <a:blip r:embed="rId2" cstate="print"/>
          <a:srcRect/>
          <a:stretch>
            <a:fillRect/>
          </a:stretch>
        </p:blipFill>
        <p:spPr>
          <a:xfrm>
            <a:off x="254000" y="1371600"/>
            <a:ext cx="4241800" cy="4754563"/>
          </a:xfrm>
          <a:prstGeom prst="rect">
            <a:avLst/>
          </a:prstGeom>
        </p:spPr>
      </p:pic>
      <p:pic>
        <p:nvPicPr>
          <p:cNvPr id="2050" name="Picture 2" descr="https://encrypted-tbn1.gstatic.com/images?q=tbn:ANd9GcSOB9EnprQLhMhp5-3OGTjl0VagTnHkRVd7hL__0jrVbZz4F9cPOA"/>
          <p:cNvPicPr>
            <a:picLocks noChangeAspect="1" noChangeArrowheads="1"/>
          </p:cNvPicPr>
          <p:nvPr/>
        </p:nvPicPr>
        <p:blipFill>
          <a:blip r:embed="rId3" cstate="print"/>
          <a:srcRect/>
          <a:stretch>
            <a:fillRect/>
          </a:stretch>
        </p:blipFill>
        <p:spPr bwMode="auto">
          <a:xfrm>
            <a:off x="4876800" y="1676400"/>
            <a:ext cx="3924237" cy="50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nodePh="1">
                                  <p:stCondLst>
                                    <p:cond delay="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9144000" cy="5562600"/>
          </a:xfrm>
        </p:spPr>
        <p:style>
          <a:lnRef idx="2">
            <a:schemeClr val="dk1"/>
          </a:lnRef>
          <a:fillRef idx="1">
            <a:schemeClr val="lt1"/>
          </a:fillRef>
          <a:effectRef idx="0">
            <a:schemeClr val="dk1"/>
          </a:effectRef>
          <a:fontRef idx="minor">
            <a:schemeClr val="dk1"/>
          </a:fontRef>
        </p:style>
        <p:txBody>
          <a:bodyPr>
            <a:noAutofit/>
          </a:bodyPr>
          <a:lstStyle/>
          <a:p>
            <a:r>
              <a:rPr lang="en-US" sz="2400" dirty="0" smtClean="0">
                <a:latin typeface="Times New Roman" pitchFamily="18" charset="0"/>
                <a:cs typeface="Times New Roman" pitchFamily="18" charset="0"/>
              </a:rPr>
              <a:t>In October 1947, 10 members of the Hollywood film industry publicly denounced the tactics employed by the House Un-American Activities Committee (HUAC), an investigative committee of the U.S. House of Representatives, during its probe of alleged communist influence in the American motion picture business. </a:t>
            </a:r>
          </a:p>
          <a:p>
            <a:r>
              <a:rPr lang="en-US" sz="2400" dirty="0" smtClean="0">
                <a:latin typeface="Times New Roman" pitchFamily="18" charset="0"/>
                <a:cs typeface="Times New Roman" pitchFamily="18" charset="0"/>
              </a:rPr>
              <a:t>These prominent screenwriters and directors, who became known as the Hollywood Ten, received jail sentences and were banned from working for the major Hollywood studios. </a:t>
            </a:r>
          </a:p>
          <a:p>
            <a:r>
              <a:rPr lang="en-US" sz="2400" dirty="0" smtClean="0">
                <a:latin typeface="Times New Roman" pitchFamily="18" charset="0"/>
                <a:cs typeface="Times New Roman" pitchFamily="18" charset="0"/>
              </a:rPr>
              <a:t>Their defiant stands also placed them at center stage in a national debate over the controversial anti-communist crackdown that swept through the United States in the late 1940s and early 1950s. </a:t>
            </a:r>
          </a:p>
          <a:p>
            <a:r>
              <a:rPr lang="en-US" sz="2400" dirty="0" smtClean="0">
                <a:latin typeface="Times New Roman" pitchFamily="18" charset="0"/>
                <a:cs typeface="Times New Roman" pitchFamily="18" charset="0"/>
              </a:rPr>
              <a:t>Besides the Hollywood Ten, other members of the film industry with alleged communist ties were later banned from working for the big movie studios. The Hollywood blacklist came to an end in the 1960s.</a:t>
            </a:r>
            <a:endParaRPr lang="en-US" sz="24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4800" dirty="0" smtClean="0">
                <a:latin typeface="Times New Roman" pitchFamily="18" charset="0"/>
                <a:cs typeface="Times New Roman" pitchFamily="18" charset="0"/>
              </a:rPr>
              <a:t>The Hollywood Ten/ Blacklist</a:t>
            </a:r>
            <a:endParaRPr lang="en-US" sz="48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7800" y="0"/>
            <a:ext cx="76962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HUAC (House of Un-American Activities Committee)</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pic>
        <p:nvPicPr>
          <p:cNvPr id="5" name="Picture 2" descr="http://4.bp.blogspot.com/_JzCMbxmHZeE/S-PkHkyQqTI/AAAAAAAAAtQ/r2gbDraZaT8/s1600/huac.jpg"/>
          <p:cNvPicPr>
            <a:picLocks noChangeAspect="1" noChangeArrowheads="1"/>
          </p:cNvPicPr>
          <p:nvPr/>
        </p:nvPicPr>
        <p:blipFill>
          <a:blip r:embed="rId2" cstate="print"/>
          <a:srcRect/>
          <a:stretch>
            <a:fillRect/>
          </a:stretch>
        </p:blipFill>
        <p:spPr bwMode="auto">
          <a:xfrm>
            <a:off x="-1" y="1600200"/>
            <a:ext cx="5287708" cy="3429000"/>
          </a:xfrm>
          <a:prstGeom prst="rect">
            <a:avLst/>
          </a:prstGeom>
          <a:noFill/>
        </p:spPr>
      </p:pic>
      <p:pic>
        <p:nvPicPr>
          <p:cNvPr id="5122" name="Picture 2" descr="http://foundsf.org/images/0/0e/Tendrnob$huac-hosing.jpg"/>
          <p:cNvPicPr>
            <a:picLocks noChangeAspect="1" noChangeArrowheads="1"/>
          </p:cNvPicPr>
          <p:nvPr/>
        </p:nvPicPr>
        <p:blipFill>
          <a:blip r:embed="rId3" cstate="print"/>
          <a:srcRect/>
          <a:stretch>
            <a:fillRect/>
          </a:stretch>
        </p:blipFill>
        <p:spPr bwMode="auto">
          <a:xfrm>
            <a:off x="5287515" y="1371600"/>
            <a:ext cx="3856486" cy="516255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676400" y="1371600"/>
            <a:ext cx="7467600" cy="5638800"/>
          </a:xfrm>
        </p:spPr>
        <p:txBody>
          <a:bodyPr/>
          <a:lstStyle/>
          <a:p>
            <a:pPr eaLnBrk="1" hangingPunct="1"/>
            <a:endParaRPr lang="en-US" dirty="0" smtClean="0"/>
          </a:p>
          <a:p>
            <a:pPr eaLnBrk="1" hangingPunct="1">
              <a:buFont typeface="Wingdings" pitchFamily="2" charset="2"/>
              <a:buNone/>
            </a:pPr>
            <a:r>
              <a:rPr lang="en-US" dirty="0" smtClean="0"/>
              <a:t>	</a:t>
            </a:r>
            <a:r>
              <a:rPr lang="en-US" sz="2800" dirty="0" smtClean="0"/>
              <a:t>“McCarthyism… the meaning of the word is the corruption of truth...  It is the use of the big lie and the unfounded accusation… This horrible cancer is eating at the vitals of America and it can destroy the great edifice of freedom.”</a:t>
            </a:r>
          </a:p>
          <a:p>
            <a:pPr lvl="3" eaLnBrk="1" hangingPunct="1"/>
            <a:r>
              <a:rPr lang="en-US" sz="2800" dirty="0" smtClean="0"/>
              <a:t>Harry S. Truman, Nov. 17 1953</a:t>
            </a:r>
          </a:p>
        </p:txBody>
      </p:sp>
      <p:pic>
        <p:nvPicPr>
          <p:cNvPr id="15365" name="Picture 5"/>
          <p:cNvPicPr>
            <a:picLocks noChangeAspect="1" noChangeArrowheads="1"/>
          </p:cNvPicPr>
          <p:nvPr/>
        </p:nvPicPr>
        <p:blipFill>
          <a:blip r:embed="rId2" cstate="print"/>
          <a:srcRect/>
          <a:stretch>
            <a:fillRect/>
          </a:stretch>
        </p:blipFill>
        <p:spPr bwMode="auto">
          <a:xfrm>
            <a:off x="0" y="0"/>
            <a:ext cx="1905000" cy="238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arn(inHorizontal)">
                                      <p:cBhvr>
                                        <p:cTn id="7" dur="500"/>
                                        <p:tgtEl>
                                          <p:spTgt spid="153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arn(inHorizontal)">
                                      <p:cBhvr>
                                        <p:cTn id="12" dur="500"/>
                                        <p:tgtEl>
                                          <p:spTgt spid="15363">
                                            <p:txEl>
                                              <p:pRg st="1" end="1"/>
                                            </p:tx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barn(inHorizontal)">
                                      <p:cBhvr>
                                        <p:cTn id="15"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a:xfrm>
            <a:off x="0" y="2438400"/>
            <a:ext cx="3905250" cy="3881437"/>
          </a:xfrm>
          <a:prstGeom prst="rect">
            <a:avLst/>
          </a:prstGeom>
        </p:spPr>
      </p:pic>
      <p:sp>
        <p:nvSpPr>
          <p:cNvPr id="5" name="Rectangle 2"/>
          <p:cNvSpPr txBox="1">
            <a:spLocks noChangeArrowheads="1"/>
          </p:cNvSpPr>
          <p:nvPr/>
        </p:nvSpPr>
        <p:spPr>
          <a:xfrm>
            <a:off x="533400" y="228600"/>
            <a:ext cx="7378700" cy="1143000"/>
          </a:xfrm>
          <a:prstGeom prst="rect">
            <a:avLst/>
          </a:prstGeom>
        </p:spPr>
        <p:txBody>
          <a:bodyPr bIns="9144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smtClean="0">
                <a:ln>
                  <a:noFill/>
                </a:ln>
                <a:solidFill>
                  <a:srgbClr val="C00000"/>
                </a:solidFill>
                <a:effectLst/>
                <a:uLnTx/>
                <a:uFillTx/>
                <a:latin typeface="Chiller" pitchFamily="82" charset="0"/>
                <a:ea typeface="+mj-ea"/>
                <a:cs typeface="+mj-cs"/>
              </a:rPr>
              <a:t>The End of McCarthy</a:t>
            </a:r>
          </a:p>
        </p:txBody>
      </p:sp>
      <p:sp>
        <p:nvSpPr>
          <p:cNvPr id="1025" name="Rectangle 1"/>
          <p:cNvSpPr>
            <a:spLocks noChangeArrowheads="1"/>
          </p:cNvSpPr>
          <p:nvPr/>
        </p:nvSpPr>
        <p:spPr bwMode="auto">
          <a:xfrm>
            <a:off x="3962400" y="1371600"/>
            <a:ext cx="5181600" cy="526297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McCarthy claimed that there were communist in the US army</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 this he had to take the stand</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Joseph Welsh destroyed McCarthy in court</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was because McCarthy had no evidence</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1954 the Senate voted to condemn/</a:t>
            </a:r>
            <a:r>
              <a:rPr kumimoji="0" lang="en-US" sz="2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take away his voting rights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McCarthy</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was the beginning of the end for McCarthy</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Heavy drinking and poor living caught up to him</a:t>
            </a:r>
            <a:endParaRPr kumimoji="0" lang="en-US" sz="24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McCarthy died in 1957</a:t>
            </a:r>
            <a:endParaRPr kumimoji="0" lang="en-US" sz="4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914400"/>
          </a:xfrm>
        </p:spPr>
        <p:txBody>
          <a:bodyPr/>
          <a:lstStyle/>
          <a:p>
            <a:r>
              <a:rPr lang="en-US" sz="4800" dirty="0" smtClean="0">
                <a:latin typeface="Times New Roman" pitchFamily="18" charset="0"/>
                <a:cs typeface="Times New Roman" pitchFamily="18" charset="0"/>
              </a:rPr>
              <a:t>Truman Administration</a:t>
            </a:r>
            <a:endParaRPr lang="en-US" sz="4800" dirty="0">
              <a:latin typeface="Times New Roman" pitchFamily="18" charset="0"/>
              <a:cs typeface="Times New Roman" pitchFamily="18" charset="0"/>
            </a:endParaRPr>
          </a:p>
        </p:txBody>
      </p:sp>
      <p:pic>
        <p:nvPicPr>
          <p:cNvPr id="3074" name="Picture 2" descr="http://pixel.nymag.com/imgs/daily/intel/2012/10/16/16-truman.o.jpg/a_560x37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676400"/>
            <a:ext cx="4038600" cy="2704420"/>
          </a:xfrm>
          <a:prstGeom prst="rect">
            <a:avLst/>
          </a:prstGeom>
          <a:noFill/>
          <a:extLst>
            <a:ext uri="{909E8E84-426E-40DD-AFC4-6F175D3DCCD1}">
              <a14:hiddenFill xmlns="" xmlns:a14="http://schemas.microsoft.com/office/drawing/2010/main">
                <a:solidFill>
                  <a:srgbClr val="FFFFFF"/>
                </a:solidFill>
              </a14:hiddenFill>
            </a:ext>
          </a:extLst>
        </p:spPr>
      </p:pic>
      <p:sp>
        <p:nvSpPr>
          <p:cNvPr id="37889" name="Rectangle 1"/>
          <p:cNvSpPr>
            <a:spLocks noChangeArrowheads="1"/>
          </p:cNvSpPr>
          <p:nvPr/>
        </p:nvSpPr>
        <p:spPr bwMode="auto">
          <a:xfrm>
            <a:off x="4038600" y="1022866"/>
            <a:ext cx="5105400" cy="563231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3</a:t>
            </a:r>
            <a:r>
              <a:rPr kumimoji="0" lang="en-US" sz="2400" b="0"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rd</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VP of FDR; 3 months into the jobs and FDR dies</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Truman </a:t>
            </a:r>
            <a:r>
              <a:rPr kumimoji="0" lang="en-US" sz="2400" b="0"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What can I do for you?</a:t>
            </a:r>
            <a:r>
              <a:rPr kumimoji="0" lang="en-US" sz="2400" b="0"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Eleanor </a:t>
            </a:r>
            <a:r>
              <a:rPr kumimoji="0" lang="en-US" sz="2400" b="0"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what can I do for you?  You</a:t>
            </a:r>
            <a:r>
              <a:rPr kumimoji="0" lang="en-US" sz="2400" b="0"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re the one in trouble now.</a:t>
            </a:r>
            <a:r>
              <a:rPr kumimoji="0" lang="en-US" sz="2400" b="0" i="0" u="none" strike="noStrike" cap="none" normalizeH="0" baseline="0" dirty="0" smtClean="0">
                <a:ln>
                  <a:noFill/>
                </a:ln>
                <a:solidFill>
                  <a:schemeClr val="bg1"/>
                </a:solidFill>
                <a:effectLst/>
                <a:latin typeface="Calibri"/>
                <a:ea typeface="Calibri" pitchFamily="34" charset="0"/>
                <a:cs typeface="Times New Roman" pitchFamily="18" charset="0"/>
              </a:rPr>
              <a:t>”</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He was plain spoken, had little success at other jobs</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Heavy campaigning; 30,000 miles of travel, 271 speeches; Dewey 16 speeches</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1948 ends segregation, lost popularity in the South</a:t>
            </a:r>
            <a:endParaRPr kumimoji="0" lang="en-US" sz="2400" b="0" i="0" u="none" strike="noStrike" cap="none" normalizeH="0" baseline="0" dirty="0" smtClean="0">
              <a:ln>
                <a:noFill/>
              </a:ln>
              <a:solidFill>
                <a:schemeClr val="bg1"/>
              </a:solidFill>
              <a:effectLst/>
              <a:latin typeface="Arial" pitchFamily="34" charset="0"/>
            </a:endParaRPr>
          </a:p>
          <a:p>
            <a:pPr eaLnBrk="0" fontAlgn="base" hangingPunct="0">
              <a:spcBef>
                <a:spcPct val="0"/>
              </a:spcBef>
              <a:spcAft>
                <a:spcPct val="0"/>
              </a:spcAft>
              <a:buFont typeface="Wingdings" pitchFamily="2" charset="2"/>
              <a:buChar char="§"/>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Buck stops here= Truman is responsible for all that goes wrong, Role model for democracy/ capitalism</a:t>
            </a:r>
            <a:endParaRPr kumimoji="0" lang="en-US" sz="2400" b="0" i="0" u="none" strike="noStrike" cap="none" normalizeH="0" baseline="0" dirty="0" smtClean="0">
              <a:ln>
                <a:noFill/>
              </a:ln>
              <a:solidFill>
                <a:schemeClr val="bg1"/>
              </a:solidFill>
              <a:effectLst/>
              <a:latin typeface="Arial" pitchFamily="34" charset="0"/>
            </a:endParaRPr>
          </a:p>
        </p:txBody>
      </p:sp>
    </p:spTree>
    <p:extLst>
      <p:ext uri="{BB962C8B-B14F-4D97-AF65-F5344CB8AC3E}">
        <p14:creationId xmlns="" xmlns:p14="http://schemas.microsoft.com/office/powerpoint/2010/main" val="2837330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153400" cy="4572000"/>
          </a:xfrm>
        </p:spPr>
        <p:txBody>
          <a:bodyPr>
            <a:normAutofit/>
          </a:bodyPr>
          <a:lstStyle/>
          <a:p>
            <a:r>
              <a:rPr lang="en-US" sz="3600" dirty="0" smtClean="0">
                <a:solidFill>
                  <a:schemeClr val="tx1"/>
                </a:solidFill>
                <a:latin typeface="Times New Roman" pitchFamily="18" charset="0"/>
                <a:cs typeface="Times New Roman" pitchFamily="18" charset="0"/>
              </a:rPr>
              <a:t>The US and the Soviet Union (USSR) were the strongest nations left after the second world war</a:t>
            </a:r>
          </a:p>
          <a:p>
            <a:r>
              <a:rPr lang="en-US" sz="3600" dirty="0" smtClean="0">
                <a:solidFill>
                  <a:schemeClr val="tx1"/>
                </a:solidFill>
                <a:latin typeface="Times New Roman" pitchFamily="18" charset="0"/>
                <a:cs typeface="Times New Roman" pitchFamily="18" charset="0"/>
              </a:rPr>
              <a:t>The US was already preparing to have a war with the USSR following WWII</a:t>
            </a:r>
          </a:p>
          <a:p>
            <a:endParaRPr lang="en-US" sz="3200" dirty="0">
              <a:solidFill>
                <a:schemeClr val="tx1"/>
              </a:solidFill>
            </a:endParaRPr>
          </a:p>
        </p:txBody>
      </p:sp>
      <p:sp>
        <p:nvSpPr>
          <p:cNvPr id="2" name="Title 1"/>
          <p:cNvSpPr>
            <a:spLocks noGrp="1"/>
          </p:cNvSpPr>
          <p:nvPr>
            <p:ph type="title"/>
          </p:nvPr>
        </p:nvSpPr>
        <p:spPr/>
        <p:txBody>
          <a:bodyPr/>
          <a:lstStyle/>
          <a:p>
            <a:r>
              <a:rPr lang="en-US" sz="6600" dirty="0" smtClean="0">
                <a:latin typeface="Times New Roman" pitchFamily="18" charset="0"/>
                <a:cs typeface="Times New Roman" pitchFamily="18" charset="0"/>
              </a:rPr>
              <a:t>After WWII</a:t>
            </a:r>
            <a:endParaRPr lang="en-US" sz="6600" dirty="0">
              <a:latin typeface="Times New Roman" pitchFamily="18" charset="0"/>
              <a:cs typeface="Times New Roman" pitchFamily="18" charset="0"/>
            </a:endParaRPr>
          </a:p>
        </p:txBody>
      </p:sp>
    </p:spTree>
    <p:extLst>
      <p:ext uri="{BB962C8B-B14F-4D97-AF65-F5344CB8AC3E}">
        <p14:creationId xmlns:p14="http://schemas.microsoft.com/office/powerpoint/2010/main" xmlns="" val="946239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en-US" sz="6000" dirty="0">
                <a:latin typeface="Times New Roman" pitchFamily="18" charset="0"/>
                <a:cs typeface="Times New Roman" pitchFamily="18" charset="0"/>
              </a:rPr>
              <a:t>Conflict</a:t>
            </a:r>
          </a:p>
        </p:txBody>
      </p:sp>
      <p:sp>
        <p:nvSpPr>
          <p:cNvPr id="18438" name="Rectangle 6"/>
          <p:cNvSpPr>
            <a:spLocks noGrp="1" noChangeArrowheads="1"/>
          </p:cNvSpPr>
          <p:nvPr>
            <p:ph type="body" sz="half" idx="2"/>
          </p:nvPr>
        </p:nvSpPr>
        <p:spPr>
          <a:xfrm>
            <a:off x="4876800" y="1828800"/>
            <a:ext cx="4267200" cy="4724400"/>
          </a:xfrm>
        </p:spPr>
        <p:txBody>
          <a:bodyPr>
            <a:normAutofit/>
          </a:bodyPr>
          <a:lstStyle/>
          <a:p>
            <a:r>
              <a:rPr lang="en-US" sz="3200" dirty="0" smtClean="0">
                <a:solidFill>
                  <a:schemeClr val="tx1"/>
                </a:solidFill>
                <a:latin typeface="Times New Roman" pitchFamily="18" charset="0"/>
                <a:cs typeface="Times New Roman" pitchFamily="18" charset="0"/>
              </a:rPr>
              <a:t>US= Capitalist</a:t>
            </a:r>
          </a:p>
          <a:p>
            <a:r>
              <a:rPr lang="en-US" sz="3200" dirty="0" smtClean="0">
                <a:solidFill>
                  <a:schemeClr val="tx1"/>
                </a:solidFill>
                <a:latin typeface="Times New Roman" pitchFamily="18" charset="0"/>
                <a:cs typeface="Times New Roman" pitchFamily="18" charset="0"/>
              </a:rPr>
              <a:t>USSR= Communist</a:t>
            </a:r>
          </a:p>
          <a:p>
            <a:r>
              <a:rPr lang="en-US" sz="3200" dirty="0" smtClean="0">
                <a:solidFill>
                  <a:schemeClr val="tx1"/>
                </a:solidFill>
                <a:latin typeface="Times New Roman" pitchFamily="18" charset="0"/>
                <a:cs typeface="Times New Roman" pitchFamily="18" charset="0"/>
              </a:rPr>
              <a:t>Communism is about not needing to sell with other nations</a:t>
            </a:r>
          </a:p>
          <a:p>
            <a:r>
              <a:rPr lang="en-US" sz="3200" dirty="0" smtClean="0">
                <a:solidFill>
                  <a:schemeClr val="tx1"/>
                </a:solidFill>
                <a:latin typeface="Times New Roman" pitchFamily="18" charset="0"/>
                <a:cs typeface="Times New Roman" pitchFamily="18" charset="0"/>
              </a:rPr>
              <a:t>Opposite of capitalism</a:t>
            </a:r>
            <a:endParaRPr lang="en-US" sz="3200" dirty="0">
              <a:solidFill>
                <a:schemeClr val="tx1"/>
              </a:solidFill>
              <a:latin typeface="Times New Roman" pitchFamily="18" charset="0"/>
              <a:cs typeface="Times New Roman" pitchFamily="18" charset="0"/>
            </a:endParaRPr>
          </a:p>
          <a:p>
            <a:endParaRPr lang="en-US" sz="2800" dirty="0"/>
          </a:p>
        </p:txBody>
      </p:sp>
      <p:pic>
        <p:nvPicPr>
          <p:cNvPr id="18440" name="Picture 8" descr="digest20033_milani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 y="2087879"/>
            <a:ext cx="4892040" cy="40312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0319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checkerboard(across)">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8440"/>
                                        </p:tgtEl>
                                        <p:attrNameLst>
                                          <p:attrName>style.visibility</p:attrName>
                                        </p:attrNameLst>
                                      </p:cBhvr>
                                      <p:to>
                                        <p:strVal val="visible"/>
                                      </p:to>
                                    </p:set>
                                    <p:animEffect transition="in" filter="checkerboard(across)">
                                      <p:cBhvr>
                                        <p:cTn id="12" dur="500"/>
                                        <p:tgtEl>
                                          <p:spTgt spid="184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438">
                                            <p:txEl>
                                              <p:pRg st="0" end="0"/>
                                            </p:txEl>
                                          </p:spTgt>
                                        </p:tgtEl>
                                        <p:attrNameLst>
                                          <p:attrName>style.visibility</p:attrName>
                                        </p:attrNameLst>
                                      </p:cBhvr>
                                      <p:to>
                                        <p:strVal val="visible"/>
                                      </p:to>
                                    </p:set>
                                    <p:animEffect transition="in" filter="checkerboard(across)">
                                      <p:cBhvr>
                                        <p:cTn id="17" dur="500"/>
                                        <p:tgtEl>
                                          <p:spTgt spid="184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438">
                                            <p:txEl>
                                              <p:pRg st="1" end="1"/>
                                            </p:txEl>
                                          </p:spTgt>
                                        </p:tgtEl>
                                        <p:attrNameLst>
                                          <p:attrName>style.visibility</p:attrName>
                                        </p:attrNameLst>
                                      </p:cBhvr>
                                      <p:to>
                                        <p:strVal val="visible"/>
                                      </p:to>
                                    </p:set>
                                    <p:animEffect transition="in" filter="checkerboard(across)">
                                      <p:cBhvr>
                                        <p:cTn id="22" dur="500"/>
                                        <p:tgtEl>
                                          <p:spTgt spid="184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438">
                                            <p:txEl>
                                              <p:pRg st="2" end="2"/>
                                            </p:txEl>
                                          </p:spTgt>
                                        </p:tgtEl>
                                        <p:attrNameLst>
                                          <p:attrName>style.visibility</p:attrName>
                                        </p:attrNameLst>
                                      </p:cBhvr>
                                      <p:to>
                                        <p:strVal val="visible"/>
                                      </p:to>
                                    </p:set>
                                    <p:animEffect transition="in" filter="checkerboard(across)">
                                      <p:cBhvr>
                                        <p:cTn id="27" dur="500"/>
                                        <p:tgtEl>
                                          <p:spTgt spid="184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8438">
                                            <p:txEl>
                                              <p:pRg st="3" end="3"/>
                                            </p:txEl>
                                          </p:spTgt>
                                        </p:tgtEl>
                                        <p:attrNameLst>
                                          <p:attrName>style.visibility</p:attrName>
                                        </p:attrNameLst>
                                      </p:cBhvr>
                                      <p:to>
                                        <p:strVal val="visible"/>
                                      </p:to>
                                    </p:set>
                                    <p:animEffect transition="in" filter="checkerboard(across)">
                                      <p:cBhvr>
                                        <p:cTn id="32" dur="500"/>
                                        <p:tgtEl>
                                          <p:spTgt spid="184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P spid="1843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685800" y="381000"/>
            <a:ext cx="7772400" cy="762000"/>
          </a:xfrm>
        </p:spPr>
        <p:txBody>
          <a:bodyPr>
            <a:normAutofit fontScale="90000"/>
          </a:bodyPr>
          <a:lstStyle/>
          <a:p>
            <a:r>
              <a:rPr lang="en-US" sz="5400" dirty="0">
                <a:latin typeface="Times New Roman" pitchFamily="18" charset="0"/>
                <a:cs typeface="Times New Roman" pitchFamily="18" charset="0"/>
              </a:rPr>
              <a:t>US position on Germany</a:t>
            </a:r>
          </a:p>
        </p:txBody>
      </p:sp>
      <p:sp>
        <p:nvSpPr>
          <p:cNvPr id="3078" name="Rectangle 6"/>
          <p:cNvSpPr>
            <a:spLocks noGrp="1" noChangeArrowheads="1"/>
          </p:cNvSpPr>
          <p:nvPr>
            <p:ph type="body" sz="half" idx="2"/>
          </p:nvPr>
        </p:nvSpPr>
        <p:spPr>
          <a:xfrm>
            <a:off x="4343400" y="1981200"/>
            <a:ext cx="4805362" cy="4495800"/>
          </a:xfrm>
        </p:spPr>
        <p:txBody>
          <a:bodyPr>
            <a:noAutofit/>
          </a:bodyPr>
          <a:lstStyle/>
          <a:p>
            <a:pPr>
              <a:lnSpc>
                <a:spcPct val="90000"/>
              </a:lnSpc>
            </a:pPr>
            <a:r>
              <a:rPr lang="en-US" sz="3200" dirty="0">
                <a:solidFill>
                  <a:schemeClr val="tx1"/>
                </a:solidFill>
                <a:latin typeface="Times New Roman" pitchFamily="18" charset="0"/>
                <a:cs typeface="Times New Roman" pitchFamily="18" charset="0"/>
              </a:rPr>
              <a:t>US was the greatest force to end the war</a:t>
            </a:r>
          </a:p>
          <a:p>
            <a:pPr>
              <a:lnSpc>
                <a:spcPct val="90000"/>
              </a:lnSpc>
            </a:pPr>
            <a:r>
              <a:rPr lang="en-US" sz="3200" dirty="0">
                <a:solidFill>
                  <a:schemeClr val="tx1"/>
                </a:solidFill>
                <a:latin typeface="Times New Roman" pitchFamily="18" charset="0"/>
                <a:cs typeface="Times New Roman" pitchFamily="18" charset="0"/>
              </a:rPr>
              <a:t>Treating Germany poorly did not work</a:t>
            </a:r>
          </a:p>
          <a:p>
            <a:pPr>
              <a:lnSpc>
                <a:spcPct val="90000"/>
              </a:lnSpc>
            </a:pPr>
            <a:r>
              <a:rPr lang="en-US" sz="3200" dirty="0">
                <a:solidFill>
                  <a:schemeClr val="tx1"/>
                </a:solidFill>
                <a:latin typeface="Times New Roman" pitchFamily="18" charset="0"/>
                <a:cs typeface="Times New Roman" pitchFamily="18" charset="0"/>
              </a:rPr>
              <a:t>Wanted to help the nation become successful</a:t>
            </a:r>
          </a:p>
          <a:p>
            <a:pPr>
              <a:lnSpc>
                <a:spcPct val="90000"/>
              </a:lnSpc>
            </a:pPr>
            <a:r>
              <a:rPr lang="en-US" sz="3200" dirty="0">
                <a:solidFill>
                  <a:schemeClr val="tx1"/>
                </a:solidFill>
                <a:latin typeface="Times New Roman" pitchFamily="18" charset="0"/>
                <a:cs typeface="Times New Roman" pitchFamily="18" charset="0"/>
              </a:rPr>
              <a:t>Rebuild Europe</a:t>
            </a:r>
          </a:p>
          <a:p>
            <a:pPr>
              <a:lnSpc>
                <a:spcPct val="90000"/>
              </a:lnSpc>
            </a:pPr>
            <a:r>
              <a:rPr lang="en-US" sz="3200" dirty="0">
                <a:solidFill>
                  <a:schemeClr val="tx1"/>
                </a:solidFill>
                <a:latin typeface="Times New Roman" pitchFamily="18" charset="0"/>
                <a:cs typeface="Times New Roman" pitchFamily="18" charset="0"/>
              </a:rPr>
              <a:t>Ally, not an enemy</a:t>
            </a:r>
          </a:p>
        </p:txBody>
      </p:sp>
      <p:pic>
        <p:nvPicPr>
          <p:cNvPr id="3080" name="Picture 8" descr="04-miscBerlinBerlinCathedr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2005965"/>
            <a:ext cx="4114800" cy="3524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1800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ssolve">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dissolve">
                                      <p:cBhvr>
                                        <p:cTn id="12" dur="500"/>
                                        <p:tgtEl>
                                          <p:spTgt spid="30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8">
                                            <p:txEl>
                                              <p:pRg st="0" end="0"/>
                                            </p:txEl>
                                          </p:spTgt>
                                        </p:tgtEl>
                                        <p:attrNameLst>
                                          <p:attrName>style.visibility</p:attrName>
                                        </p:attrNameLst>
                                      </p:cBhvr>
                                      <p:to>
                                        <p:strVal val="visible"/>
                                      </p:to>
                                    </p:set>
                                    <p:animEffect transition="in" filter="dissolve">
                                      <p:cBhvr>
                                        <p:cTn id="17" dur="500"/>
                                        <p:tgtEl>
                                          <p:spTgt spid="307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8">
                                            <p:txEl>
                                              <p:pRg st="1" end="1"/>
                                            </p:txEl>
                                          </p:spTgt>
                                        </p:tgtEl>
                                        <p:attrNameLst>
                                          <p:attrName>style.visibility</p:attrName>
                                        </p:attrNameLst>
                                      </p:cBhvr>
                                      <p:to>
                                        <p:strVal val="visible"/>
                                      </p:to>
                                    </p:set>
                                    <p:animEffect transition="in" filter="dissolve">
                                      <p:cBhvr>
                                        <p:cTn id="22" dur="500"/>
                                        <p:tgtEl>
                                          <p:spTgt spid="307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78">
                                            <p:txEl>
                                              <p:pRg st="2" end="2"/>
                                            </p:txEl>
                                          </p:spTgt>
                                        </p:tgtEl>
                                        <p:attrNameLst>
                                          <p:attrName>style.visibility</p:attrName>
                                        </p:attrNameLst>
                                      </p:cBhvr>
                                      <p:to>
                                        <p:strVal val="visible"/>
                                      </p:to>
                                    </p:set>
                                    <p:animEffect transition="in" filter="dissolve">
                                      <p:cBhvr>
                                        <p:cTn id="27" dur="500"/>
                                        <p:tgtEl>
                                          <p:spTgt spid="3078">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78">
                                            <p:txEl>
                                              <p:pRg st="3" end="3"/>
                                            </p:txEl>
                                          </p:spTgt>
                                        </p:tgtEl>
                                        <p:attrNameLst>
                                          <p:attrName>style.visibility</p:attrName>
                                        </p:attrNameLst>
                                      </p:cBhvr>
                                      <p:to>
                                        <p:strVal val="visible"/>
                                      </p:to>
                                    </p:set>
                                    <p:animEffect transition="in" filter="dissolve">
                                      <p:cBhvr>
                                        <p:cTn id="32" dur="500"/>
                                        <p:tgtEl>
                                          <p:spTgt spid="3078">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078">
                                            <p:txEl>
                                              <p:pRg st="4" end="4"/>
                                            </p:txEl>
                                          </p:spTgt>
                                        </p:tgtEl>
                                        <p:attrNameLst>
                                          <p:attrName>style.visibility</p:attrName>
                                        </p:attrNameLst>
                                      </p:cBhvr>
                                      <p:to>
                                        <p:strVal val="visible"/>
                                      </p:to>
                                    </p:set>
                                    <p:animEffect transition="in" filter="dissolve">
                                      <p:cBhvr>
                                        <p:cTn id="37"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P spid="307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r>
              <a:rPr lang="en-US" sz="4800" dirty="0">
                <a:latin typeface="Times New Roman" pitchFamily="18" charset="0"/>
                <a:cs typeface="Times New Roman" pitchFamily="18" charset="0"/>
              </a:rPr>
              <a:t>USSR Position on Germany </a:t>
            </a:r>
          </a:p>
        </p:txBody>
      </p:sp>
      <p:sp>
        <p:nvSpPr>
          <p:cNvPr id="5127" name="Rectangle 7"/>
          <p:cNvSpPr>
            <a:spLocks noGrp="1" noChangeArrowheads="1"/>
          </p:cNvSpPr>
          <p:nvPr>
            <p:ph type="body" sz="half" idx="1"/>
          </p:nvPr>
        </p:nvSpPr>
        <p:spPr>
          <a:xfrm>
            <a:off x="381000" y="1828800"/>
            <a:ext cx="4267200" cy="4800600"/>
          </a:xfrm>
        </p:spPr>
        <p:txBody>
          <a:bodyPr>
            <a:normAutofit/>
          </a:bodyPr>
          <a:lstStyle/>
          <a:p>
            <a:pPr>
              <a:lnSpc>
                <a:spcPct val="90000"/>
              </a:lnSpc>
            </a:pPr>
            <a:r>
              <a:rPr lang="en-US" sz="3200" dirty="0">
                <a:solidFill>
                  <a:schemeClr val="tx1"/>
                </a:solidFill>
                <a:latin typeface="Times New Roman" pitchFamily="18" charset="0"/>
                <a:cs typeface="Times New Roman" pitchFamily="18" charset="0"/>
              </a:rPr>
              <a:t>Russia </a:t>
            </a:r>
            <a:r>
              <a:rPr lang="en-US" sz="3200" dirty="0" smtClean="0">
                <a:solidFill>
                  <a:schemeClr val="tx1"/>
                </a:solidFill>
                <a:latin typeface="Times New Roman" pitchFamily="18" charset="0"/>
                <a:cs typeface="Times New Roman" pitchFamily="18" charset="0"/>
              </a:rPr>
              <a:t>more lost </a:t>
            </a:r>
            <a:r>
              <a:rPr lang="en-US" sz="3200" dirty="0">
                <a:solidFill>
                  <a:schemeClr val="tx1"/>
                </a:solidFill>
                <a:latin typeface="Times New Roman" pitchFamily="18" charset="0"/>
                <a:cs typeface="Times New Roman" pitchFamily="18" charset="0"/>
              </a:rPr>
              <a:t>20 million people, more than any other nation</a:t>
            </a:r>
          </a:p>
          <a:p>
            <a:pPr>
              <a:lnSpc>
                <a:spcPct val="90000"/>
              </a:lnSpc>
            </a:pPr>
            <a:r>
              <a:rPr lang="en-US" sz="3200" dirty="0">
                <a:solidFill>
                  <a:schemeClr val="tx1"/>
                </a:solidFill>
                <a:latin typeface="Times New Roman" pitchFamily="18" charset="0"/>
                <a:cs typeface="Times New Roman" pitchFamily="18" charset="0"/>
              </a:rPr>
              <a:t>USSR took Berlin</a:t>
            </a:r>
          </a:p>
          <a:p>
            <a:pPr>
              <a:lnSpc>
                <a:spcPct val="90000"/>
              </a:lnSpc>
            </a:pPr>
            <a:r>
              <a:rPr lang="en-US" sz="3200" dirty="0">
                <a:solidFill>
                  <a:schemeClr val="tx1"/>
                </a:solidFill>
                <a:latin typeface="Times New Roman" pitchFamily="18" charset="0"/>
                <a:cs typeface="Times New Roman" pitchFamily="18" charset="0"/>
              </a:rPr>
              <a:t>Feared invasion</a:t>
            </a:r>
          </a:p>
          <a:p>
            <a:pPr>
              <a:lnSpc>
                <a:spcPct val="90000"/>
              </a:lnSpc>
            </a:pPr>
            <a:r>
              <a:rPr lang="en-US" sz="3200" dirty="0">
                <a:solidFill>
                  <a:schemeClr val="tx1"/>
                </a:solidFill>
                <a:latin typeface="Times New Roman" pitchFamily="18" charset="0"/>
                <a:cs typeface="Times New Roman" pitchFamily="18" charset="0"/>
              </a:rPr>
              <a:t>Make sure Germany can never become powerful again</a:t>
            </a:r>
          </a:p>
        </p:txBody>
      </p:sp>
      <p:pic>
        <p:nvPicPr>
          <p:cNvPr id="5131" name="Picture 11" descr="ber"/>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4648200" y="1981200"/>
            <a:ext cx="3814763" cy="38147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959449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heckerboard(across)">
                                      <p:cBhvr>
                                        <p:cTn id="7" dur="5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131"/>
                                        </p:tgtEl>
                                        <p:attrNameLst>
                                          <p:attrName>style.visibility</p:attrName>
                                        </p:attrNameLst>
                                      </p:cBhvr>
                                      <p:to>
                                        <p:strVal val="visible"/>
                                      </p:to>
                                    </p:set>
                                    <p:animEffect transition="in" filter="checkerboard(across)">
                                      <p:cBhvr>
                                        <p:cTn id="12" dur="500"/>
                                        <p:tgtEl>
                                          <p:spTgt spid="51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27">
                                            <p:txEl>
                                              <p:pRg st="0" end="0"/>
                                            </p:txEl>
                                          </p:spTgt>
                                        </p:tgtEl>
                                        <p:attrNameLst>
                                          <p:attrName>style.visibility</p:attrName>
                                        </p:attrNameLst>
                                      </p:cBhvr>
                                      <p:to>
                                        <p:strVal val="visible"/>
                                      </p:to>
                                    </p:set>
                                    <p:animEffect transition="in" filter="checkerboard(across)">
                                      <p:cBhvr>
                                        <p:cTn id="17" dur="500"/>
                                        <p:tgtEl>
                                          <p:spTgt spid="512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127">
                                            <p:txEl>
                                              <p:pRg st="1" end="1"/>
                                            </p:txEl>
                                          </p:spTgt>
                                        </p:tgtEl>
                                        <p:attrNameLst>
                                          <p:attrName>style.visibility</p:attrName>
                                        </p:attrNameLst>
                                      </p:cBhvr>
                                      <p:to>
                                        <p:strVal val="visible"/>
                                      </p:to>
                                    </p:set>
                                    <p:animEffect transition="in" filter="checkerboard(across)">
                                      <p:cBhvr>
                                        <p:cTn id="22" dur="500"/>
                                        <p:tgtEl>
                                          <p:spTgt spid="512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127">
                                            <p:txEl>
                                              <p:pRg st="2" end="2"/>
                                            </p:txEl>
                                          </p:spTgt>
                                        </p:tgtEl>
                                        <p:attrNameLst>
                                          <p:attrName>style.visibility</p:attrName>
                                        </p:attrNameLst>
                                      </p:cBhvr>
                                      <p:to>
                                        <p:strVal val="visible"/>
                                      </p:to>
                                    </p:set>
                                    <p:animEffect transition="in" filter="checkerboard(across)">
                                      <p:cBhvr>
                                        <p:cTn id="27" dur="500"/>
                                        <p:tgtEl>
                                          <p:spTgt spid="512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127">
                                            <p:txEl>
                                              <p:pRg st="3" end="3"/>
                                            </p:txEl>
                                          </p:spTgt>
                                        </p:tgtEl>
                                        <p:attrNameLst>
                                          <p:attrName>style.visibility</p:attrName>
                                        </p:attrNameLst>
                                      </p:cBhvr>
                                      <p:to>
                                        <p:strVal val="visible"/>
                                      </p:to>
                                    </p:set>
                                    <p:animEffect transition="in" filter="checkerboard(across)">
                                      <p:cBhvr>
                                        <p:cTn id="32" dur="500"/>
                                        <p:tgtEl>
                                          <p:spTgt spid="51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P spid="512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60325"/>
            <a:ext cx="7772400" cy="1431925"/>
          </a:xfrm>
        </p:spPr>
        <p:txBody>
          <a:bodyPr>
            <a:normAutofit/>
          </a:bodyPr>
          <a:lstStyle/>
          <a:p>
            <a:r>
              <a:rPr lang="en-US" sz="6000" dirty="0">
                <a:latin typeface="Times New Roman" pitchFamily="18" charset="0"/>
                <a:cs typeface="Times New Roman" pitchFamily="18" charset="0"/>
              </a:rPr>
              <a:t>Losses in WWII</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xmlns="" val="4291005796"/>
              </p:ext>
            </p:extLst>
          </p:nvPr>
        </p:nvGraphicFramePr>
        <p:xfrm>
          <a:off x="457200" y="1219200"/>
          <a:ext cx="94488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14796873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685800" y="800100"/>
            <a:ext cx="7772400" cy="762000"/>
          </a:xfrm>
        </p:spPr>
        <p:txBody>
          <a:bodyPr>
            <a:normAutofit fontScale="90000"/>
          </a:bodyPr>
          <a:lstStyle/>
          <a:p>
            <a:r>
              <a:rPr lang="en-US" sz="5400" dirty="0">
                <a:latin typeface="Times New Roman" pitchFamily="18" charset="0"/>
                <a:cs typeface="Times New Roman" pitchFamily="18" charset="0"/>
              </a:rPr>
              <a:t>Germany</a:t>
            </a:r>
          </a:p>
        </p:txBody>
      </p:sp>
      <p:sp>
        <p:nvSpPr>
          <p:cNvPr id="14341" name="Rectangle 5"/>
          <p:cNvSpPr>
            <a:spLocks noGrp="1" noChangeArrowheads="1"/>
          </p:cNvSpPr>
          <p:nvPr>
            <p:ph type="body" sz="half" idx="2"/>
          </p:nvPr>
        </p:nvSpPr>
        <p:spPr>
          <a:xfrm>
            <a:off x="228600" y="1828800"/>
            <a:ext cx="8519160" cy="4114800"/>
          </a:xfrm>
        </p:spPr>
        <p:txBody>
          <a:bodyPr>
            <a:noAutofit/>
          </a:bodyPr>
          <a:lstStyle/>
          <a:p>
            <a:r>
              <a:rPr lang="en-US" sz="3200" dirty="0" smtClean="0">
                <a:solidFill>
                  <a:schemeClr val="tx1"/>
                </a:solidFill>
                <a:latin typeface="Times New Roman" pitchFamily="18" charset="0"/>
                <a:cs typeface="Times New Roman" pitchFamily="18" charset="0"/>
              </a:rPr>
              <a:t>The decision was to split </a:t>
            </a:r>
            <a:r>
              <a:rPr lang="en-US" sz="3200" dirty="0">
                <a:solidFill>
                  <a:schemeClr val="tx1"/>
                </a:solidFill>
                <a:latin typeface="Times New Roman" pitchFamily="18" charset="0"/>
                <a:cs typeface="Times New Roman" pitchFamily="18" charset="0"/>
              </a:rPr>
              <a:t>into 4 parts; France, England, US and USSR</a:t>
            </a:r>
          </a:p>
          <a:p>
            <a:r>
              <a:rPr lang="en-US" sz="3200" dirty="0">
                <a:solidFill>
                  <a:schemeClr val="tx1"/>
                </a:solidFill>
                <a:latin typeface="Times New Roman" pitchFamily="18" charset="0"/>
                <a:cs typeface="Times New Roman" pitchFamily="18" charset="0"/>
              </a:rPr>
              <a:t>Berlin was split in the middle of the city</a:t>
            </a:r>
          </a:p>
          <a:p>
            <a:r>
              <a:rPr lang="en-US" sz="3200" dirty="0" smtClean="0">
                <a:solidFill>
                  <a:schemeClr val="tx1"/>
                </a:solidFill>
                <a:latin typeface="Times New Roman" pitchFamily="18" charset="0"/>
                <a:cs typeface="Times New Roman" pitchFamily="18" charset="0"/>
              </a:rPr>
              <a:t>Berlin was completely on the Soviet side </a:t>
            </a:r>
            <a:endParaRPr lang="en-US"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80004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ipe(up)">
                                      <p:cBhvr>
                                        <p:cTn id="7" dur="5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41">
                                            <p:txEl>
                                              <p:pRg st="0" end="0"/>
                                            </p:txEl>
                                          </p:spTgt>
                                        </p:tgtEl>
                                        <p:attrNameLst>
                                          <p:attrName>style.visibility</p:attrName>
                                        </p:attrNameLst>
                                      </p:cBhvr>
                                      <p:to>
                                        <p:strVal val="visible"/>
                                      </p:to>
                                    </p:set>
                                    <p:animEffect transition="in" filter="wipe(up)">
                                      <p:cBhvr>
                                        <p:cTn id="12" dur="500"/>
                                        <p:tgtEl>
                                          <p:spTgt spid="1434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41">
                                            <p:txEl>
                                              <p:pRg st="1" end="1"/>
                                            </p:txEl>
                                          </p:spTgt>
                                        </p:tgtEl>
                                        <p:attrNameLst>
                                          <p:attrName>style.visibility</p:attrName>
                                        </p:attrNameLst>
                                      </p:cBhvr>
                                      <p:to>
                                        <p:strVal val="visible"/>
                                      </p:to>
                                    </p:set>
                                    <p:animEffect transition="in" filter="wipe(up)">
                                      <p:cBhvr>
                                        <p:cTn id="17" dur="500"/>
                                        <p:tgtEl>
                                          <p:spTgt spid="1434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341">
                                            <p:txEl>
                                              <p:pRg st="2" end="2"/>
                                            </p:txEl>
                                          </p:spTgt>
                                        </p:tgtEl>
                                        <p:attrNameLst>
                                          <p:attrName>style.visibility</p:attrName>
                                        </p:attrNameLst>
                                      </p:cBhvr>
                                      <p:to>
                                        <p:strVal val="visible"/>
                                      </p:to>
                                    </p:set>
                                    <p:animEffect transition="in" filter="wipe(up)">
                                      <p:cBhvr>
                                        <p:cTn id="22" dur="500"/>
                                        <p:tgtEl>
                                          <p:spTgt spid="143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P spid="14341"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54</TotalTime>
  <Words>1196</Words>
  <Application>Microsoft Office PowerPoint</Application>
  <PresentationFormat>On-screen Show (4:3)</PresentationFormat>
  <Paragraphs>124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Concourse</vt:lpstr>
      <vt:lpstr>Early Cold War- Review</vt:lpstr>
      <vt:lpstr>Key Terms</vt:lpstr>
      <vt:lpstr>Truman Administration</vt:lpstr>
      <vt:lpstr>After WWII</vt:lpstr>
      <vt:lpstr>Conflict</vt:lpstr>
      <vt:lpstr>US position on Germany</vt:lpstr>
      <vt:lpstr>USSR Position on Germany </vt:lpstr>
      <vt:lpstr>Losses in WWII</vt:lpstr>
      <vt:lpstr>Germany</vt:lpstr>
      <vt:lpstr>Slide 10</vt:lpstr>
      <vt:lpstr>The Atomic Bomb</vt:lpstr>
      <vt:lpstr>George Kennan</vt:lpstr>
      <vt:lpstr>Truman Doctrine</vt:lpstr>
      <vt:lpstr>Marshall Plan</vt:lpstr>
      <vt:lpstr>Effects of the Marshall Plan</vt:lpstr>
      <vt:lpstr>NATO  (North Atlantic Treaty Organization)</vt:lpstr>
      <vt:lpstr>Warsaw Pact</vt:lpstr>
      <vt:lpstr>Truman Over History</vt:lpstr>
      <vt:lpstr>Slide 19</vt:lpstr>
      <vt:lpstr>Key Terms of the Red Scare</vt:lpstr>
      <vt:lpstr>Slide 21</vt:lpstr>
      <vt:lpstr>Slide 22</vt:lpstr>
      <vt:lpstr>The Hollywood Ten/ Blacklist</vt:lpstr>
      <vt:lpstr>Slide 24</vt:lpstr>
      <vt:lpstr>Slide 25</vt:lpstr>
      <vt:lpstr>Slide 26</vt:lpstr>
    </vt:vector>
  </TitlesOfParts>
  <Company>ccsd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Cold War- Review</dc:title>
  <dc:creator>raascha</dc:creator>
  <cp:lastModifiedBy>raascha</cp:lastModifiedBy>
  <cp:revision>7</cp:revision>
  <dcterms:created xsi:type="dcterms:W3CDTF">2015-04-23T16:30:50Z</dcterms:created>
  <dcterms:modified xsi:type="dcterms:W3CDTF">2015-04-23T17:58:59Z</dcterms:modified>
</cp:coreProperties>
</file>