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0" r:id="rId5"/>
    <p:sldId id="261" r:id="rId6"/>
    <p:sldId id="263" r:id="rId7"/>
    <p:sldId id="264" r:id="rId8"/>
    <p:sldId id="265" r:id="rId9"/>
    <p:sldId id="266" r:id="rId10"/>
    <p:sldId id="267" r:id="rId11"/>
    <p:sldId id="268" r:id="rId12"/>
    <p:sldId id="277" r:id="rId13"/>
    <p:sldId id="269" r:id="rId14"/>
    <p:sldId id="270" r:id="rId15"/>
    <p:sldId id="276"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6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F98861-5B5C-4155-825C-3A38BCE4271B}"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BBF70-0E4D-40CA-BDAA-9A61FC16CAC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98861-5B5C-4155-825C-3A38BCE4271B}"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BBF70-0E4D-40CA-BDAA-9A61FC16CAC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98861-5B5C-4155-825C-3A38BCE4271B}"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BBF70-0E4D-40CA-BDAA-9A61FC16CAC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0F98861-5B5C-4155-825C-3A38BCE4271B}"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BBF70-0E4D-40CA-BDAA-9A61FC16CAC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98861-5B5C-4155-825C-3A38BCE4271B}"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BBF70-0E4D-40CA-BDAA-9A61FC16CAC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F98861-5B5C-4155-825C-3A38BCE4271B}"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BBF70-0E4D-40CA-BDAA-9A61FC16CAC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98861-5B5C-4155-825C-3A38BCE4271B}" type="datetimeFigureOut">
              <a:rPr lang="en-US" smtClean="0"/>
              <a:pPr/>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BBF70-0E4D-40CA-BDAA-9A61FC16CAC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98861-5B5C-4155-825C-3A38BCE4271B}" type="datetimeFigureOut">
              <a:rPr lang="en-US" smtClean="0"/>
              <a:pPr/>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BBF70-0E4D-40CA-BDAA-9A61FC16CAC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98861-5B5C-4155-825C-3A38BCE4271B}" type="datetimeFigureOut">
              <a:rPr lang="en-US" smtClean="0"/>
              <a:pPr/>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BBF70-0E4D-40CA-BDAA-9A61FC16CAC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98861-5B5C-4155-825C-3A38BCE4271B}"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BBF70-0E4D-40CA-BDAA-9A61FC16CAC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98861-5B5C-4155-825C-3A38BCE4271B}"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BBF70-0E4D-40CA-BDAA-9A61FC16CAC9}"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0F98861-5B5C-4155-825C-3A38BCE4271B}" type="datetimeFigureOut">
              <a:rPr lang="en-US" smtClean="0"/>
              <a:pPr/>
              <a:t>5/5/2014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464BBF70-0E4D-40CA-BDAA-9A61FC16CAC9}"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latin typeface="Times New Roman" panose="02020603050405020304" pitchFamily="18" charset="0"/>
                <a:cs typeface="Times New Roman" panose="02020603050405020304" pitchFamily="18" charset="0"/>
              </a:rPr>
              <a:t>1920s- Review</a:t>
            </a:r>
            <a:endParaRPr lang="en-US" sz="6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140432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1" name="Rectangle 7"/>
          <p:cNvSpPr>
            <a:spLocks noGrp="1" noChangeArrowheads="1"/>
          </p:cNvSpPr>
          <p:nvPr>
            <p:ph type="title"/>
          </p:nvPr>
        </p:nvSpPr>
        <p:spPr>
          <a:xfrm>
            <a:off x="533400" y="0"/>
            <a:ext cx="8686800" cy="1600199"/>
          </a:xfrm>
        </p:spPr>
        <p:txBody>
          <a:bodyPr/>
          <a:lstStyle/>
          <a:p>
            <a:pPr eaLnBrk="1" hangingPunct="1">
              <a:defRPr/>
            </a:pPr>
            <a:r>
              <a:rPr lang="en-US" sz="4400" dirty="0" smtClean="0">
                <a:latin typeface="Times New Roman" panose="02020603050405020304" pitchFamily="18" charset="0"/>
                <a:cs typeface="Times New Roman" panose="02020603050405020304" pitchFamily="18" charset="0"/>
              </a:rPr>
              <a:t>What impact did the Harlem Renaissance have?</a:t>
            </a:r>
          </a:p>
        </p:txBody>
      </p:sp>
      <p:sp>
        <p:nvSpPr>
          <p:cNvPr id="11272" name="Rectangle 8"/>
          <p:cNvSpPr>
            <a:spLocks noGrp="1" noChangeArrowheads="1"/>
          </p:cNvSpPr>
          <p:nvPr>
            <p:ph idx="1"/>
          </p:nvPr>
        </p:nvSpPr>
        <p:spPr>
          <a:xfrm>
            <a:off x="609600" y="1600201"/>
            <a:ext cx="8153399" cy="4258598"/>
          </a:xfrm>
        </p:spPr>
        <p:style>
          <a:lnRef idx="2">
            <a:schemeClr val="accent4"/>
          </a:lnRef>
          <a:fillRef idx="1">
            <a:schemeClr val="lt1"/>
          </a:fillRef>
          <a:effectRef idx="0">
            <a:schemeClr val="accent4"/>
          </a:effectRef>
          <a:fontRef idx="minor">
            <a:schemeClr val="dk1"/>
          </a:fontRef>
        </p:style>
        <p:txBody>
          <a:bodyPr>
            <a:normAutofit/>
          </a:bodyPr>
          <a:lstStyle/>
          <a:p>
            <a:pPr eaLnBrk="1" hangingPunct="1">
              <a:defRPr/>
            </a:pPr>
            <a:r>
              <a:rPr lang="en-US" sz="3600" dirty="0" smtClean="0">
                <a:latin typeface="Times New Roman" panose="02020603050405020304" pitchFamily="18" charset="0"/>
                <a:cs typeface="Times New Roman" panose="02020603050405020304" pitchFamily="18" charset="0"/>
              </a:rPr>
              <a:t>African American were no longer content with being second class citizens </a:t>
            </a:r>
          </a:p>
          <a:p>
            <a:pPr eaLnBrk="1" hangingPunct="1">
              <a:defRPr/>
            </a:pPr>
            <a:r>
              <a:rPr lang="en-US" sz="3600" dirty="0" smtClean="0">
                <a:latin typeface="Times New Roman" panose="02020603050405020304" pitchFamily="18" charset="0"/>
                <a:cs typeface="Times New Roman" panose="02020603050405020304" pitchFamily="18" charset="0"/>
              </a:rPr>
              <a:t>Foundations of Blues and Jazz music becoming mainstream</a:t>
            </a:r>
          </a:p>
          <a:p>
            <a:pPr eaLnBrk="1" hangingPunct="1">
              <a:defRPr/>
            </a:pPr>
            <a:r>
              <a:rPr lang="en-US" sz="3600" dirty="0" smtClean="0">
                <a:latin typeface="Times New Roman" panose="02020603050405020304" pitchFamily="18" charset="0"/>
                <a:cs typeface="Times New Roman" panose="02020603050405020304" pitchFamily="18" charset="0"/>
              </a:rPr>
              <a:t>Beginnings of the Civil Rights movement in the United States</a:t>
            </a:r>
          </a:p>
        </p:txBody>
      </p:sp>
    </p:spTree>
    <p:extLst>
      <p:ext uri="{BB962C8B-B14F-4D97-AF65-F5344CB8AC3E}">
        <p14:creationId xmlns:p14="http://schemas.microsoft.com/office/powerpoint/2010/main" xmlns="" val="1438282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checkerboard(across)">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72">
                                            <p:txEl>
                                              <p:pRg st="0" end="0"/>
                                            </p:txEl>
                                          </p:spTgt>
                                        </p:tgtEl>
                                        <p:attrNameLst>
                                          <p:attrName>style.visibility</p:attrName>
                                        </p:attrNameLst>
                                      </p:cBhvr>
                                      <p:to>
                                        <p:strVal val="visible"/>
                                      </p:to>
                                    </p:set>
                                    <p:animEffect transition="in" filter="checkerboard(across)">
                                      <p:cBhvr>
                                        <p:cTn id="12" dur="500"/>
                                        <p:tgtEl>
                                          <p:spTgt spid="1127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72">
                                            <p:txEl>
                                              <p:pRg st="1" end="1"/>
                                            </p:txEl>
                                          </p:spTgt>
                                        </p:tgtEl>
                                        <p:attrNameLst>
                                          <p:attrName>style.visibility</p:attrName>
                                        </p:attrNameLst>
                                      </p:cBhvr>
                                      <p:to>
                                        <p:strVal val="visible"/>
                                      </p:to>
                                    </p:set>
                                    <p:animEffect transition="in" filter="checkerboard(across)">
                                      <p:cBhvr>
                                        <p:cTn id="17" dur="500"/>
                                        <p:tgtEl>
                                          <p:spTgt spid="1127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272">
                                            <p:txEl>
                                              <p:pRg st="2" end="2"/>
                                            </p:txEl>
                                          </p:spTgt>
                                        </p:tgtEl>
                                        <p:attrNameLst>
                                          <p:attrName>style.visibility</p:attrName>
                                        </p:attrNameLst>
                                      </p:cBhvr>
                                      <p:to>
                                        <p:strVal val="visible"/>
                                      </p:to>
                                    </p:set>
                                    <p:animEffect transition="in" filter="checkerboard(across)">
                                      <p:cBhvr>
                                        <p:cTn id="22" dur="500"/>
                                        <p:tgtEl>
                                          <p:spTgt spid="112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924475"/>
          </a:xfrm>
        </p:spPr>
        <p:txBody>
          <a:bodyPr/>
          <a:lstStyle/>
          <a:p>
            <a:r>
              <a:rPr lang="en-US" sz="6000" dirty="0" smtClean="0">
                <a:latin typeface="Times New Roman" panose="02020603050405020304" pitchFamily="18" charset="0"/>
                <a:cs typeface="Times New Roman" panose="02020603050405020304" pitchFamily="18" charset="0"/>
              </a:rPr>
              <a:t>Marcus Garvey </a:t>
            </a:r>
            <a:endParaRPr lang="en-US" sz="6000" dirty="0">
              <a:latin typeface="Times New Roman" panose="02020603050405020304" pitchFamily="18" charset="0"/>
              <a:cs typeface="Times New Roman" panose="02020603050405020304" pitchFamily="18" charset="0"/>
            </a:endParaRPr>
          </a:p>
        </p:txBody>
      </p:sp>
      <p:pic>
        <p:nvPicPr>
          <p:cNvPr id="22530" name="Picture 2" descr="http://americanradioworks.publicradio.org/features/sayitplain/images/mgarve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4" y="1676399"/>
            <a:ext cx="4035425" cy="50711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038601" y="1676400"/>
            <a:ext cx="4800600" cy="1384995"/>
          </a:xfrm>
          <a:prstGeom prst="rect">
            <a:avLst/>
          </a:prstGeom>
          <a:ln w="57150"/>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Negro Nationalism- Glorified the black culture and traditions of the past. </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4190999" y="3454108"/>
            <a:ext cx="4918365"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“Back to Africa” movement; all African Americans should leave the US and go back to Liberia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was because they could never find justice or equality in the US </a:t>
            </a:r>
          </a:p>
        </p:txBody>
      </p:sp>
    </p:spTree>
    <p:extLst>
      <p:ext uri="{BB962C8B-B14F-4D97-AF65-F5344CB8AC3E}">
        <p14:creationId xmlns:p14="http://schemas.microsoft.com/office/powerpoint/2010/main" xmlns="" val="2404596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25113" cy="924475"/>
          </a:xfrm>
        </p:spPr>
        <p:txBody>
          <a:bodyPr/>
          <a:lstStyle/>
          <a:p>
            <a:r>
              <a:rPr lang="en-US" sz="4400" dirty="0" smtClean="0">
                <a:latin typeface="Times New Roman" pitchFamily="18" charset="0"/>
                <a:cs typeface="Times New Roman" pitchFamily="18" charset="0"/>
              </a:rPr>
              <a:t>Espionage and Sedition Acts </a:t>
            </a:r>
            <a:endParaRPr lang="en-US" sz="4400" dirty="0">
              <a:latin typeface="Times New Roman" pitchFamily="18" charset="0"/>
              <a:cs typeface="Times New Roman" pitchFamily="18" charset="0"/>
            </a:endParaRPr>
          </a:p>
        </p:txBody>
      </p:sp>
      <p:sp>
        <p:nvSpPr>
          <p:cNvPr id="3" name="Rectangle 2"/>
          <p:cNvSpPr/>
          <p:nvPr/>
        </p:nvSpPr>
        <p:spPr>
          <a:xfrm>
            <a:off x="533400" y="1524000"/>
            <a:ext cx="8382000" cy="35394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Font typeface="Arial" pitchFamily="34" charset="0"/>
              <a:buChar char="•"/>
            </a:pPr>
            <a:r>
              <a:rPr lang="en-US" sz="3200" b="1" dirty="0" smtClean="0">
                <a:latin typeface="Times New Roman" pitchFamily="18" charset="0"/>
                <a:cs typeface="Times New Roman" pitchFamily="18" charset="0"/>
              </a:rPr>
              <a:t>Espionage Act (</a:t>
            </a:r>
            <a:r>
              <a:rPr lang="en-US" sz="3200" b="1" dirty="0" smtClean="0">
                <a:latin typeface="Times New Roman" pitchFamily="18" charset="0"/>
                <a:cs typeface="Times New Roman" pitchFamily="18" charset="0"/>
              </a:rPr>
              <a:t>1917)- </a:t>
            </a:r>
            <a:r>
              <a:rPr lang="en-US" sz="3200" dirty="0" smtClean="0">
                <a:latin typeface="Times New Roman" pitchFamily="18" charset="0"/>
                <a:cs typeface="Times New Roman" pitchFamily="18" charset="0"/>
              </a:rPr>
              <a:t>Provided </a:t>
            </a:r>
            <a:r>
              <a:rPr lang="en-US" sz="3200" dirty="0" smtClean="0">
                <a:latin typeface="Times New Roman" pitchFamily="18" charset="0"/>
                <a:cs typeface="Times New Roman" pitchFamily="18" charset="0"/>
              </a:rPr>
              <a:t>for the imprisonment of up to 20 years for persons who either tried to incite rebellion in the armed forces or obstruct the operations of the draft.</a:t>
            </a:r>
          </a:p>
          <a:p>
            <a:pPr>
              <a:buFont typeface="Arial" pitchFamily="34" charset="0"/>
              <a:buChar char="•"/>
            </a:pPr>
            <a:r>
              <a:rPr lang="en-US" sz="3200" b="1" dirty="0" smtClean="0">
                <a:latin typeface="Times New Roman" pitchFamily="18" charset="0"/>
                <a:cs typeface="Times New Roman" pitchFamily="18" charset="0"/>
              </a:rPr>
              <a:t>Sedition </a:t>
            </a:r>
            <a:r>
              <a:rPr lang="en-US" sz="3200" b="1" dirty="0" smtClean="0">
                <a:latin typeface="Times New Roman" pitchFamily="18" charset="0"/>
                <a:cs typeface="Times New Roman" pitchFamily="18" charset="0"/>
              </a:rPr>
              <a:t>Act (</a:t>
            </a:r>
            <a:r>
              <a:rPr lang="en-US" sz="3200" b="1" dirty="0" smtClean="0">
                <a:latin typeface="Times New Roman" pitchFamily="18" charset="0"/>
                <a:cs typeface="Times New Roman" pitchFamily="18" charset="0"/>
              </a:rPr>
              <a:t>1918)- </a:t>
            </a:r>
            <a:r>
              <a:rPr lang="en-US" sz="3200" dirty="0" smtClean="0">
                <a:latin typeface="Times New Roman" pitchFamily="18" charset="0"/>
                <a:cs typeface="Times New Roman" pitchFamily="18" charset="0"/>
              </a:rPr>
              <a:t>Prohibited </a:t>
            </a:r>
            <a:r>
              <a:rPr lang="en-US" sz="3200" dirty="0" smtClean="0">
                <a:latin typeface="Times New Roman" pitchFamily="18" charset="0"/>
                <a:cs typeface="Times New Roman" pitchFamily="18" charset="0"/>
              </a:rPr>
              <a:t>anyone from making "disloyal" or "abusive" remarks about the US government.</a:t>
            </a:r>
            <a:endParaRPr lang="en-US" sz="32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dirty="0" smtClean="0">
                <a:latin typeface="Times New Roman" pitchFamily="18" charset="0"/>
                <a:cs typeface="Times New Roman" pitchFamily="18" charset="0"/>
              </a:rPr>
              <a:t>Sacco and Vanzetti</a:t>
            </a:r>
            <a:endParaRPr lang="en-US" sz="4800" dirty="0">
              <a:latin typeface="Times New Roman" pitchFamily="18" charset="0"/>
              <a:cs typeface="Times New Roman" pitchFamily="18" charset="0"/>
            </a:endParaRPr>
          </a:p>
        </p:txBody>
      </p:sp>
      <p:pic>
        <p:nvPicPr>
          <p:cNvPr id="1026" name="Picture 2" descr="http://upload.wikimedia.org/wikipedia/commons/thumb/8/89/Sacvan.jpg/300px-Sacvan.jpg"/>
          <p:cNvPicPr>
            <a:picLocks noChangeAspect="1" noChangeArrowheads="1"/>
          </p:cNvPicPr>
          <p:nvPr/>
        </p:nvPicPr>
        <p:blipFill>
          <a:blip r:embed="rId2" cstate="print"/>
          <a:srcRect/>
          <a:stretch>
            <a:fillRect/>
          </a:stretch>
        </p:blipFill>
        <p:spPr bwMode="auto">
          <a:xfrm>
            <a:off x="0" y="1219199"/>
            <a:ext cx="3886200" cy="2836927"/>
          </a:xfrm>
          <a:prstGeom prst="rect">
            <a:avLst/>
          </a:prstGeom>
          <a:noFill/>
        </p:spPr>
      </p:pic>
      <p:pic>
        <p:nvPicPr>
          <p:cNvPr id="1030" name="Picture 6" descr="http://dedhamtales.files.wordpress.com/2012/08/sacco-and-v1421.jpg"/>
          <p:cNvPicPr>
            <a:picLocks noChangeAspect="1" noChangeArrowheads="1"/>
          </p:cNvPicPr>
          <p:nvPr/>
        </p:nvPicPr>
        <p:blipFill>
          <a:blip r:embed="rId3" cstate="print"/>
          <a:srcRect/>
          <a:stretch>
            <a:fillRect/>
          </a:stretch>
        </p:blipFill>
        <p:spPr bwMode="auto">
          <a:xfrm>
            <a:off x="533400" y="3276600"/>
            <a:ext cx="2724780" cy="3581400"/>
          </a:xfrm>
          <a:prstGeom prst="rect">
            <a:avLst/>
          </a:prstGeom>
          <a:noFill/>
        </p:spPr>
      </p:pic>
      <p:sp>
        <p:nvSpPr>
          <p:cNvPr id="3" name="Rectangle 2"/>
          <p:cNvSpPr/>
          <p:nvPr/>
        </p:nvSpPr>
        <p:spPr>
          <a:xfrm>
            <a:off x="3886200" y="1233054"/>
            <a:ext cx="5257800" cy="526297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They were two Italian-born laborers and </a:t>
            </a:r>
            <a:r>
              <a:rPr lang="en-US" sz="2400" b="1" dirty="0" smtClean="0">
                <a:latin typeface="Times New Roman" panose="02020603050405020304" pitchFamily="18" charset="0"/>
                <a:cs typeface="Times New Roman" panose="02020603050405020304" pitchFamily="18" charset="0"/>
              </a:rPr>
              <a:t>anarchists</a:t>
            </a:r>
            <a:r>
              <a:rPr lang="en-US" sz="2400" dirty="0" smtClean="0">
                <a:latin typeface="Times New Roman" panose="02020603050405020304" pitchFamily="18" charset="0"/>
                <a:cs typeface="Times New Roman" panose="02020603050405020304" pitchFamily="18" charset="0"/>
              </a:rPr>
              <a:t> who were tried, convicted and executed via electrocution on August 23, 1927 in Massachusetts for the 1920 armed robbery and murder of a pay-clerk and a security guard in South Braintree, Massachusetts. </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case incited controversy based on questions regarding the question of the innocence or guilt of Sacco and Vanzetti, and conformance, the question of whether the trials were fair to Sacco and Vanzetti</a:t>
            </a:r>
            <a:r>
              <a:rPr lang="en-US" dirty="0" smtClean="0"/>
              <a:t>.</a:t>
            </a:r>
            <a:endParaRPr lang="en-US" dirty="0"/>
          </a:p>
        </p:txBody>
      </p:sp>
    </p:spTree>
    <p:extLst>
      <p:ext uri="{BB962C8B-B14F-4D97-AF65-F5344CB8AC3E}">
        <p14:creationId xmlns:p14="http://schemas.microsoft.com/office/powerpoint/2010/main" xmlns="" val="207627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914400"/>
          </a:xfrm>
        </p:spPr>
        <p:txBody>
          <a:bodyPr>
            <a:normAutofit/>
          </a:bodyPr>
          <a:lstStyle/>
          <a:p>
            <a:r>
              <a:rPr lang="en-US" sz="5400" dirty="0" smtClean="0">
                <a:latin typeface="Times New Roman" pitchFamily="18" charset="0"/>
                <a:cs typeface="Times New Roman" pitchFamily="18" charset="0"/>
              </a:rPr>
              <a:t>The Palmer Raids</a:t>
            </a:r>
            <a:endParaRPr lang="en-US" sz="5400" dirty="0">
              <a:latin typeface="Times New Roman" pitchFamily="18" charset="0"/>
              <a:cs typeface="Times New Roman" pitchFamily="18" charset="0"/>
            </a:endParaRPr>
          </a:p>
        </p:txBody>
      </p:sp>
      <p:pic>
        <p:nvPicPr>
          <p:cNvPr id="2050" name="Picture 2" descr="http://www.kevincmurphy.com/wwisam.jpg"/>
          <p:cNvPicPr>
            <a:picLocks noChangeAspect="1" noChangeArrowheads="1"/>
          </p:cNvPicPr>
          <p:nvPr/>
        </p:nvPicPr>
        <p:blipFill>
          <a:blip r:embed="rId2" cstate="print"/>
          <a:srcRect/>
          <a:stretch>
            <a:fillRect/>
          </a:stretch>
        </p:blipFill>
        <p:spPr bwMode="auto">
          <a:xfrm>
            <a:off x="0" y="1447800"/>
            <a:ext cx="5410200" cy="5410200"/>
          </a:xfrm>
          <a:prstGeom prst="rect">
            <a:avLst/>
          </a:prstGeom>
          <a:noFill/>
        </p:spPr>
      </p:pic>
      <p:pic>
        <p:nvPicPr>
          <p:cNvPr id="2052" name="Picture 4" descr="http://darrow.law.umn.edu/photos/Alexander_Mitchell_Palmer_LC_USZ62_111660_.jpg"/>
          <p:cNvPicPr>
            <a:picLocks noChangeAspect="1" noChangeArrowheads="1"/>
          </p:cNvPicPr>
          <p:nvPr/>
        </p:nvPicPr>
        <p:blipFill>
          <a:blip r:embed="rId3" cstate="print"/>
          <a:srcRect/>
          <a:stretch>
            <a:fillRect/>
          </a:stretch>
        </p:blipFill>
        <p:spPr bwMode="auto">
          <a:xfrm>
            <a:off x="5410200" y="1066800"/>
            <a:ext cx="3733800" cy="4673196"/>
          </a:xfrm>
          <a:prstGeom prst="rect">
            <a:avLst/>
          </a:prstGeom>
          <a:noFill/>
        </p:spPr>
      </p:pic>
    </p:spTree>
    <p:extLst>
      <p:ext uri="{BB962C8B-B14F-4D97-AF65-F5344CB8AC3E}">
        <p14:creationId xmlns:p14="http://schemas.microsoft.com/office/powerpoint/2010/main" xmlns="" val="1549787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228600"/>
            <a:ext cx="9144000" cy="618630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Palmer Raids</a:t>
            </a:r>
            <a:r>
              <a:rPr lang="en-US" sz="2200" dirty="0">
                <a:latin typeface="Times New Roman" panose="02020603050405020304" pitchFamily="18" charset="0"/>
                <a:cs typeface="Times New Roman" panose="02020603050405020304" pitchFamily="18" charset="0"/>
              </a:rPr>
              <a:t>= Raids and arrests of suspected communist/ anarchists without trial</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June 2</a:t>
            </a:r>
            <a:r>
              <a:rPr lang="en-US" sz="2200" baseline="30000" dirty="0">
                <a:latin typeface="Times New Roman" panose="02020603050405020304" pitchFamily="18" charset="0"/>
                <a:cs typeface="Times New Roman" panose="02020603050405020304" pitchFamily="18" charset="0"/>
              </a:rPr>
              <a:t>nd</a:t>
            </a:r>
            <a:r>
              <a:rPr lang="en-US" sz="2200" dirty="0">
                <a:latin typeface="Times New Roman" panose="02020603050405020304" pitchFamily="18" charset="0"/>
                <a:cs typeface="Times New Roman" panose="02020603050405020304" pitchFamily="18" charset="0"/>
              </a:rPr>
              <a:t>, 1919 Carlo </a:t>
            </a:r>
            <a:r>
              <a:rPr lang="en-US" sz="2200" dirty="0" err="1">
                <a:latin typeface="Times New Roman" panose="02020603050405020304" pitchFamily="18" charset="0"/>
                <a:cs typeface="Times New Roman" panose="02020603050405020304" pitchFamily="18" charset="0"/>
              </a:rPr>
              <a:t>Valdinoci</a:t>
            </a:r>
            <a:r>
              <a:rPr lang="en-US" sz="2200" dirty="0">
                <a:latin typeface="Times New Roman" panose="02020603050405020304" pitchFamily="18" charset="0"/>
                <a:cs typeface="Times New Roman" panose="02020603050405020304" pitchFamily="18" charset="0"/>
              </a:rPr>
              <a:t> accidentally killed himself and blew up the front of Mitchell Palmer’s house in Wash. DC </a:t>
            </a:r>
          </a:p>
          <a:p>
            <a:pPr marL="285750"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Massive </a:t>
            </a:r>
            <a:r>
              <a:rPr lang="en-US" sz="2200" dirty="0">
                <a:latin typeface="Times New Roman" panose="02020603050405020304" pitchFamily="18" charset="0"/>
                <a:cs typeface="Times New Roman" panose="02020603050405020304" pitchFamily="18" charset="0"/>
              </a:rPr>
              <a:t>labor strikes and clashes with police were happening and tensions were high</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Palmer became convinced that there was a communist plot to take down the US gov.</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J. Edgar Hoover was put in charge of the investigation with the newly created Bureau of Investigation, (forerunner to the FBI)</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Using the Espionage/ Sedition acts, Hoover/ Palmer had almost 250 radicals deported to Russia “Red/ Soviet Ark”</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Nov. 7</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1919 (2</a:t>
            </a:r>
            <a:r>
              <a:rPr lang="en-US" sz="2200" baseline="30000" dirty="0">
                <a:latin typeface="Times New Roman" panose="02020603050405020304" pitchFamily="18" charset="0"/>
                <a:cs typeface="Times New Roman" panose="02020603050405020304" pitchFamily="18" charset="0"/>
              </a:rPr>
              <a:t>nd</a:t>
            </a:r>
            <a:r>
              <a:rPr lang="en-US" sz="2200" dirty="0">
                <a:latin typeface="Times New Roman" panose="02020603050405020304" pitchFamily="18" charset="0"/>
                <a:cs typeface="Times New Roman" panose="02020603050405020304" pitchFamily="18" charset="0"/>
              </a:rPr>
              <a:t> anniversary of the Russian Rev.) over 10,000 suspected communists/ anarchists were arrested w/out proof of plotting a revolution or a trial</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About 2 months later, 6,000 more were arrested mostly members of the Industrial Workers of the World (IWW, or Wobblies) which was a strong union</a:t>
            </a:r>
          </a:p>
        </p:txBody>
      </p:sp>
    </p:spTree>
    <p:extLst>
      <p:ext uri="{BB962C8B-B14F-4D97-AF65-F5344CB8AC3E}">
        <p14:creationId xmlns:p14="http://schemas.microsoft.com/office/powerpoint/2010/main" xmlns="" val="53245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76200"/>
            <a:ext cx="7315200" cy="1143000"/>
          </a:xfrm>
        </p:spPr>
        <p:txBody>
          <a:bodyPr>
            <a:normAutofit/>
          </a:bodyPr>
          <a:lstStyle/>
          <a:p>
            <a:pPr algn="ctr"/>
            <a:r>
              <a:rPr lang="en-US" sz="5400" dirty="0" smtClean="0">
                <a:latin typeface="Times New Roman" panose="02020603050405020304" pitchFamily="18" charset="0"/>
                <a:cs typeface="Times New Roman" panose="02020603050405020304" pitchFamily="18" charset="0"/>
              </a:rPr>
              <a:t>Warren G. Harding</a:t>
            </a:r>
            <a:endParaRPr lang="en-US" sz="5400" dirty="0">
              <a:latin typeface="Times New Roman" panose="02020603050405020304" pitchFamily="18" charset="0"/>
              <a:cs typeface="Times New Roman" panose="02020603050405020304" pitchFamily="18" charset="0"/>
            </a:endParaRPr>
          </a:p>
        </p:txBody>
      </p:sp>
      <p:pic>
        <p:nvPicPr>
          <p:cNvPr id="4098" name="Picture 2" descr="http://www.ohiohistoryhost.org/ohiomemory/wp-content/uploads/2012/03/Harding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07207" y="1143000"/>
            <a:ext cx="3436793" cy="54925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76201" y="1524000"/>
            <a:ext cx="5783407" cy="440120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Laissez-Faire </a:t>
            </a:r>
            <a:r>
              <a:rPr lang="en-US" sz="2800" dirty="0">
                <a:latin typeface="Times New Roman" panose="02020603050405020304" pitchFamily="18" charset="0"/>
                <a:cs typeface="Times New Roman" panose="02020603050405020304" pitchFamily="18" charset="0"/>
              </a:rPr>
              <a:t>capitalism: This was the political slogan of the new Republican presidents (Harding, Coolidge and Hoover)</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was a movement away from the Progressive ideals</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Harding- H</a:t>
            </a:r>
            <a:r>
              <a:rPr lang="en-US" sz="2800" dirty="0" smtClean="0">
                <a:latin typeface="Times New Roman" panose="02020603050405020304" pitchFamily="18" charset="0"/>
                <a:cs typeface="Times New Roman" panose="02020603050405020304" pitchFamily="18" charset="0"/>
              </a:rPr>
              <a:t>is </a:t>
            </a:r>
            <a:r>
              <a:rPr lang="en-US" sz="2800" dirty="0">
                <a:latin typeface="Times New Roman" panose="02020603050405020304" pitchFamily="18" charset="0"/>
                <a:cs typeface="Times New Roman" panose="02020603050405020304" pitchFamily="18" charset="0"/>
              </a:rPr>
              <a:t>campaign pledge a “return to normalcy”= The way it was in the 1890s (Gilded Age); booming economy, little gov. control</a:t>
            </a:r>
          </a:p>
        </p:txBody>
      </p:sp>
    </p:spTree>
    <p:extLst>
      <p:ext uri="{BB962C8B-B14F-4D97-AF65-F5344CB8AC3E}">
        <p14:creationId xmlns:p14="http://schemas.microsoft.com/office/powerpoint/2010/main" xmlns="" val="2910848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04800"/>
            <a:ext cx="7125113" cy="924475"/>
          </a:xfrm>
        </p:spPr>
        <p:txBody>
          <a:bodyPr>
            <a:normAutofit fontScale="90000"/>
          </a:bodyPr>
          <a:lstStyle/>
          <a:p>
            <a:pPr algn="ctr"/>
            <a:r>
              <a:rPr lang="en-US" sz="6000" dirty="0" smtClean="0">
                <a:latin typeface="Times New Roman" panose="02020603050405020304" pitchFamily="18" charset="0"/>
                <a:cs typeface="Times New Roman" panose="02020603050405020304" pitchFamily="18" charset="0"/>
              </a:rPr>
              <a:t>Teapot Dome Scandal</a:t>
            </a:r>
            <a:endParaRPr lang="en-US" sz="6000" dirty="0">
              <a:latin typeface="Times New Roman" panose="02020603050405020304" pitchFamily="18" charset="0"/>
              <a:cs typeface="Times New Roman" panose="02020603050405020304" pitchFamily="18" charset="0"/>
            </a:endParaRPr>
          </a:p>
        </p:txBody>
      </p:sp>
      <p:pic>
        <p:nvPicPr>
          <p:cNvPr id="3074" name="Picture 2" descr="http://www.rmotc.doe.gov/Images/histo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81" y="1600200"/>
            <a:ext cx="3333750" cy="40767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312969" y="1676400"/>
            <a:ext cx="5831031" cy="48320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Harding died while in office, books later came out stating that his wife killed him with poison and he was having affairs, little proof on either but it was still a national sensation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Less than a year after his death scandals began to surface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Albert Fall, Harding’s Secretary of the Interior, was accused of illegal leases of the area of Teapot Dome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wealthy oilmen paid Fall an illegal kickback, bribe, for the land</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Harding was probably similar to Grant, he wasn’t involved but it was the people he hired/ friends that were the truly corrupt ones</a:t>
            </a:r>
          </a:p>
        </p:txBody>
      </p:sp>
    </p:spTree>
    <p:extLst>
      <p:ext uri="{BB962C8B-B14F-4D97-AF65-F5344CB8AC3E}">
        <p14:creationId xmlns:p14="http://schemas.microsoft.com/office/powerpoint/2010/main" xmlns="" val="57996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9442" y="-76200"/>
            <a:ext cx="7125113" cy="924475"/>
          </a:xfrm>
        </p:spPr>
        <p:txBody>
          <a:bodyPr>
            <a:normAutofit/>
          </a:bodyPr>
          <a:lstStyle/>
          <a:p>
            <a:r>
              <a:rPr lang="en-US" sz="5400" dirty="0" smtClean="0">
                <a:latin typeface="Times New Roman" panose="02020603050405020304" pitchFamily="18" charset="0"/>
                <a:cs typeface="Times New Roman" panose="02020603050405020304" pitchFamily="18" charset="0"/>
              </a:rPr>
              <a:t>Rebirth of the KKK</a:t>
            </a:r>
            <a:endParaRPr lang="en-US" sz="5400" dirty="0">
              <a:latin typeface="Times New Roman" panose="02020603050405020304" pitchFamily="18" charset="0"/>
              <a:cs typeface="Times New Roman" panose="02020603050405020304" pitchFamily="18" charset="0"/>
            </a:endParaRPr>
          </a:p>
        </p:txBody>
      </p:sp>
      <p:pic>
        <p:nvPicPr>
          <p:cNvPr id="5124" name="Picture 4" descr="http://www.historybyzim.com/wp-content/uploads/2011/08/Birth-of-a-Nation-post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8279" y="1295400"/>
            <a:ext cx="3053429" cy="4724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 y="781645"/>
            <a:ext cx="6118280" cy="584775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Changes in political opinions- moved from mostly targeting freed-blacks to immigrants groups (Jews, non-protestant) </a:t>
            </a:r>
            <a:endParaRPr lang="en-US" sz="2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3 </a:t>
            </a:r>
            <a:r>
              <a:rPr lang="en-US" sz="2200" dirty="0">
                <a:latin typeface="Times New Roman" panose="02020603050405020304" pitchFamily="18" charset="0"/>
                <a:cs typeface="Times New Roman" panose="02020603050405020304" pitchFamily="18" charset="0"/>
              </a:rPr>
              <a:t>million members nation-wide,  (Supreme Court judge, mayors, police men…)</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Rise in the amount of lynching, 8,000+ 1920-30</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Birth of a nation- KKK propaganda film, showing the KKK defeating their enemies, including black men attempting to rape white women during Reconstruction</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film presented a distorted portrait of the South after the Civil War, glorifying the Ku Klux Klan and degrading blacks</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Klan was portrayed as the South's savior from this alleged tyranny</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Riots followed the film, in many major </a:t>
            </a:r>
            <a:r>
              <a:rPr lang="en-US" sz="2200" dirty="0" smtClean="0">
                <a:latin typeface="Times New Roman" panose="02020603050405020304" pitchFamily="18" charset="0"/>
                <a:cs typeface="Times New Roman" panose="02020603050405020304" pitchFamily="18" charset="0"/>
              </a:rPr>
              <a:t>cities, as well as attacks on blacks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49293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125113" cy="924475"/>
          </a:xfrm>
        </p:spPr>
        <p:txBody>
          <a:bodyPr>
            <a:normAutofit/>
          </a:bodyPr>
          <a:lstStyle/>
          <a:p>
            <a:r>
              <a:rPr lang="en-US" sz="5400" dirty="0" smtClean="0">
                <a:latin typeface="Times New Roman" panose="02020603050405020304" pitchFamily="18" charset="0"/>
                <a:cs typeface="Times New Roman" panose="02020603050405020304" pitchFamily="18" charset="0"/>
              </a:rPr>
              <a:t>Scopes Trial</a:t>
            </a:r>
            <a:endParaRPr lang="en-US" sz="5400" dirty="0">
              <a:latin typeface="Times New Roman" panose="02020603050405020304" pitchFamily="18" charset="0"/>
              <a:cs typeface="Times New Roman" panose="02020603050405020304" pitchFamily="18" charset="0"/>
            </a:endParaRPr>
          </a:p>
        </p:txBody>
      </p:sp>
      <p:pic>
        <p:nvPicPr>
          <p:cNvPr id="1026" name="Picture 2" descr="http://upload.wikimedia.org/wikipedia/en/5/54/Scopes_tri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76401"/>
            <a:ext cx="4343400" cy="34139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0" y="5090496"/>
            <a:ext cx="4343400"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400" dirty="0" smtClean="0">
                <a:solidFill>
                  <a:schemeClr val="bg1"/>
                </a:solidFill>
                <a:latin typeface="Times New Roman" panose="02020603050405020304" pitchFamily="18" charset="0"/>
                <a:cs typeface="Times New Roman" panose="02020603050405020304" pitchFamily="18" charset="0"/>
              </a:rPr>
              <a:t>Clarence Darrow (left) and William Jennings Bryan</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64183" y="1524000"/>
            <a:ext cx="4786744" cy="532453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was the 1</a:t>
            </a:r>
            <a:r>
              <a:rPr lang="en-US" sz="2000" baseline="30000" dirty="0">
                <a:latin typeface="Times New Roman" panose="02020603050405020304" pitchFamily="18" charset="0"/>
                <a:cs typeface="Times New Roman" panose="02020603050405020304" pitchFamily="18" charset="0"/>
              </a:rPr>
              <a:t>st</a:t>
            </a:r>
            <a:r>
              <a:rPr lang="en-US" sz="2000" dirty="0">
                <a:latin typeface="Times New Roman" panose="02020603050405020304" pitchFamily="18" charset="0"/>
                <a:cs typeface="Times New Roman" panose="02020603050405020304" pitchFamily="18" charset="0"/>
              </a:rPr>
              <a:t> US trial to be broadcast over the radio</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1925, John Scopes was convicted and fined $100 for teaching evolution in his Dayton, Tenn., classroom.</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ACLU (Darrow) against Bryan for the fundamentalist group</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Scopes’ lawyer was the legendary Clarence Darrow, </a:t>
            </a: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renowned defense attorney for labor and radical </a:t>
            </a:r>
            <a:r>
              <a:rPr lang="en-US" sz="2000" dirty="0" smtClean="0">
                <a:latin typeface="Times New Roman" panose="02020603050405020304" pitchFamily="18" charset="0"/>
                <a:cs typeface="Times New Roman" panose="02020603050405020304" pitchFamily="18" charset="0"/>
              </a:rPr>
              <a:t>figures.</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Also </a:t>
            </a:r>
            <a:r>
              <a:rPr lang="en-US" sz="2000" dirty="0">
                <a:latin typeface="Times New Roman" panose="02020603050405020304" pitchFamily="18" charset="0"/>
                <a:cs typeface="Times New Roman" panose="02020603050405020304" pitchFamily="18" charset="0"/>
              </a:rPr>
              <a:t>known as the Monkey Trial, b/c of the evolutionary beliefs</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jury found Scopes guilty of violating the law and fined him $100.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is the best example of changing in American society, people moving to the city and losing “Old America”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42508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Times New Roman" pitchFamily="18" charset="0"/>
                <a:cs typeface="Times New Roman" pitchFamily="18" charset="0"/>
              </a:rPr>
              <a:t>Rural to Urban</a:t>
            </a:r>
            <a:endParaRPr lang="en-US" sz="4000" dirty="0">
              <a:latin typeface="Times New Roman" pitchFamily="18" charset="0"/>
              <a:cs typeface="Times New Roman" pitchFamily="18" charset="0"/>
            </a:endParaRPr>
          </a:p>
        </p:txBody>
      </p:sp>
      <p:pic>
        <p:nvPicPr>
          <p:cNvPr id="1026" name="Picture 2" descr="http://www.bluebook.state.or.us/images/facts/scenic/century/scott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5471" y="4495800"/>
            <a:ext cx="4164133"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i.lv3.hbo.com/assets/images/series/boardwalk-empire/slideshows/vintage-boardwalk/vintage-boardwalk-04-102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1438277"/>
            <a:ext cx="6115848" cy="343852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ent-Up Arrow 1"/>
          <p:cNvSpPr/>
          <p:nvPr/>
        </p:nvSpPr>
        <p:spPr>
          <a:xfrm flipH="1">
            <a:off x="3200400" y="5105400"/>
            <a:ext cx="1676400" cy="9144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15848" y="0"/>
            <a:ext cx="3073755" cy="452431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Most of the population of the US lived in villages before 1920s</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Farming dropped because it was subsidized for the war effort</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 the first time in US history more people lived cities than in the country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4044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npr.org/programs/atc/features/2005/jul/scopes/mendimug200-57447391c94a743dbe8b10fb3e473d5fac924682-s6-c3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7" y="1"/>
            <a:ext cx="2673927" cy="345675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sitemason.com/files/d3lCPS/scopes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390900"/>
            <a:ext cx="4762500" cy="34671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http://media-3.web.britannica.com/eb-media/31/78631-004-0264ADB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76700" y="457200"/>
            <a:ext cx="5067300" cy="3743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680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5113" cy="924475"/>
          </a:xfrm>
        </p:spPr>
        <p:txBody>
          <a:bodyPr/>
          <a:lstStyle/>
          <a:p>
            <a:r>
              <a:rPr lang="en-US" sz="7200" dirty="0" smtClean="0">
                <a:latin typeface="Times New Roman" pitchFamily="18" charset="0"/>
                <a:cs typeface="Times New Roman" pitchFamily="18" charset="0"/>
              </a:rPr>
              <a:t>Credit</a:t>
            </a:r>
            <a:endParaRPr lang="en-US" sz="7200" dirty="0">
              <a:latin typeface="Times New Roman" pitchFamily="18" charset="0"/>
              <a:cs typeface="Times New Roman" pitchFamily="18" charset="0"/>
            </a:endParaRPr>
          </a:p>
        </p:txBody>
      </p:sp>
      <p:pic>
        <p:nvPicPr>
          <p:cNvPr id="3" name="Picture 9" descr="r171129_64290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32488" y="0"/>
            <a:ext cx="4146148" cy="327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6926" y="3276600"/>
            <a:ext cx="9137073"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was the first time in US history that credit was heavily used</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People spent more money than they had with the use of credit, “I got to have it now”</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 were fired- no payments for your credit; lost everything</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Over half of the nation's automobiles were sold on credit by the end of the decade.</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Consumer debt more than doubled between 1920 and 1930.</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was a serious drop in durable goods production</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could buy everything with a very small down-payment- washing machine, cars, telephones…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One cause of the Great Depression</a:t>
            </a:r>
          </a:p>
        </p:txBody>
      </p:sp>
    </p:spTree>
    <p:extLst>
      <p:ext uri="{BB962C8B-B14F-4D97-AF65-F5344CB8AC3E}">
        <p14:creationId xmlns:p14="http://schemas.microsoft.com/office/powerpoint/2010/main" xmlns="" val="378721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163" y="685800"/>
            <a:ext cx="9144001" cy="529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4791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125113" cy="924475"/>
          </a:xfrm>
        </p:spPr>
        <p:txBody>
          <a:bodyPr/>
          <a:lstStyle/>
          <a:p>
            <a:r>
              <a:rPr lang="en-US" sz="5400" dirty="0" smtClean="0">
                <a:latin typeface="Times New Roman" pitchFamily="18" charset="0"/>
                <a:cs typeface="Times New Roman" pitchFamily="18" charset="0"/>
              </a:rPr>
              <a:t>Henry Ford</a:t>
            </a:r>
            <a:endParaRPr lang="en-US" sz="5400" dirty="0">
              <a:latin typeface="Times New Roman" pitchFamily="18" charset="0"/>
              <a:cs typeface="Times New Roman" pitchFamily="18" charset="0"/>
            </a:endParaRPr>
          </a:p>
        </p:txBody>
      </p:sp>
      <p:pic>
        <p:nvPicPr>
          <p:cNvPr id="3" name="Picture 8" descr="ford_model_t_henry_1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599" y="0"/>
            <a:ext cx="3214255" cy="3012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0" y="2767548"/>
            <a:ext cx="8534400"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Ford </a:t>
            </a:r>
            <a:r>
              <a:rPr lang="en-US" sz="2000" dirty="0">
                <a:latin typeface="Times New Roman" panose="02020603050405020304" pitchFamily="18" charset="0"/>
                <a:cs typeface="Times New Roman" panose="02020603050405020304" pitchFamily="18" charset="0"/>
              </a:rPr>
              <a:t>didn’t invent anything, he perfected the assembly line and the cheap car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Model T was the first vehicle that was affordable to most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Model T= stripped down basic </a:t>
            </a:r>
            <a:r>
              <a:rPr lang="en-US" sz="2000" dirty="0" smtClean="0">
                <a:latin typeface="Times New Roman" panose="02020603050405020304" pitchFamily="18" charset="0"/>
                <a:cs typeface="Times New Roman" panose="02020603050405020304" pitchFamily="18" charset="0"/>
              </a:rPr>
              <a:t>car</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conveyor belt assembly line took production from 12 ½ hours to under 6 for a finish car, within a year it was down to 93 minutes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Average family income was 2,000 dollars a </a:t>
            </a:r>
            <a:r>
              <a:rPr lang="en-US" sz="2000" dirty="0" smtClean="0">
                <a:latin typeface="Times New Roman" panose="02020603050405020304" pitchFamily="18" charset="0"/>
                <a:cs typeface="Times New Roman" panose="02020603050405020304" pitchFamily="18" charset="0"/>
              </a:rPr>
              <a:t>year, New </a:t>
            </a:r>
            <a:r>
              <a:rPr lang="en-US" sz="2000" dirty="0">
                <a:latin typeface="Times New Roman" panose="02020603050405020304" pitchFamily="18" charset="0"/>
                <a:cs typeface="Times New Roman" panose="02020603050405020304" pitchFamily="18" charset="0"/>
              </a:rPr>
              <a:t>car 300 dollars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He would pay his works $5 a day min., the national average was $2.34</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1927</a:t>
            </a:r>
            <a:r>
              <a:rPr lang="en-US" sz="2000" dirty="0">
                <a:latin typeface="Times New Roman" panose="02020603050405020304" pitchFamily="18" charset="0"/>
                <a:cs typeface="Times New Roman" panose="02020603050405020304" pitchFamily="18" charset="0"/>
              </a:rPr>
              <a:t>, Americans owned 4 out of 5 of the world’s cars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Roads, gas stations, increased shipping and markets, rubber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need for these services helped to drive the economy of the US; several new businesses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all happens very fast; stop lights, plates, Drunk driving</a:t>
            </a:r>
          </a:p>
        </p:txBody>
      </p:sp>
    </p:spTree>
    <p:extLst>
      <p:ext uri="{BB962C8B-B14F-4D97-AF65-F5344CB8AC3E}">
        <p14:creationId xmlns:p14="http://schemas.microsoft.com/office/powerpoint/2010/main" xmlns="" val="399550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3333955" cy="924475"/>
          </a:xfrm>
        </p:spPr>
        <p:style>
          <a:lnRef idx="2">
            <a:schemeClr val="accent6"/>
          </a:lnRef>
          <a:fillRef idx="1">
            <a:schemeClr val="lt1"/>
          </a:fillRef>
          <a:effectRef idx="0">
            <a:schemeClr val="accent6"/>
          </a:effectRef>
          <a:fontRef idx="minor">
            <a:schemeClr val="dk1"/>
          </a:fontRef>
        </p:style>
        <p:txBody>
          <a:bodyPr/>
          <a:lstStyle/>
          <a:p>
            <a:pPr algn="r"/>
            <a:r>
              <a:rPr lang="en-US" sz="5400" dirty="0" smtClean="0">
                <a:latin typeface="Times New Roman" pitchFamily="18" charset="0"/>
                <a:cs typeface="Times New Roman" pitchFamily="18" charset="0"/>
              </a:rPr>
              <a:t>Flappers</a:t>
            </a:r>
            <a:endParaRPr lang="en-US" sz="5400" dirty="0">
              <a:latin typeface="Times New Roman" pitchFamily="18" charset="0"/>
              <a:cs typeface="Times New Roman" pitchFamily="18" charset="0"/>
            </a:endParaRPr>
          </a:p>
        </p:txBody>
      </p:sp>
      <p:pic>
        <p:nvPicPr>
          <p:cNvPr id="11266" name="Picture 2" descr="http://img.ehowcdn.com/article-new/ehow/images/a04/9r/6l/apply-flapper-makeup-800x8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465320" cy="298039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 y="2980392"/>
            <a:ext cx="8569036" cy="34163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Flappers were the opposite of females before them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Empowered by the women’s fight for rights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Greater opportunities for jobs and education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19</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amendment- 15 years before there were no women in bars.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Women could be arrested for smoking in public; more liberal society/culture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Short hair “bob cut” and shorter dresses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smoke and drank</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Much more independent (worked jobs, voted…)</a:t>
            </a:r>
          </a:p>
        </p:txBody>
      </p:sp>
    </p:spTree>
    <p:extLst>
      <p:ext uri="{BB962C8B-B14F-4D97-AF65-F5344CB8AC3E}">
        <p14:creationId xmlns:p14="http://schemas.microsoft.com/office/powerpoint/2010/main" xmlns="" val="3404809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76200"/>
            <a:ext cx="7756263" cy="1054250"/>
          </a:xfrm>
        </p:spPr>
        <p:txBody>
          <a:bodyPr/>
          <a:lstStyle/>
          <a:p>
            <a:r>
              <a:rPr lang="en-US" sz="6000" dirty="0" smtClean="0">
                <a:latin typeface="Times New Roman" panose="02020603050405020304" pitchFamily="18" charset="0"/>
                <a:cs typeface="Times New Roman" panose="02020603050405020304" pitchFamily="18" charset="0"/>
              </a:rPr>
              <a:t>Great Migration</a:t>
            </a:r>
            <a:endParaRPr lang="en-US" sz="6000" dirty="0">
              <a:latin typeface="Times New Roman" panose="02020603050405020304" pitchFamily="18" charset="0"/>
              <a:cs typeface="Times New Roman" panose="02020603050405020304" pitchFamily="18" charset="0"/>
            </a:endParaRPr>
          </a:p>
        </p:txBody>
      </p:sp>
      <p:pic>
        <p:nvPicPr>
          <p:cNvPr id="1026" name="Picture 2" descr="http://people.cohums.ohio-state.edu/childs1/Outline%20Black%20Americans%20in%20the%201920s_files/image0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117599"/>
            <a:ext cx="8610600" cy="5740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5243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7734713" cy="924475"/>
          </a:xfrm>
        </p:spPr>
        <p:txBody>
          <a:bodyPr/>
          <a:lstStyle/>
          <a:p>
            <a:r>
              <a:rPr lang="en-US" sz="3600" dirty="0" smtClean="0">
                <a:latin typeface="Blackoak Std" pitchFamily="82" charset="0"/>
              </a:rPr>
              <a:t>Harlem Renaissance</a:t>
            </a:r>
            <a:endParaRPr lang="en-US" sz="3600" dirty="0">
              <a:latin typeface="Blackoak Std" pitchFamily="82" charset="0"/>
            </a:endParaRPr>
          </a:p>
        </p:txBody>
      </p:sp>
      <p:pic>
        <p:nvPicPr>
          <p:cNvPr id="6" name="Picture 7" descr="harlemrenaissanc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09" y="1219200"/>
            <a:ext cx="3823855"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3810000" y="1752600"/>
            <a:ext cx="5257799"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Time period of a boom in African American literature and artists</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Development of racial pride, community and </a:t>
            </a:r>
            <a:r>
              <a:rPr lang="en-US" sz="2800" dirty="0" smtClean="0">
                <a:latin typeface="Times New Roman" panose="02020603050405020304" pitchFamily="18" charset="0"/>
                <a:cs typeface="Times New Roman" panose="02020603050405020304" pitchFamily="18" charset="0"/>
              </a:rPr>
              <a:t>organizations</a:t>
            </a: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Jazz and Blues music began to be popular during this time period and in the northern region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4380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11"/>
          <p:cNvSpPr>
            <a:spLocks noGrp="1" noChangeArrowheads="1"/>
          </p:cNvSpPr>
          <p:nvPr>
            <p:ph type="title"/>
          </p:nvPr>
        </p:nvSpPr>
        <p:spPr>
          <a:xfrm>
            <a:off x="1447800" y="76200"/>
            <a:ext cx="7498080" cy="1143000"/>
          </a:xfrm>
        </p:spPr>
        <p:style>
          <a:lnRef idx="3">
            <a:schemeClr val="lt1"/>
          </a:lnRef>
          <a:fillRef idx="1">
            <a:schemeClr val="accent4"/>
          </a:fillRef>
          <a:effectRef idx="1">
            <a:schemeClr val="accent4"/>
          </a:effectRef>
          <a:fontRef idx="minor">
            <a:schemeClr val="lt1"/>
          </a:fontRef>
        </p:style>
        <p:txBody>
          <a:bodyPr/>
          <a:lstStyle/>
          <a:p>
            <a:pPr eaLnBrk="1" hangingPunct="1">
              <a:defRPr/>
            </a:pPr>
            <a:r>
              <a:rPr lang="en-US" sz="4400" dirty="0" smtClean="0">
                <a:latin typeface="Times New Roman" panose="02020603050405020304" pitchFamily="18" charset="0"/>
                <a:cs typeface="Times New Roman" panose="02020603050405020304" pitchFamily="18" charset="0"/>
              </a:rPr>
              <a:t>Harlem Renaissance Poem</a:t>
            </a:r>
          </a:p>
        </p:txBody>
      </p:sp>
      <p:sp>
        <p:nvSpPr>
          <p:cNvPr id="7180" name="Rectangle 12"/>
          <p:cNvSpPr>
            <a:spLocks noGrp="1" noChangeArrowheads="1"/>
          </p:cNvSpPr>
          <p:nvPr>
            <p:ph sz="half" idx="1"/>
          </p:nvPr>
        </p:nvSpPr>
        <p:spPr>
          <a:xfrm>
            <a:off x="533400" y="1219200"/>
            <a:ext cx="4114800" cy="5029200"/>
          </a:xfrm>
          <a:prstGeom prst="rect">
            <a:avLst/>
          </a:prstGeom>
        </p:spPr>
        <p:txBody>
          <a:bodyPr>
            <a:normAutofit lnSpcReduction="10000"/>
          </a:bodyPr>
          <a:lstStyle/>
          <a:p>
            <a:pPr eaLnBrk="1" hangingPunct="1">
              <a:lnSpc>
                <a:spcPct val="80000"/>
              </a:lnSpc>
              <a:defRPr/>
            </a:pPr>
            <a:r>
              <a:rPr lang="en-US" sz="2800" b="1" dirty="0" smtClean="0"/>
              <a:t>AMERICA</a:t>
            </a:r>
            <a:endParaRPr lang="en-US" sz="2800" dirty="0" smtClean="0"/>
          </a:p>
          <a:p>
            <a:pPr eaLnBrk="1" hangingPunct="1">
              <a:lnSpc>
                <a:spcPct val="80000"/>
              </a:lnSpc>
              <a:buFont typeface="Wingdings" pitchFamily="2" charset="2"/>
              <a:buNone/>
              <a:defRPr/>
            </a:pPr>
            <a:r>
              <a:rPr lang="en-US" sz="1800" dirty="0" smtClean="0"/>
              <a:t>     </a:t>
            </a:r>
            <a:r>
              <a:rPr lang="en-US" sz="2400" dirty="0" smtClean="0">
                <a:latin typeface="Times New Roman" panose="02020603050405020304" pitchFamily="18" charset="0"/>
                <a:cs typeface="Times New Roman" panose="02020603050405020304" pitchFamily="18" charset="0"/>
              </a:rPr>
              <a:t>Although she feeds me bread of bitterness,</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And sinks into my throat her tiger's tooth,</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Stealing my breath of life, I will confess</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I love this cultured hell that tests my youth!</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Her vigor flows like tides into my blood,</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Giving me strength erect against her hate.</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Her bigness sweeps my being like a flood,</a:t>
            </a:r>
            <a:r>
              <a:rPr lang="en-US" sz="2400" dirty="0" smtClean="0"/>
              <a:t/>
            </a:r>
            <a:br>
              <a:rPr lang="en-US" sz="2400" dirty="0" smtClean="0"/>
            </a:br>
            <a:endParaRPr lang="en-US" sz="2400" dirty="0" smtClean="0"/>
          </a:p>
        </p:txBody>
      </p:sp>
      <p:sp>
        <p:nvSpPr>
          <p:cNvPr id="7181" name="Rectangle 13"/>
          <p:cNvSpPr>
            <a:spLocks noGrp="1" noChangeArrowheads="1"/>
          </p:cNvSpPr>
          <p:nvPr>
            <p:ph sz="half" idx="2"/>
          </p:nvPr>
        </p:nvSpPr>
        <p:spPr>
          <a:xfrm>
            <a:off x="5105400" y="1219200"/>
            <a:ext cx="4038600" cy="4876800"/>
          </a:xfrm>
          <a:prstGeom prst="rect">
            <a:avLst/>
          </a:prstGeom>
        </p:spPr>
        <p:txBody>
          <a:bodyPr>
            <a:normAutofit lnSpcReduction="10000"/>
          </a:bodyPr>
          <a:lstStyle/>
          <a:p>
            <a:pPr eaLnBrk="1" hangingPunct="1">
              <a:lnSpc>
                <a:spcPct val="80000"/>
              </a:lnSpc>
              <a:defRPr/>
            </a:pPr>
            <a:endParaRPr lang="en-US" sz="2000" dirty="0" smtClean="0"/>
          </a:p>
          <a:p>
            <a:pPr eaLnBrk="1" hangingPunct="1">
              <a:lnSpc>
                <a:spcPct val="80000"/>
              </a:lnSpc>
              <a:defRPr/>
            </a:pPr>
            <a:r>
              <a:rPr lang="en-US" sz="2400" dirty="0" smtClean="0">
                <a:latin typeface="Times New Roman" panose="02020603050405020304" pitchFamily="18" charset="0"/>
                <a:cs typeface="Times New Roman" panose="02020603050405020304" pitchFamily="18" charset="0"/>
              </a:rPr>
              <a:t>Yet as a rebel fronts a king in state,</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I stand within her walls with not a shred</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Of terror, malice, not a word of jeer.</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Darkly I gaze into the days ahead,</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And see her might and granite wonders there,</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Beneath the touch of Time's unerring hand,</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Like priceless treasures sinking in the sand.</a:t>
            </a:r>
          </a:p>
          <a:p>
            <a:pPr eaLnBrk="1" hangingPunct="1">
              <a:lnSpc>
                <a:spcPct val="80000"/>
              </a:lnSpc>
              <a:buFont typeface="Wingdings" pitchFamily="2" charset="2"/>
              <a:buNone/>
              <a:defRPr/>
            </a:pPr>
            <a:r>
              <a:rPr lang="en-US" sz="2400" dirty="0" smtClean="0">
                <a:latin typeface="Times New Roman" panose="02020603050405020304" pitchFamily="18" charset="0"/>
                <a:cs typeface="Times New Roman" panose="02020603050405020304" pitchFamily="18" charset="0"/>
              </a:rPr>
              <a:t>Claude McKay</a:t>
            </a:r>
          </a:p>
        </p:txBody>
      </p:sp>
    </p:spTree>
    <p:extLst>
      <p:ext uri="{BB962C8B-B14F-4D97-AF65-F5344CB8AC3E}">
        <p14:creationId xmlns:p14="http://schemas.microsoft.com/office/powerpoint/2010/main" xmlns="" val="221120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217</TotalTime>
  <Words>1235</Words>
  <Application>Microsoft Office PowerPoint</Application>
  <PresentationFormat>On-screen Show (4:3)</PresentationFormat>
  <Paragraphs>95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Summer</vt:lpstr>
      <vt:lpstr>1920s- Review</vt:lpstr>
      <vt:lpstr>Rural to Urban</vt:lpstr>
      <vt:lpstr>Credit</vt:lpstr>
      <vt:lpstr>Slide 4</vt:lpstr>
      <vt:lpstr>Henry Ford</vt:lpstr>
      <vt:lpstr>Flappers</vt:lpstr>
      <vt:lpstr>Great Migration</vt:lpstr>
      <vt:lpstr>Harlem Renaissance</vt:lpstr>
      <vt:lpstr>Harlem Renaissance Poem</vt:lpstr>
      <vt:lpstr>What impact did the Harlem Renaissance have?</vt:lpstr>
      <vt:lpstr>Marcus Garvey </vt:lpstr>
      <vt:lpstr>Espionage and Sedition Acts </vt:lpstr>
      <vt:lpstr>Sacco and Vanzetti</vt:lpstr>
      <vt:lpstr>The Palmer Raids</vt:lpstr>
      <vt:lpstr>Slide 15</vt:lpstr>
      <vt:lpstr>Warren G. Harding</vt:lpstr>
      <vt:lpstr>Teapot Dome Scandal</vt:lpstr>
      <vt:lpstr>Rebirth of the KKK</vt:lpstr>
      <vt:lpstr>Scopes Trial</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1920s- Review</dc:title>
  <dc:creator>Annette</dc:creator>
  <cp:lastModifiedBy>Administrator</cp:lastModifiedBy>
  <cp:revision>5</cp:revision>
  <dcterms:created xsi:type="dcterms:W3CDTF">2014-05-04T15:55:39Z</dcterms:created>
  <dcterms:modified xsi:type="dcterms:W3CDTF">2014-05-05T19:30:10Z</dcterms:modified>
</cp:coreProperties>
</file>