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401F8F1-B22F-451D-8EA4-C8BE18880F35}" type="datetimeFigureOut">
              <a:rPr lang="en-US" smtClean="0"/>
              <a:t>4/22/2014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18DEAAD-7DC3-4774-8449-8AEF98C6D24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1F8F1-B22F-451D-8EA4-C8BE18880F3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EAAD-7DC3-4774-8449-8AEF98C6D2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1F8F1-B22F-451D-8EA4-C8BE18880F35}"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EAAD-7DC3-4774-8449-8AEF98C6D2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401F8F1-B22F-451D-8EA4-C8BE18880F35}" type="datetimeFigureOut">
              <a:rPr lang="en-US" smtClean="0"/>
              <a:t>4/22/2014</a:t>
            </a:fld>
            <a:endParaRPr lang="en-US"/>
          </a:p>
        </p:txBody>
      </p:sp>
      <p:sp>
        <p:nvSpPr>
          <p:cNvPr id="9" name="Slide Number Placeholder 8"/>
          <p:cNvSpPr>
            <a:spLocks noGrp="1"/>
          </p:cNvSpPr>
          <p:nvPr>
            <p:ph type="sldNum" sz="quarter" idx="15"/>
          </p:nvPr>
        </p:nvSpPr>
        <p:spPr/>
        <p:txBody>
          <a:bodyPr rtlCol="0"/>
          <a:lstStyle/>
          <a:p>
            <a:fld id="{318DEAAD-7DC3-4774-8449-8AEF98C6D24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401F8F1-B22F-451D-8EA4-C8BE18880F35}" type="datetimeFigureOut">
              <a:rPr lang="en-US" smtClean="0"/>
              <a:t>4/22/2014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18DEAAD-7DC3-4774-8449-8AEF98C6D24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01F8F1-B22F-451D-8EA4-C8BE18880F35}"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EAAD-7DC3-4774-8449-8AEF98C6D24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401F8F1-B22F-451D-8EA4-C8BE18880F35}"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DEAAD-7DC3-4774-8449-8AEF98C6D24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401F8F1-B22F-451D-8EA4-C8BE18880F35}" type="datetimeFigureOut">
              <a:rPr lang="en-US" smtClean="0"/>
              <a:t>4/22/2014</a:t>
            </a:fld>
            <a:endParaRPr lang="en-US"/>
          </a:p>
        </p:txBody>
      </p:sp>
      <p:sp>
        <p:nvSpPr>
          <p:cNvPr id="7" name="Slide Number Placeholder 6"/>
          <p:cNvSpPr>
            <a:spLocks noGrp="1"/>
          </p:cNvSpPr>
          <p:nvPr>
            <p:ph type="sldNum" sz="quarter" idx="11"/>
          </p:nvPr>
        </p:nvSpPr>
        <p:spPr/>
        <p:txBody>
          <a:bodyPr rtlCol="0"/>
          <a:lstStyle/>
          <a:p>
            <a:fld id="{318DEAAD-7DC3-4774-8449-8AEF98C6D24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1F8F1-B22F-451D-8EA4-C8BE18880F35}"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DEAAD-7DC3-4774-8449-8AEF98C6D2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401F8F1-B22F-451D-8EA4-C8BE18880F35}" type="datetimeFigureOut">
              <a:rPr lang="en-US" smtClean="0"/>
              <a:t>4/22/2014</a:t>
            </a:fld>
            <a:endParaRPr lang="en-US"/>
          </a:p>
        </p:txBody>
      </p:sp>
      <p:sp>
        <p:nvSpPr>
          <p:cNvPr id="22" name="Slide Number Placeholder 21"/>
          <p:cNvSpPr>
            <a:spLocks noGrp="1"/>
          </p:cNvSpPr>
          <p:nvPr>
            <p:ph type="sldNum" sz="quarter" idx="15"/>
          </p:nvPr>
        </p:nvSpPr>
        <p:spPr/>
        <p:txBody>
          <a:bodyPr rtlCol="0"/>
          <a:lstStyle/>
          <a:p>
            <a:fld id="{318DEAAD-7DC3-4774-8449-8AEF98C6D24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401F8F1-B22F-451D-8EA4-C8BE18880F35}" type="datetimeFigureOut">
              <a:rPr lang="en-US" smtClean="0"/>
              <a:t>4/22/2014</a:t>
            </a:fld>
            <a:endParaRPr lang="en-US"/>
          </a:p>
        </p:txBody>
      </p:sp>
      <p:sp>
        <p:nvSpPr>
          <p:cNvPr id="18" name="Slide Number Placeholder 17"/>
          <p:cNvSpPr>
            <a:spLocks noGrp="1"/>
          </p:cNvSpPr>
          <p:nvPr>
            <p:ph type="sldNum" sz="quarter" idx="11"/>
          </p:nvPr>
        </p:nvSpPr>
        <p:spPr/>
        <p:txBody>
          <a:bodyPr rtlCol="0"/>
          <a:lstStyle/>
          <a:p>
            <a:fld id="{318DEAAD-7DC3-4774-8449-8AEF98C6D24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01F8F1-B22F-451D-8EA4-C8BE18880F35}" type="datetimeFigureOut">
              <a:rPr lang="en-US" smtClean="0"/>
              <a:t>4/22/2014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8DEAAD-7DC3-4774-8449-8AEF98C6D2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civilwar.org/battlefields/gettysburg.html?tab=fact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133600"/>
            <a:ext cx="6172200" cy="2884962"/>
          </a:xfrm>
        </p:spPr>
        <p:txBody>
          <a:bodyPr>
            <a:normAutofit/>
          </a:bodyPr>
          <a:lstStyle/>
          <a:p>
            <a:r>
              <a:rPr lang="en-US" sz="4400" dirty="0" smtClean="0">
                <a:latin typeface="Times New Roman" pitchFamily="18" charset="0"/>
                <a:cs typeface="Times New Roman" pitchFamily="18" charset="0"/>
              </a:rPr>
              <a:t>Civil War- Reconstruction Review</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7696200" cy="4873752"/>
          </a:xfrm>
        </p:spPr>
        <p:txBody>
          <a:bodyPr/>
          <a:lstStyle/>
          <a:p>
            <a:r>
              <a:rPr lang="en-US" dirty="0" smtClean="0"/>
              <a:t>The Southern US was devastated by the Civil War, economically and emotionally</a:t>
            </a:r>
          </a:p>
          <a:p>
            <a:r>
              <a:rPr lang="en-US" dirty="0" smtClean="0"/>
              <a:t>Total war lead by Sherman burned many towns completely to the ground</a:t>
            </a:r>
          </a:p>
          <a:p>
            <a:r>
              <a:rPr lang="en-US" dirty="0" smtClean="0"/>
              <a:t>Many Southerners were very angry with the loss of the war</a:t>
            </a:r>
            <a:endParaRPr lang="en-US" dirty="0"/>
          </a:p>
        </p:txBody>
      </p:sp>
      <p:sp>
        <p:nvSpPr>
          <p:cNvPr id="4" name="Title 3"/>
          <p:cNvSpPr>
            <a:spLocks noGrp="1"/>
          </p:cNvSpPr>
          <p:nvPr>
            <p:ph type="title"/>
          </p:nvPr>
        </p:nvSpPr>
        <p:spPr/>
        <p:txBody>
          <a:bodyPr>
            <a:noAutofit/>
          </a:bodyPr>
          <a:lstStyle/>
          <a:p>
            <a:r>
              <a:rPr lang="en-US" sz="4000" dirty="0" smtClean="0"/>
              <a:t>Aftermath of the Civil </a:t>
            </a:r>
            <a:r>
              <a:rPr lang="en-US" sz="4000" dirty="0" smtClean="0"/>
              <a:t>War/ Reconstruction</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Amnesty and Reconstruction</a:t>
            </a:r>
            <a:endParaRPr lang="en-US" dirty="0"/>
          </a:p>
        </p:txBody>
      </p:sp>
      <p:sp>
        <p:nvSpPr>
          <p:cNvPr id="3" name="Content Placeholder 2"/>
          <p:cNvSpPr>
            <a:spLocks noGrp="1"/>
          </p:cNvSpPr>
          <p:nvPr>
            <p:ph sz="half" idx="1"/>
          </p:nvPr>
        </p:nvSpPr>
        <p:spPr>
          <a:xfrm>
            <a:off x="457200" y="1524000"/>
            <a:ext cx="4191000" cy="4572000"/>
          </a:xfrm>
        </p:spPr>
        <p:txBody>
          <a:bodyPr/>
          <a:lstStyle/>
          <a:p>
            <a:r>
              <a:rPr lang="en-US" dirty="0" smtClean="0"/>
              <a:t>Amnesty- Pardon for crimes, forgiveness</a:t>
            </a:r>
          </a:p>
          <a:p>
            <a:r>
              <a:rPr lang="en-US" dirty="0" smtClean="0"/>
              <a:t>Reconstruction- time period after the Civil War to build the South back up</a:t>
            </a:r>
          </a:p>
          <a:p>
            <a:r>
              <a:rPr lang="en-US" dirty="0" smtClean="0"/>
              <a:t>The goal was to bring the states back to the Union</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1219200"/>
            <a:ext cx="2984602" cy="5440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04800" y="2133600"/>
            <a:ext cx="8008620" cy="4114800"/>
          </a:xfrm>
        </p:spPr>
        <p:txBody>
          <a:bodyPr>
            <a:normAutofit/>
          </a:bodyPr>
          <a:lstStyle/>
          <a:p>
            <a:r>
              <a:rPr lang="en-US" sz="2400" b="1" u="sng" dirty="0">
                <a:cs typeface="Times New Roman" charset="0"/>
              </a:rPr>
              <a:t>Lincoln’s Plan</a:t>
            </a:r>
            <a:r>
              <a:rPr lang="en-US" sz="2400" dirty="0">
                <a:cs typeface="Times New Roman" charset="0"/>
              </a:rPr>
              <a:t> – wanted to reunite the country quickly</a:t>
            </a:r>
          </a:p>
          <a:p>
            <a:pPr>
              <a:buFontTx/>
              <a:buNone/>
            </a:pPr>
            <a:r>
              <a:rPr lang="en-US" sz="2400" dirty="0">
                <a:cs typeface="Times New Roman" charset="0"/>
              </a:rPr>
              <a:t>	</a:t>
            </a:r>
          </a:p>
          <a:p>
            <a:pPr>
              <a:buFontTx/>
              <a:buNone/>
            </a:pPr>
            <a:r>
              <a:rPr lang="en-US" sz="2800" b="1" dirty="0">
                <a:cs typeface="Times New Roman" charset="0"/>
              </a:rPr>
              <a:t>1)  </a:t>
            </a:r>
            <a:r>
              <a:rPr lang="en-US" sz="2800" dirty="0">
                <a:cs typeface="Times New Roman" charset="0"/>
              </a:rPr>
              <a:t>Offered pardon for all Rebels</a:t>
            </a:r>
          </a:p>
          <a:p>
            <a:pPr>
              <a:buFontTx/>
              <a:buNone/>
            </a:pPr>
            <a:r>
              <a:rPr lang="en-US" sz="2800" b="1" dirty="0">
                <a:cs typeface="Times New Roman" charset="0"/>
              </a:rPr>
              <a:t>2)  </a:t>
            </a:r>
            <a:r>
              <a:rPr lang="en-US" sz="2800" dirty="0">
                <a:cs typeface="Times New Roman" charset="0"/>
              </a:rPr>
              <a:t>Required an oath of loyalty from 10%</a:t>
            </a:r>
          </a:p>
          <a:p>
            <a:pPr>
              <a:buFontTx/>
              <a:buNone/>
            </a:pPr>
            <a:r>
              <a:rPr lang="en-US" sz="2800" b="1" dirty="0">
                <a:cs typeface="Times New Roman" charset="0"/>
              </a:rPr>
              <a:t>3)  </a:t>
            </a:r>
            <a:r>
              <a:rPr lang="en-US" sz="2800" dirty="0">
                <a:cs typeface="Times New Roman" charset="0"/>
              </a:rPr>
              <a:t>Required a ban on slavery			 </a:t>
            </a:r>
          </a:p>
          <a:p>
            <a:pPr>
              <a:buFontTx/>
              <a:buNone/>
            </a:pPr>
            <a:endParaRPr lang="en-US" sz="2800" dirty="0">
              <a:cs typeface="Times New Roman" charset="0"/>
            </a:endParaRPr>
          </a:p>
        </p:txBody>
      </p:sp>
      <p:sp>
        <p:nvSpPr>
          <p:cNvPr id="4098" name="Rectangle 2"/>
          <p:cNvSpPr>
            <a:spLocks noGrp="1" noChangeArrowheads="1"/>
          </p:cNvSpPr>
          <p:nvPr>
            <p:ph type="title"/>
          </p:nvPr>
        </p:nvSpPr>
        <p:spPr>
          <a:xfrm>
            <a:off x="381000" y="879792"/>
            <a:ext cx="8229600" cy="1219200"/>
          </a:xfrm>
        </p:spPr>
        <p:txBody>
          <a:bodyPr>
            <a:normAutofit fontScale="90000"/>
          </a:bodyPr>
          <a:lstStyle/>
          <a:p>
            <a:r>
              <a:rPr lang="en-US" b="1" dirty="0">
                <a:cs typeface="Times New Roman" charset="0"/>
              </a:rPr>
              <a:t/>
            </a:r>
            <a:br>
              <a:rPr lang="en-US" b="1" dirty="0">
                <a:cs typeface="Times New Roman" charset="0"/>
              </a:rPr>
            </a:br>
            <a:r>
              <a:rPr lang="en-US" b="1" dirty="0">
                <a:effectLst>
                  <a:outerShdw blurRad="38100" dist="38100" dir="2700000" algn="tl">
                    <a:srgbClr val="FFFFFF"/>
                  </a:outerShdw>
                </a:effectLst>
                <a:cs typeface="Times New Roman" charset="0"/>
              </a:rPr>
              <a:t>The Reconstruction Plan</a:t>
            </a:r>
            <a:r>
              <a:rPr lang="en-US" dirty="0">
                <a:cs typeface="Times New Roman" charset="0"/>
              </a:rPr>
              <a:t/>
            </a:r>
            <a:br>
              <a:rPr lang="en-US" dirty="0">
                <a:cs typeface="Times New Roman" charset="0"/>
              </a:rPr>
            </a:br>
            <a:endParaRPr lang="en-US" dirty="0">
              <a:cs typeface="Times New Roman" charset="0"/>
            </a:endParaRPr>
          </a:p>
        </p:txBody>
      </p:sp>
      <p:pic>
        <p:nvPicPr>
          <p:cNvPr id="410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25540" y="4343400"/>
            <a:ext cx="3718460" cy="2441575"/>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50480" y="74136"/>
            <a:ext cx="1376363" cy="1611313"/>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5918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lstStyle/>
          <a:p>
            <a:r>
              <a:rPr lang="en-US" dirty="0" smtClean="0"/>
              <a:t>Lincoln vs. The Radical Republicans</a:t>
            </a:r>
            <a:endParaRPr lang="en-US" dirty="0"/>
          </a:p>
        </p:txBody>
      </p:sp>
      <p:sp>
        <p:nvSpPr>
          <p:cNvPr id="4" name="Content Placeholder 3"/>
          <p:cNvSpPr>
            <a:spLocks noGrp="1"/>
          </p:cNvSpPr>
          <p:nvPr>
            <p:ph sz="half" idx="2"/>
          </p:nvPr>
        </p:nvSpPr>
        <p:spPr>
          <a:xfrm>
            <a:off x="4572000" y="1066800"/>
            <a:ext cx="4267200" cy="4572000"/>
          </a:xfrm>
        </p:spPr>
        <p:txBody>
          <a:bodyPr>
            <a:normAutofit lnSpcReduction="10000"/>
          </a:bodyPr>
          <a:lstStyle/>
          <a:p>
            <a:r>
              <a:rPr lang="en-US" sz="2800" dirty="0" smtClean="0"/>
              <a:t>Many  of the Northern Republicans wanted harsher conditions</a:t>
            </a:r>
          </a:p>
          <a:p>
            <a:r>
              <a:rPr lang="en-US" sz="2800" dirty="0" smtClean="0"/>
              <a:t>2 extra demands</a:t>
            </a:r>
          </a:p>
          <a:p>
            <a:pPr lvl="1">
              <a:buFont typeface="Wingdings" pitchFamily="2" charset="2"/>
              <a:buChar char="Ø"/>
            </a:pPr>
            <a:r>
              <a:rPr lang="en-US" sz="2800" dirty="0" smtClean="0"/>
              <a:t>Wanted voting rights for freed blacks</a:t>
            </a:r>
          </a:p>
          <a:p>
            <a:pPr lvl="1">
              <a:buFont typeface="Wingdings" pitchFamily="2" charset="2"/>
              <a:buChar char="Ø"/>
            </a:pPr>
            <a:r>
              <a:rPr lang="en-US" sz="2800" dirty="0" smtClean="0"/>
              <a:t>Punishment for the South starting the war</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 y="990600"/>
            <a:ext cx="3657600" cy="5065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5360" y="6096000"/>
            <a:ext cx="27584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Thaddeus Stevens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assassination</a:t>
            </a:r>
            <a:endParaRPr lang="en-US" dirty="0"/>
          </a:p>
        </p:txBody>
      </p:sp>
      <p:sp>
        <p:nvSpPr>
          <p:cNvPr id="3" name="Content Placeholder 2"/>
          <p:cNvSpPr>
            <a:spLocks noGrp="1"/>
          </p:cNvSpPr>
          <p:nvPr>
            <p:ph sz="half" idx="1"/>
          </p:nvPr>
        </p:nvSpPr>
        <p:spPr>
          <a:xfrm>
            <a:off x="152400" y="1524000"/>
            <a:ext cx="4059936" cy="4572000"/>
          </a:xfrm>
        </p:spPr>
        <p:txBody>
          <a:bodyPr/>
          <a:lstStyle/>
          <a:p>
            <a:r>
              <a:rPr lang="en-US" dirty="0" smtClean="0"/>
              <a:t>Ford’s Theater in Washington DC</a:t>
            </a:r>
          </a:p>
          <a:p>
            <a:r>
              <a:rPr lang="en-US" dirty="0" smtClean="0"/>
              <a:t>He was watching the play when John Wilkes Booth attacked him from behind</a:t>
            </a:r>
          </a:p>
          <a:p>
            <a:r>
              <a:rPr lang="en-US" dirty="0" smtClean="0"/>
              <a:t>Others were attacked and were supposed to be attacked</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1766062"/>
            <a:ext cx="4876800" cy="362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0655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7467600" cy="1143000"/>
          </a:xfrm>
        </p:spPr>
        <p:txBody>
          <a:bodyPr>
            <a:normAutofit/>
          </a:bodyPr>
          <a:lstStyle/>
          <a:p>
            <a:r>
              <a:rPr lang="en-US" sz="4400" b="1" dirty="0" smtClean="0">
                <a:effectLst>
                  <a:outerShdw blurRad="38100" dist="38100" dir="2700000" algn="tl">
                    <a:srgbClr val="FFFFFF"/>
                  </a:outerShdw>
                </a:effectLst>
                <a:cs typeface="Times New Roman" charset="0"/>
              </a:rPr>
              <a:t>Reconstruction Laws</a:t>
            </a:r>
            <a:r>
              <a:rPr lang="en-US" sz="4400" dirty="0" smtClean="0">
                <a:effectLst>
                  <a:outerShdw blurRad="38100" dist="38100" dir="2700000" algn="tl">
                    <a:srgbClr val="FFFFFF"/>
                  </a:outerShdw>
                </a:effectLst>
              </a:rPr>
              <a:t> </a:t>
            </a:r>
            <a:endParaRPr lang="en-US" sz="4400" dirty="0">
              <a:effectLst>
                <a:outerShdw blurRad="38100" dist="38100" dir="2700000" algn="tl">
                  <a:srgbClr val="FFFFFF"/>
                </a:outerShdw>
              </a:effectLst>
            </a:endParaRPr>
          </a:p>
        </p:txBody>
      </p:sp>
      <p:sp>
        <p:nvSpPr>
          <p:cNvPr id="6147" name="Rectangle 3"/>
          <p:cNvSpPr>
            <a:spLocks noGrp="1" noChangeArrowheads="1"/>
          </p:cNvSpPr>
          <p:nvPr>
            <p:ph type="body" idx="1"/>
          </p:nvPr>
        </p:nvSpPr>
        <p:spPr>
          <a:xfrm>
            <a:off x="0" y="1219200"/>
            <a:ext cx="7086600" cy="4114800"/>
          </a:xfrm>
        </p:spPr>
        <p:txBody>
          <a:bodyPr>
            <a:normAutofit lnSpcReduction="10000"/>
          </a:bodyPr>
          <a:lstStyle/>
          <a:p>
            <a:r>
              <a:rPr lang="en-US" sz="2800" dirty="0">
                <a:cs typeface="Times New Roman" charset="0"/>
              </a:rPr>
              <a:t> </a:t>
            </a:r>
            <a:r>
              <a:rPr lang="en-US" sz="2800" b="1" u="sng" dirty="0">
                <a:cs typeface="Times New Roman" charset="0"/>
              </a:rPr>
              <a:t>13</a:t>
            </a:r>
            <a:r>
              <a:rPr lang="en-US" sz="2800" b="1" u="sng" baseline="30000" dirty="0">
                <a:cs typeface="Times New Roman" charset="0"/>
              </a:rPr>
              <a:t>th</a:t>
            </a:r>
            <a:r>
              <a:rPr lang="en-US" sz="2800" b="1" u="sng" dirty="0">
                <a:cs typeface="Times New Roman" charset="0"/>
              </a:rPr>
              <a:t> Amendment</a:t>
            </a:r>
            <a:r>
              <a:rPr lang="en-US" sz="2800" dirty="0">
                <a:cs typeface="Times New Roman" charset="0"/>
              </a:rPr>
              <a:t> – Made slavery </a:t>
            </a:r>
            <a:r>
              <a:rPr lang="en-US" sz="2800" dirty="0" smtClean="0">
                <a:cs typeface="Times New Roman" charset="0"/>
              </a:rPr>
              <a:t>illegal</a:t>
            </a:r>
            <a:endParaRPr lang="en-US" sz="2800" dirty="0">
              <a:cs typeface="Times New Roman" charset="0"/>
            </a:endParaRPr>
          </a:p>
          <a:p>
            <a:r>
              <a:rPr lang="en-US" sz="2800" b="1" u="sng" dirty="0">
                <a:cs typeface="Times New Roman" charset="0"/>
              </a:rPr>
              <a:t>14</a:t>
            </a:r>
            <a:r>
              <a:rPr lang="en-US" sz="2800" b="1" u="sng" baseline="30000" dirty="0">
                <a:cs typeface="Times New Roman" charset="0"/>
              </a:rPr>
              <a:t>th</a:t>
            </a:r>
            <a:r>
              <a:rPr lang="en-US" sz="2800" b="1" u="sng" dirty="0">
                <a:cs typeface="Times New Roman" charset="0"/>
              </a:rPr>
              <a:t> Amendment</a:t>
            </a:r>
            <a:r>
              <a:rPr lang="en-US" sz="2800" dirty="0">
                <a:cs typeface="Times New Roman" charset="0"/>
              </a:rPr>
              <a:t> – Made all people born in the U.S. citizens except for Native </a:t>
            </a:r>
            <a:r>
              <a:rPr lang="en-US" sz="2800" dirty="0" smtClean="0">
                <a:cs typeface="Times New Roman" charset="0"/>
              </a:rPr>
              <a:t>Americans</a:t>
            </a:r>
            <a:endParaRPr lang="en-US" sz="2800" dirty="0">
              <a:cs typeface="Times New Roman" charset="0"/>
            </a:endParaRPr>
          </a:p>
          <a:p>
            <a:r>
              <a:rPr lang="en-US" sz="2800" b="1" u="sng" dirty="0">
                <a:cs typeface="Times New Roman" charset="0"/>
              </a:rPr>
              <a:t>15</a:t>
            </a:r>
            <a:r>
              <a:rPr lang="en-US" sz="2800" b="1" u="sng" baseline="30000" dirty="0">
                <a:cs typeface="Times New Roman" charset="0"/>
              </a:rPr>
              <a:t>th</a:t>
            </a:r>
            <a:r>
              <a:rPr lang="en-US" sz="2800" b="1" u="sng" dirty="0">
                <a:cs typeface="Times New Roman" charset="0"/>
              </a:rPr>
              <a:t> Amendmen</a:t>
            </a:r>
            <a:r>
              <a:rPr lang="en-US" sz="2800" dirty="0">
                <a:cs typeface="Times New Roman" charset="0"/>
              </a:rPr>
              <a:t>t – Gave </a:t>
            </a:r>
            <a:r>
              <a:rPr lang="en-US" sz="2800" dirty="0" smtClean="0">
                <a:cs typeface="Times New Roman" charset="0"/>
              </a:rPr>
              <a:t>black </a:t>
            </a:r>
            <a:r>
              <a:rPr lang="en-US" sz="2800" dirty="0">
                <a:cs typeface="Times New Roman" charset="0"/>
              </a:rPr>
              <a:t>men the right to </a:t>
            </a:r>
            <a:r>
              <a:rPr lang="en-US" sz="2800" dirty="0" smtClean="0">
                <a:cs typeface="Times New Roman" charset="0"/>
              </a:rPr>
              <a:t>vote</a:t>
            </a:r>
            <a:endParaRPr lang="en-US" sz="2800" dirty="0">
              <a:cs typeface="Times New Roman" charset="0"/>
            </a:endParaRPr>
          </a:p>
          <a:p>
            <a:r>
              <a:rPr lang="en-US" sz="2800" b="1" u="sng" dirty="0">
                <a:cs typeface="Times New Roman" charset="0"/>
              </a:rPr>
              <a:t>Civil Rights Act of 1866</a:t>
            </a:r>
            <a:r>
              <a:rPr lang="en-US" sz="2800" dirty="0">
                <a:cs typeface="Times New Roman" charset="0"/>
              </a:rPr>
              <a:t> – Gave blacks the same rights whites had</a:t>
            </a:r>
            <a:r>
              <a:rPr lang="en-US" sz="2800" dirty="0"/>
              <a:t> </a:t>
            </a:r>
          </a:p>
        </p:txBody>
      </p:sp>
      <p:pic>
        <p:nvPicPr>
          <p:cNvPr id="615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0" y="5334000"/>
            <a:ext cx="2209800" cy="1450975"/>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5183188"/>
            <a:ext cx="4124325" cy="1674812"/>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33297" y="76200"/>
            <a:ext cx="1970064" cy="2057400"/>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350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Impeachment of Johnson</a:t>
            </a:r>
            <a:endParaRPr lang="en-US" dirty="0"/>
          </a:p>
        </p:txBody>
      </p:sp>
      <p:sp>
        <p:nvSpPr>
          <p:cNvPr id="4" name="Content Placeholder 3"/>
          <p:cNvSpPr>
            <a:spLocks noGrp="1"/>
          </p:cNvSpPr>
          <p:nvPr>
            <p:ph sz="half" idx="1"/>
          </p:nvPr>
        </p:nvSpPr>
        <p:spPr/>
        <p:txBody>
          <a:bodyPr>
            <a:normAutofit/>
          </a:bodyPr>
          <a:lstStyle/>
          <a:p>
            <a:endParaRPr lang="en-US" dirty="0"/>
          </a:p>
        </p:txBody>
      </p:sp>
      <p:sp>
        <p:nvSpPr>
          <p:cNvPr id="5" name="Content Placeholder 4"/>
          <p:cNvSpPr>
            <a:spLocks noGrp="1"/>
          </p:cNvSpPr>
          <p:nvPr>
            <p:ph sz="half" idx="2"/>
          </p:nvPr>
        </p:nvSpPr>
        <p:spPr>
          <a:xfrm>
            <a:off x="4876800" y="1676400"/>
            <a:ext cx="4059936" cy="4572000"/>
          </a:xfrm>
        </p:spPr>
        <p:txBody>
          <a:bodyPr>
            <a:normAutofit/>
          </a:bodyPr>
          <a:lstStyle/>
          <a:p>
            <a:r>
              <a:rPr lang="en-US" dirty="0" smtClean="0"/>
              <a:t>Johnson wanted to follow Lincolns more conservative plan</a:t>
            </a:r>
          </a:p>
          <a:p>
            <a:r>
              <a:rPr lang="en-US" dirty="0" smtClean="0"/>
              <a:t>The Congress wanted to punish the South and Johnson kept vetoing (denying) their laws</a:t>
            </a:r>
          </a:p>
          <a:p>
            <a:r>
              <a:rPr lang="en-US" dirty="0" smtClean="0"/>
              <a:t>Johnson was tried in Feb. 21, 1868</a:t>
            </a:r>
          </a:p>
          <a:p>
            <a:r>
              <a:rPr lang="en-US" dirty="0" smtClean="0"/>
              <a:t>Impeached= Charged for a crime in office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50877"/>
            <a:ext cx="4800600" cy="3281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1"/>
            <a:ext cx="2895600" cy="1634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5257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219200"/>
          </a:xfrm>
        </p:spPr>
        <p:txBody>
          <a:bodyPr/>
          <a:lstStyle/>
          <a:p>
            <a:r>
              <a:rPr lang="en-US" b="1" dirty="0">
                <a:effectLst>
                  <a:outerShdw blurRad="38100" dist="38100" dir="2700000" algn="tl">
                    <a:srgbClr val="FFFFFF"/>
                  </a:outerShdw>
                </a:effectLst>
                <a:cs typeface="Times New Roman" charset="0"/>
              </a:rPr>
              <a:t>The Players</a:t>
            </a:r>
            <a:r>
              <a:rPr lang="en-US" dirty="0"/>
              <a:t> </a:t>
            </a:r>
          </a:p>
        </p:txBody>
      </p:sp>
      <p:sp>
        <p:nvSpPr>
          <p:cNvPr id="7171" name="Rectangle 3"/>
          <p:cNvSpPr>
            <a:spLocks noGrp="1" noChangeArrowheads="1"/>
          </p:cNvSpPr>
          <p:nvPr>
            <p:ph type="body" idx="1"/>
          </p:nvPr>
        </p:nvSpPr>
        <p:spPr>
          <a:xfrm>
            <a:off x="533400" y="1234440"/>
            <a:ext cx="5562600" cy="4251960"/>
          </a:xfrm>
        </p:spPr>
        <p:txBody>
          <a:bodyPr>
            <a:noAutofit/>
          </a:bodyPr>
          <a:lstStyle/>
          <a:p>
            <a:pPr>
              <a:lnSpc>
                <a:spcPct val="90000"/>
              </a:lnSpc>
            </a:pPr>
            <a:r>
              <a:rPr lang="en-US" b="1" u="sng" dirty="0">
                <a:cs typeface="Times New Roman" charset="0"/>
              </a:rPr>
              <a:t>Freedmen’s Bureau</a:t>
            </a:r>
            <a:r>
              <a:rPr lang="en-US" dirty="0">
                <a:cs typeface="Times New Roman" charset="0"/>
              </a:rPr>
              <a:t> – Provided relief and help to </a:t>
            </a:r>
            <a:r>
              <a:rPr lang="en-US" dirty="0" smtClean="0">
                <a:cs typeface="Times New Roman" charset="0"/>
              </a:rPr>
              <a:t>blacks</a:t>
            </a:r>
            <a:endParaRPr lang="en-US" dirty="0">
              <a:cs typeface="Times New Roman" charset="0"/>
            </a:endParaRPr>
          </a:p>
          <a:p>
            <a:pPr>
              <a:lnSpc>
                <a:spcPct val="90000"/>
              </a:lnSpc>
            </a:pPr>
            <a:r>
              <a:rPr lang="en-US" b="1" u="sng" dirty="0">
                <a:cs typeface="Times New Roman" charset="0"/>
              </a:rPr>
              <a:t>Radical Republicans</a:t>
            </a:r>
            <a:r>
              <a:rPr lang="en-US" dirty="0">
                <a:cs typeface="Times New Roman" charset="0"/>
              </a:rPr>
              <a:t> – Strong abolitionists who wanted the South to do more before coming back into the </a:t>
            </a:r>
            <a:r>
              <a:rPr lang="en-US" dirty="0" smtClean="0">
                <a:cs typeface="Times New Roman" charset="0"/>
              </a:rPr>
              <a:t>Union</a:t>
            </a:r>
            <a:endParaRPr lang="en-US" dirty="0">
              <a:cs typeface="Times New Roman" charset="0"/>
            </a:endParaRPr>
          </a:p>
          <a:p>
            <a:pPr>
              <a:lnSpc>
                <a:spcPct val="90000"/>
              </a:lnSpc>
            </a:pPr>
            <a:r>
              <a:rPr lang="en-US" b="1" u="sng" dirty="0">
                <a:cs typeface="Times New Roman" charset="0"/>
              </a:rPr>
              <a:t>Reconstruction Acts </a:t>
            </a:r>
            <a:r>
              <a:rPr lang="en-US" dirty="0">
                <a:cs typeface="Times New Roman" charset="0"/>
              </a:rPr>
              <a:t>– Divided the South into 5 districts controlled by military commanders who made sure the South followed all the </a:t>
            </a:r>
            <a:r>
              <a:rPr lang="en-US" dirty="0" smtClean="0">
                <a:cs typeface="Times New Roman" charset="0"/>
              </a:rPr>
              <a:t>rules</a:t>
            </a:r>
            <a:endParaRPr lang="en-US" dirty="0">
              <a:cs typeface="Times New Roman" charset="0"/>
            </a:endParaRPr>
          </a:p>
          <a:p>
            <a:pPr>
              <a:lnSpc>
                <a:spcPct val="90000"/>
              </a:lnSpc>
            </a:pPr>
            <a:r>
              <a:rPr lang="en-US" b="1" u="sng" dirty="0">
                <a:cs typeface="Times New Roman" charset="0"/>
              </a:rPr>
              <a:t>Carpetbaggers</a:t>
            </a:r>
            <a:r>
              <a:rPr lang="en-US" dirty="0">
                <a:cs typeface="Times New Roman" charset="0"/>
              </a:rPr>
              <a:t> – Northern Republicans that came south </a:t>
            </a:r>
            <a:r>
              <a:rPr lang="en-US" dirty="0">
                <a:solidFill>
                  <a:schemeClr val="bg1"/>
                </a:solidFill>
                <a:cs typeface="Times New Roman" charset="0"/>
              </a:rPr>
              <a:t>to make </a:t>
            </a:r>
            <a:r>
              <a:rPr lang="en-US" dirty="0" smtClean="0">
                <a:solidFill>
                  <a:schemeClr val="bg1"/>
                </a:solidFill>
                <a:cs typeface="Times New Roman" charset="0"/>
              </a:rPr>
              <a:t>money</a:t>
            </a:r>
            <a:endParaRPr lang="en-US" sz="2800" dirty="0">
              <a:solidFill>
                <a:schemeClr val="bg1"/>
              </a:solidFill>
              <a:cs typeface="Times New Roman" charset="0"/>
            </a:endParaRPr>
          </a:p>
        </p:txBody>
      </p:sp>
      <p:pic>
        <p:nvPicPr>
          <p:cNvPr id="717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0" y="5334000"/>
            <a:ext cx="2209800" cy="1450975"/>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5550" y="1676400"/>
            <a:ext cx="2838450" cy="3238500"/>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315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219200"/>
          </a:xfrm>
        </p:spPr>
        <p:txBody>
          <a:bodyPr/>
          <a:lstStyle/>
          <a:p>
            <a:r>
              <a:rPr lang="en-US" sz="3600" b="1" dirty="0">
                <a:effectLst>
                  <a:outerShdw blurRad="38100" dist="38100" dir="2700000" algn="tl">
                    <a:srgbClr val="FFFFFF"/>
                  </a:outerShdw>
                </a:effectLst>
                <a:cs typeface="Times New Roman" charset="0"/>
              </a:rPr>
              <a:t>Treatment of Blacks in the new South</a:t>
            </a:r>
            <a:r>
              <a:rPr lang="en-US" dirty="0"/>
              <a:t> </a:t>
            </a:r>
          </a:p>
        </p:txBody>
      </p:sp>
      <p:sp>
        <p:nvSpPr>
          <p:cNvPr id="8195" name="Rectangle 3"/>
          <p:cNvSpPr>
            <a:spLocks noGrp="1" noChangeArrowheads="1"/>
          </p:cNvSpPr>
          <p:nvPr>
            <p:ph type="body" idx="1"/>
          </p:nvPr>
        </p:nvSpPr>
        <p:spPr>
          <a:xfrm>
            <a:off x="472440" y="1371600"/>
            <a:ext cx="4099560" cy="4114800"/>
          </a:xfrm>
        </p:spPr>
        <p:txBody>
          <a:bodyPr>
            <a:noAutofit/>
          </a:bodyPr>
          <a:lstStyle/>
          <a:p>
            <a:r>
              <a:rPr lang="en-US" b="1" u="sng" dirty="0">
                <a:cs typeface="Times New Roman" charset="0"/>
              </a:rPr>
              <a:t>Black Codes</a:t>
            </a:r>
            <a:r>
              <a:rPr lang="en-US" dirty="0">
                <a:cs typeface="Times New Roman" charset="0"/>
              </a:rPr>
              <a:t> –Laws limiting the freedom of </a:t>
            </a:r>
            <a:r>
              <a:rPr lang="en-US" dirty="0" smtClean="0">
                <a:cs typeface="Times New Roman" charset="0"/>
              </a:rPr>
              <a:t>blacks</a:t>
            </a:r>
            <a:endParaRPr lang="en-US" dirty="0">
              <a:cs typeface="Times New Roman" charset="0"/>
            </a:endParaRPr>
          </a:p>
          <a:p>
            <a:r>
              <a:rPr lang="en-US" b="1" u="sng" dirty="0">
                <a:cs typeface="Times New Roman" charset="0"/>
              </a:rPr>
              <a:t>Jim Crow</a:t>
            </a:r>
            <a:r>
              <a:rPr lang="en-US" dirty="0">
                <a:cs typeface="Times New Roman" charset="0"/>
              </a:rPr>
              <a:t> – Laws that enforced </a:t>
            </a:r>
            <a:r>
              <a:rPr lang="en-US" dirty="0" smtClean="0">
                <a:cs typeface="Times New Roman" charset="0"/>
              </a:rPr>
              <a:t>segregation</a:t>
            </a:r>
            <a:endParaRPr lang="en-US" dirty="0">
              <a:cs typeface="Times New Roman" charset="0"/>
            </a:endParaRPr>
          </a:p>
          <a:p>
            <a:r>
              <a:rPr lang="en-US" b="1" u="sng" dirty="0">
                <a:cs typeface="Times New Roman" charset="0"/>
              </a:rPr>
              <a:t>KKK</a:t>
            </a:r>
            <a:r>
              <a:rPr lang="en-US" dirty="0">
                <a:cs typeface="Times New Roman" charset="0"/>
              </a:rPr>
              <a:t> – A secret society of white </a:t>
            </a:r>
            <a:r>
              <a:rPr lang="en-US" dirty="0" smtClean="0">
                <a:cs typeface="Times New Roman" charset="0"/>
              </a:rPr>
              <a:t>supremacist terrorists</a:t>
            </a:r>
            <a:endParaRPr lang="en-US" dirty="0">
              <a:cs typeface="Times New Roman" charset="0"/>
            </a:endParaRPr>
          </a:p>
          <a:p>
            <a:r>
              <a:rPr lang="en-US" dirty="0" smtClean="0">
                <a:cs typeface="Times New Roman" charset="0"/>
              </a:rPr>
              <a:t>The KKK would attack freed blacks and others </a:t>
            </a:r>
            <a:r>
              <a:rPr lang="en-US" dirty="0" smtClean="0">
                <a:solidFill>
                  <a:schemeClr val="bg1"/>
                </a:solidFill>
                <a:cs typeface="Times New Roman" charset="0"/>
              </a:rPr>
              <a:t>who helped them</a:t>
            </a:r>
            <a:endParaRPr lang="en-US" dirty="0">
              <a:solidFill>
                <a:schemeClr val="bg1"/>
              </a:solidFill>
            </a:endParaRPr>
          </a:p>
        </p:txBody>
      </p:sp>
      <p:pic>
        <p:nvPicPr>
          <p:cNvPr id="819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0" y="5334000"/>
            <a:ext cx="2209800" cy="1450975"/>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676400"/>
            <a:ext cx="4257675" cy="3190875"/>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2896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Sharecropper</a:t>
            </a:r>
            <a:endParaRPr lang="en-US" dirty="0"/>
          </a:p>
        </p:txBody>
      </p:sp>
      <p:sp>
        <p:nvSpPr>
          <p:cNvPr id="5" name="Content Placeholder 4"/>
          <p:cNvSpPr>
            <a:spLocks noGrp="1"/>
          </p:cNvSpPr>
          <p:nvPr>
            <p:ph sz="half" idx="2"/>
          </p:nvPr>
        </p:nvSpPr>
        <p:spPr>
          <a:xfrm>
            <a:off x="5038344" y="2255520"/>
            <a:ext cx="4059936" cy="4572000"/>
          </a:xfrm>
        </p:spPr>
        <p:txBody>
          <a:bodyPr/>
          <a:lstStyle/>
          <a:p>
            <a:r>
              <a:rPr lang="en-US" dirty="0" smtClean="0"/>
              <a:t>After the emancipation former slaves were free</a:t>
            </a:r>
          </a:p>
          <a:p>
            <a:r>
              <a:rPr lang="en-US" dirty="0" smtClean="0"/>
              <a:t>However, few had education or valuable skills</a:t>
            </a:r>
          </a:p>
          <a:p>
            <a:r>
              <a:rPr lang="en-US" dirty="0" smtClean="0"/>
              <a:t>Sharecroppers- Pay for land with crops</a:t>
            </a:r>
          </a:p>
          <a:p>
            <a:r>
              <a:rPr lang="en-US" dirty="0" smtClean="0"/>
              <a:t>Most barely grew enough food for rent and to feed their families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0480"/>
            <a:ext cx="4940662" cy="3028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059429"/>
            <a:ext cx="4765876" cy="3765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2290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848600" cy="1447800"/>
          </a:xfrm>
          <a:ln w="57150"/>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600" dirty="0" smtClean="0"/>
              <a:t>Bull Run, VA. </a:t>
            </a:r>
            <a:r>
              <a:rPr lang="en-US" sz="4000" dirty="0" smtClean="0"/>
              <a:t>(July </a:t>
            </a:r>
            <a:r>
              <a:rPr lang="en-US" sz="4000" dirty="0"/>
              <a:t>21, </a:t>
            </a:r>
            <a:r>
              <a:rPr lang="en-US" sz="4000" dirty="0" smtClean="0"/>
              <a:t>1861)</a:t>
            </a:r>
            <a:endParaRPr lang="en-US" sz="4000" dirty="0"/>
          </a:p>
        </p:txBody>
      </p:sp>
      <p:pic>
        <p:nvPicPr>
          <p:cNvPr id="13316" name="Picture 4" descr="http://media.cleveland.com/nationworld_impact/photo/battle-of-bull-run-manassas-virginia-civil-war-reenactorsjpg-e904268780fc4762.jpg"/>
          <p:cNvPicPr>
            <a:picLocks noChangeAspect="1" noChangeArrowheads="1"/>
          </p:cNvPicPr>
          <p:nvPr/>
        </p:nvPicPr>
        <p:blipFill>
          <a:blip r:embed="rId2" cstate="print"/>
          <a:srcRect/>
          <a:stretch>
            <a:fillRect/>
          </a:stretch>
        </p:blipFill>
        <p:spPr bwMode="auto">
          <a:xfrm>
            <a:off x="0" y="1676400"/>
            <a:ext cx="4800600" cy="2880360"/>
          </a:xfrm>
          <a:prstGeom prst="rect">
            <a:avLst/>
          </a:prstGeom>
          <a:noFill/>
        </p:spPr>
      </p:pic>
      <p:sp>
        <p:nvSpPr>
          <p:cNvPr id="8193" name="Rectangle 1"/>
          <p:cNvSpPr>
            <a:spLocks noChangeArrowheads="1"/>
          </p:cNvSpPr>
          <p:nvPr/>
        </p:nvSpPr>
        <p:spPr bwMode="auto">
          <a:xfrm>
            <a:off x="4800600" y="1676400"/>
            <a:ext cx="4343400" cy="498598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lang="en-US" sz="2000" dirty="0" smtClean="0">
                <a:solidFill>
                  <a:schemeClr val="bg1"/>
                </a:solidFill>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Battle of Bull Run, fought in Virginia just miles from Washington DC, on July 21, 1861</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Lincoln pushed cautious B. Gen. Irvin McDowell, (Commander N. Virginia) to attack the Confederate forces, under Beauregard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(Sumter)</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The goal was to defeat the majority of the Confederate army here and open the way to Richmond</a:t>
            </a:r>
          </a:p>
          <a:p>
            <a:pPr eaLnBrk="0" fontAlgn="base" hangingPunct="0">
              <a:spcBef>
                <a:spcPct val="0"/>
              </a:spcBef>
              <a:spcAft>
                <a:spcPct val="0"/>
              </a:spcAft>
              <a:buFont typeface="Symbol" pitchFamily="18" charset="2"/>
              <a:buChar char=""/>
            </a:pPr>
            <a:r>
              <a:rPr lang="en-US" sz="2000" dirty="0" smtClean="0"/>
              <a:t> Instead </a:t>
            </a:r>
            <a:r>
              <a:rPr lang="en-US" sz="2000" dirty="0"/>
              <a:t>he signed bills for the enlistment of 100,000 troops for 3 years, not 3 </a:t>
            </a:r>
            <a:r>
              <a:rPr lang="en-US" sz="2000" dirty="0" smtClean="0"/>
              <a:t>months</a:t>
            </a:r>
          </a:p>
          <a:p>
            <a:pPr eaLnBrk="0" fontAlgn="base" hangingPunct="0">
              <a:spcBef>
                <a:spcPct val="0"/>
              </a:spcBef>
              <a:spcAft>
                <a:spcPct val="0"/>
              </a:spcAft>
              <a:buFont typeface="Symbol" pitchFamily="18" charset="2"/>
              <a:buChar char=""/>
            </a:pPr>
            <a:r>
              <a:rPr lang="en-US" sz="2000" dirty="0"/>
              <a:t> </a:t>
            </a:r>
            <a:r>
              <a:rPr lang="en-US" sz="2000" dirty="0" smtClean="0"/>
              <a:t>George </a:t>
            </a:r>
            <a:r>
              <a:rPr lang="en-US" sz="2000" dirty="0"/>
              <a:t>McClellan took over command of the army </a:t>
            </a:r>
            <a:r>
              <a:rPr lang="en-US" sz="2000" b="1" dirty="0"/>
              <a:t> </a:t>
            </a:r>
            <a:endParaRPr lang="en-US" sz="2000" dirty="0"/>
          </a:p>
          <a:p>
            <a:pPr eaLnBrk="0" fontAlgn="base" hangingPunct="0">
              <a:spcBef>
                <a:spcPct val="0"/>
              </a:spcBef>
              <a:spcAft>
                <a:spcPct val="0"/>
              </a:spcAft>
              <a:buFont typeface="Symbol" pitchFamily="18" charset="2"/>
              <a:buChar char=""/>
            </a:pPr>
            <a:endParaRPr kumimoji="0" 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947538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382000" cy="4572000"/>
          </a:xfrm>
        </p:spPr>
        <p:txBody>
          <a:bodyPr/>
          <a:lstStyle/>
          <a:p>
            <a:r>
              <a:rPr lang="en-US" dirty="0" smtClean="0"/>
              <a:t>Because of the demand for punishment of the South the area recovered very slowly during the Reconstruction, leading anger towards the Reconstruction policies</a:t>
            </a:r>
          </a:p>
          <a:p>
            <a:r>
              <a:rPr lang="en-US" dirty="0" smtClean="0"/>
              <a:t>The Black Codes stayed a part of the Southern system up until the Civil Rights movement of the 1960s</a:t>
            </a:r>
          </a:p>
          <a:p>
            <a:r>
              <a:rPr lang="en-US" dirty="0" smtClean="0"/>
              <a:t>Soon after the Reconstruction the Black Codes turned into Separate but Equal</a:t>
            </a:r>
          </a:p>
          <a:p>
            <a:endParaRPr lang="en-US" dirty="0"/>
          </a:p>
        </p:txBody>
      </p:sp>
      <p:sp>
        <p:nvSpPr>
          <p:cNvPr id="3" name="Title 2"/>
          <p:cNvSpPr>
            <a:spLocks noGrp="1"/>
          </p:cNvSpPr>
          <p:nvPr>
            <p:ph type="title"/>
          </p:nvPr>
        </p:nvSpPr>
        <p:spPr/>
        <p:txBody>
          <a:bodyPr/>
          <a:lstStyle/>
          <a:p>
            <a:r>
              <a:rPr lang="en-US" dirty="0" smtClean="0"/>
              <a:t>Impact Of The Reconstruction</a:t>
            </a:r>
            <a:endParaRPr lang="en-US" dirty="0"/>
          </a:p>
        </p:txBody>
      </p:sp>
    </p:spTree>
    <p:extLst>
      <p:ext uri="{BB962C8B-B14F-4D97-AF65-F5344CB8AC3E}">
        <p14:creationId xmlns="" xmlns:p14="http://schemas.microsoft.com/office/powerpoint/2010/main" val="114885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www.sonofthesouth.net/leefoundation/Antietam/dead-soldier-antiet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3391" y="1295400"/>
            <a:ext cx="4660609"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3"/>
          <p:cNvSpPr txBox="1">
            <a:spLocks/>
          </p:cNvSpPr>
          <p:nvPr/>
        </p:nvSpPr>
        <p:spPr>
          <a:xfrm>
            <a:off x="304800" y="0"/>
            <a:ext cx="6781800" cy="1219200"/>
          </a:xfrm>
          <a:prstGeom prst="rect">
            <a:avLst/>
          </a:prstGeom>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6600" dirty="0" smtClean="0"/>
              <a:t>Antietam, Maryland</a:t>
            </a:r>
          </a:p>
          <a:p>
            <a:r>
              <a:rPr lang="en-US" sz="4600" dirty="0" smtClean="0"/>
              <a:t>(September 16-18</a:t>
            </a:r>
            <a:r>
              <a:rPr lang="en-US" sz="4600" dirty="0"/>
              <a:t>, </a:t>
            </a:r>
            <a:r>
              <a:rPr lang="en-US" sz="4600" dirty="0" smtClean="0"/>
              <a:t>1862)</a:t>
            </a:r>
            <a:endParaRPr lang="en-US" sz="6200" dirty="0">
              <a:effectLst/>
            </a:endParaRPr>
          </a:p>
        </p:txBody>
      </p:sp>
      <p:sp>
        <p:nvSpPr>
          <p:cNvPr id="7169" name="Rectangle 1"/>
          <p:cNvSpPr>
            <a:spLocks noChangeArrowheads="1"/>
          </p:cNvSpPr>
          <p:nvPr/>
        </p:nvSpPr>
        <p:spPr bwMode="auto">
          <a:xfrm>
            <a:off x="152400" y="1676400"/>
            <a:ext cx="4343400" cy="40934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Courier New" pitchFamily="49" charset="0"/>
              <a:buChar char="o"/>
            </a:pP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Lee has to cross back to Virginia through the Potomac river- very dangerous</a:t>
            </a:r>
            <a:endParaRPr kumimoji="0" lang="en-US" sz="2000" b="0" i="0" strike="noStrike" cap="none" normalizeH="0" baseline="0" dirty="0" smtClean="0">
              <a:ln>
                <a:noFill/>
              </a:ln>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McClellan decides not to attack out of fear of too many causalities  </a:t>
            </a:r>
            <a:endParaRPr kumimoji="0" lang="en-US" sz="2000" b="0" i="0" strike="noStrike" cap="none" normalizeH="0" baseline="0" dirty="0" smtClean="0">
              <a:ln>
                <a:noFill/>
              </a:ln>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The single bloodiest day in American military history- More than 12,000 Union causalities, more than 10,000 Confederate; Total 22,717</a:t>
            </a:r>
            <a:endParaRPr kumimoji="0" lang="en-US" sz="2000" b="0" i="0" strike="noStrike" cap="none" normalizeH="0" baseline="0" dirty="0" smtClean="0">
              <a:ln>
                <a:noFill/>
              </a:ln>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18 Generals (9 each) were killed at that battle</a:t>
            </a:r>
            <a:endParaRPr kumimoji="0" lang="en-US" sz="2000" b="0" i="0" strike="noStrike" cap="none" normalizeH="0" baseline="0" dirty="0" smtClean="0">
              <a:ln>
                <a:noFill/>
              </a:ln>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Lee lost less men but it was </a:t>
            </a:r>
            <a:r>
              <a:rPr kumimoji="0" lang="en-US" sz="2000" b="0" i="0" strike="noStrike" cap="none" normalizeH="0" baseline="0" dirty="0" smtClean="0">
                <a:ln>
                  <a:noFill/>
                </a:ln>
                <a:effectLst/>
                <a:latin typeface="Calibri"/>
                <a:ea typeface="Calibri" pitchFamily="34" charset="0"/>
                <a:cs typeface="Times New Roman" pitchFamily="18" charset="0"/>
              </a:rPr>
              <a:t>¼</a:t>
            </a:r>
            <a:r>
              <a:rPr kumimoji="0" lang="en-US" sz="2000" b="0" i="0" strike="noStrike" cap="none" normalizeH="0" baseline="0" dirty="0" smtClean="0">
                <a:ln>
                  <a:noFill/>
                </a:ln>
                <a:effectLst/>
                <a:latin typeface="Times New Roman" pitchFamily="18" charset="0"/>
                <a:ea typeface="Calibri" pitchFamily="34" charset="0"/>
                <a:cs typeface="Times New Roman" pitchFamily="18" charset="0"/>
              </a:rPr>
              <a:t> of his troops</a:t>
            </a:r>
            <a:endParaRPr kumimoji="0" lang="en-US" sz="2000" b="0" i="0"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xmlns="" val="12519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924800" cy="1371600"/>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t>The Emancipation Proclamation</a:t>
            </a:r>
            <a:endParaRPr lang="en-US" sz="4000" dirty="0"/>
          </a:p>
        </p:txBody>
      </p:sp>
      <p:pic>
        <p:nvPicPr>
          <p:cNvPr id="4098" name="Picture 2" descr="http://civilwardailygazette.com/wp-content/uploads/2012/09/dec1pro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5815" y="1621736"/>
            <a:ext cx="4543425" cy="5236264"/>
          </a:xfrm>
          <a:prstGeom prst="rect">
            <a:avLst/>
          </a:prstGeom>
          <a:noFill/>
          <a:extLst>
            <a:ext uri="{909E8E84-426E-40DD-AFC4-6F175D3DCCD1}">
              <a14:hiddenFill xmlns:a14="http://schemas.microsoft.com/office/drawing/2010/main" xmlns="">
                <a:solidFill>
                  <a:srgbClr val="FFFFFF"/>
                </a:solidFill>
              </a14:hiddenFill>
            </a:ext>
          </a:extLst>
        </p:spPr>
      </p:pic>
      <p:sp>
        <p:nvSpPr>
          <p:cNvPr id="6145" name="Rectangle 1"/>
          <p:cNvSpPr>
            <a:spLocks noChangeArrowheads="1"/>
          </p:cNvSpPr>
          <p:nvPr/>
        </p:nvSpPr>
        <p:spPr bwMode="auto">
          <a:xfrm>
            <a:off x="0" y="1457265"/>
            <a:ext cx="4648200" cy="532453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President Abraham Lincoln carefully framed the conflict as concerning the preservation of the Union rather than the abolition of slavery</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September 22, soon after the Union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victory</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(draw) at Antietam, he issued a preliminary Emancipation Proclamation, declaring that as of January 1, 1863, all slaves in the rebellious states "shall be then, thenceforward, and forever free."</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proclamation exempted the border slave states and all or parts of three Confederate states controlled by the Union army on the grounds that these areas were not in rebellion against the United States.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Now it was an morale war, Europe wouldn</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support slavery </a:t>
            </a:r>
            <a:endParaRPr kumimoji="0" 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17594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7696200" cy="1600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6600" dirty="0" smtClean="0"/>
              <a:t>Gettysburg, Penn. </a:t>
            </a:r>
            <a:br>
              <a:rPr lang="en-US" sz="6600" dirty="0" smtClean="0"/>
            </a:br>
            <a:r>
              <a:rPr lang="en-US" sz="4400" dirty="0" smtClean="0"/>
              <a:t>(July 1-3, 1863)</a:t>
            </a:r>
            <a:endParaRPr lang="en-US" sz="4400" dirty="0"/>
          </a:p>
        </p:txBody>
      </p:sp>
      <p:sp>
        <p:nvSpPr>
          <p:cNvPr id="5121" name="Rectangle 1"/>
          <p:cNvSpPr>
            <a:spLocks noChangeArrowheads="1"/>
          </p:cNvSpPr>
          <p:nvPr/>
        </p:nvSpPr>
        <p:spPr bwMode="auto">
          <a:xfrm>
            <a:off x="152400" y="1804005"/>
            <a:ext cx="8534400"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Lee intended to collect supplies in the abundant Pennsylvania farmland and take the fighting away from war-ravaged Virginia </a:t>
            </a:r>
            <a:endParaRPr kumimoji="0" lang="en-US"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Goals</a:t>
            </a:r>
            <a:endParaRPr kumimoji="0" lang="en-US"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threaten Northern cities</a:t>
            </a:r>
            <a:endParaRPr kumimoji="0" lang="en-US"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Gettysburg was a major road/RR hub, that could be key for the Confederates</a:t>
            </a:r>
            <a:endParaRPr kumimoji="0" lang="en-US"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weaken the North's appetite for war</a:t>
            </a:r>
            <a:endParaRPr kumimoji="0" lang="en-US" b="0" i="0" u="none" strike="noStrike" cap="none" normalizeH="0" baseline="0" dirty="0" smtClean="0">
              <a:ln>
                <a:noFill/>
              </a:ln>
              <a:solidFill>
                <a:schemeClr val="tx1"/>
              </a:solidFill>
              <a:effectLst/>
              <a:latin typeface="Arial" pitchFamily="34" charset="0"/>
            </a:endParaRPr>
          </a:p>
          <a:p>
            <a:pPr lvl="1" eaLnBrk="0" fontAlgn="base" hangingPunct="0">
              <a:spcBef>
                <a:spcPct val="0"/>
              </a:spcBef>
              <a:spcAft>
                <a:spcPct val="0"/>
              </a:spcAft>
              <a:buFont typeface="Wingdings" pitchFamily="2" charset="2"/>
              <a:buChar char=""/>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win 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major battle on Northern soil, force peace terms</a:t>
            </a:r>
            <a:endParaRPr lang="en-US" dirty="0">
              <a:latin typeface="Arial" pitchFamily="34" charset="0"/>
            </a:endParaRPr>
          </a:p>
          <a:p>
            <a:pPr>
              <a:buFont typeface="Wingdings" pitchFamily="2" charset="2"/>
              <a:buChar char="v"/>
            </a:pPr>
            <a:r>
              <a:rPr lang="en-US" dirty="0" smtClean="0"/>
              <a:t> The </a:t>
            </a:r>
            <a:r>
              <a:rPr lang="en-US" dirty="0"/>
              <a:t>second day’s fighting involved at least 100,000 soldiers of whom roughly 20,000 were killed, wounded, captured or missing.</a:t>
            </a:r>
          </a:p>
          <a:p>
            <a:pPr>
              <a:buFont typeface="Wingdings" pitchFamily="2" charset="2"/>
              <a:buChar char="v"/>
            </a:pPr>
            <a:r>
              <a:rPr lang="en-US" b="1" dirty="0" smtClean="0"/>
              <a:t> The </a:t>
            </a:r>
            <a:r>
              <a:rPr lang="en-US" b="1" dirty="0"/>
              <a:t>Battle of Gettysburg is by far the costliest battle of the Civil War, </a:t>
            </a:r>
            <a:r>
              <a:rPr lang="en-US" dirty="0"/>
              <a:t>51,000 soldiers from both armies were killed, wounded, captured or missing in the three-day </a:t>
            </a:r>
            <a:r>
              <a:rPr lang="en-US" dirty="0" smtClean="0"/>
              <a:t>battle.</a:t>
            </a:r>
          </a:p>
          <a:p>
            <a:pPr>
              <a:buFont typeface="Wingdings" pitchFamily="2" charset="2"/>
              <a:buChar char="v"/>
            </a:pPr>
            <a:r>
              <a:rPr lang="en-US" dirty="0"/>
              <a:t> </a:t>
            </a:r>
            <a:r>
              <a:rPr lang="en-US" dirty="0" smtClean="0"/>
              <a:t>After </a:t>
            </a:r>
            <a:r>
              <a:rPr lang="en-US" dirty="0"/>
              <a:t>this battle, the South would never threaten a Union city or cross into the North again </a:t>
            </a:r>
          </a:p>
          <a:p>
            <a:pPr eaLnBrk="0" fontAlgn="base" hangingPunct="0">
              <a:spcBef>
                <a:spcPct val="0"/>
              </a:spcBef>
              <a:spcAft>
                <a:spcPct val="0"/>
              </a:spcAft>
              <a:buFont typeface="Wingdings" pitchFamily="2" charset="2"/>
              <a:buChar char=""/>
            </a:pPr>
            <a:endPar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1509147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8077200" cy="1600200"/>
          </a:xfrm>
        </p:spPr>
        <p:style>
          <a:lnRef idx="1">
            <a:schemeClr val="accent3"/>
          </a:lnRef>
          <a:fillRef idx="2">
            <a:schemeClr val="accent3"/>
          </a:fillRef>
          <a:effectRef idx="1">
            <a:schemeClr val="accent3"/>
          </a:effectRef>
          <a:fontRef idx="minor">
            <a:schemeClr val="dk1"/>
          </a:fontRef>
        </p:style>
        <p:txBody>
          <a:bodyPr>
            <a:noAutofit/>
          </a:bodyPr>
          <a:lstStyle/>
          <a:p>
            <a:r>
              <a:rPr lang="en-US" sz="4800" dirty="0" smtClean="0">
                <a:latin typeface="Papyrus" panose="03070502060502030205" pitchFamily="66" charset="0"/>
              </a:rPr>
              <a:t>Gettysburg Address</a:t>
            </a:r>
            <a:endParaRPr lang="en-US" sz="4800" dirty="0">
              <a:latin typeface="Papyrus" panose="03070502060502030205" pitchFamily="66" charset="0"/>
            </a:endParaRPr>
          </a:p>
        </p:txBody>
      </p:sp>
      <p:pic>
        <p:nvPicPr>
          <p:cNvPr id="5122" name="Picture 2" descr="https://www.richmondteaparty.com/wp-content/uploads/2013/11/gettysburg-addres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67840"/>
            <a:ext cx="3967247" cy="3947160"/>
          </a:xfrm>
          <a:prstGeom prst="rect">
            <a:avLst/>
          </a:prstGeom>
          <a:noFill/>
          <a:extLst>
            <a:ext uri="{909E8E84-426E-40DD-AFC4-6F175D3DCCD1}">
              <a14:hiddenFill xmlns:a14="http://schemas.microsoft.com/office/drawing/2010/main" xmlns="">
                <a:solidFill>
                  <a:srgbClr val="FFFFFF"/>
                </a:solidFill>
              </a14:hiddenFill>
            </a:ext>
          </a:extLst>
        </p:spPr>
      </p:pic>
      <p:sp>
        <p:nvSpPr>
          <p:cNvPr id="4097" name="Rectangle 1"/>
          <p:cNvSpPr>
            <a:spLocks noChangeArrowheads="1"/>
          </p:cNvSpPr>
          <p:nvPr/>
        </p:nvSpPr>
        <p:spPr bwMode="auto">
          <a:xfrm>
            <a:off x="3962400" y="2072640"/>
            <a:ext cx="4876800" cy="3477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Four months after the battle, President Lincoln used the dedication ceremony for Gettysburg's Soldiers National Cemetery to honor the fallen Union soldiers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Bodies began to be exposed b/c of shallow graves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federal government provided coffins and dedicated Gettysburg a national cemetery</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Lincoln</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2 minute speech focused on equality  and the immense sacrifice of the soldiers </a:t>
            </a:r>
            <a:endParaRPr kumimoji="0" 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64929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848600" cy="1447800"/>
          </a:xfrm>
        </p:spPr>
        <p:style>
          <a:lnRef idx="1">
            <a:schemeClr val="accent1"/>
          </a:lnRef>
          <a:fillRef idx="2">
            <a:schemeClr val="accent1"/>
          </a:fillRef>
          <a:effectRef idx="1">
            <a:schemeClr val="accent1"/>
          </a:effectRef>
          <a:fontRef idx="minor">
            <a:schemeClr val="dk1"/>
          </a:fontRef>
        </p:style>
        <p:txBody>
          <a:bodyPr>
            <a:noAutofit/>
          </a:bodyPr>
          <a:lstStyle/>
          <a:p>
            <a:r>
              <a:rPr lang="en-US" sz="6600" dirty="0" smtClean="0">
                <a:latin typeface="Chiller" panose="04020404031007020602" pitchFamily="82" charset="0"/>
              </a:rPr>
              <a:t>Sherman’s March to the Sea</a:t>
            </a:r>
            <a:endParaRPr lang="en-US" sz="6600" dirty="0">
              <a:latin typeface="Chiller" panose="04020404031007020602" pitchFamily="82" charset="0"/>
            </a:endParaRPr>
          </a:p>
        </p:txBody>
      </p:sp>
      <p:pic>
        <p:nvPicPr>
          <p:cNvPr id="4098" name="Picture 2" descr="http://people.cohums.ohio-state.edu/grimsley1/dialogue/postcolonialism/war/war_is_hell.JPG"/>
          <p:cNvPicPr>
            <a:picLocks noChangeAspect="1" noChangeArrowheads="1"/>
          </p:cNvPicPr>
          <p:nvPr/>
        </p:nvPicPr>
        <p:blipFill>
          <a:blip r:embed="rId2" cstate="print"/>
          <a:srcRect/>
          <a:stretch>
            <a:fillRect/>
          </a:stretch>
        </p:blipFill>
        <p:spPr bwMode="auto">
          <a:xfrm>
            <a:off x="5874381" y="1413165"/>
            <a:ext cx="3269619" cy="3539835"/>
          </a:xfrm>
          <a:prstGeom prst="rect">
            <a:avLst/>
          </a:prstGeom>
          <a:noFill/>
        </p:spPr>
      </p:pic>
      <p:sp>
        <p:nvSpPr>
          <p:cNvPr id="3073" name="Rectangle 1"/>
          <p:cNvSpPr>
            <a:spLocks noChangeArrowheads="1"/>
          </p:cNvSpPr>
          <p:nvPr/>
        </p:nvSpPr>
        <p:spPr bwMode="auto">
          <a:xfrm>
            <a:off x="0" y="1551087"/>
            <a:ext cx="5867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S. Carolina seceded Sherman went to the North</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Red-Haired, agitated, skinny man and prone to fits of rage and sadness</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refused a higher command b/c he didn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want to be a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political general</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McClellan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Sherman is gone in the head</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Southern evasive strategy could drag out the war for years, so he changed it</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Goal: to destroy anything that helped the South fight</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Nov. 15</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th</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1864- He burned Atlanta and cut all communication to the Union command</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Over the next 5 weeks, he wrecked a path to Savannah</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Sherman sentinels- Chimneys of burnt houses, Neckties- RR tracks heated and wrapped around trees</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Destroyed crops, food storage</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1,000s of former slaves joined him as he went</a:t>
            </a:r>
            <a:endParaRPr kumimoji="0" lang="en-US"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 22, he reached Savannah and was the beginning of the end of the Confederate army</a:t>
            </a:r>
            <a:endParaRPr kumimoji="0" lang="en-US" sz="3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32484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1600200"/>
          </a:xfrm>
        </p:spPr>
        <p:style>
          <a:lnRef idx="1">
            <a:schemeClr val="accent5"/>
          </a:lnRef>
          <a:fillRef idx="2">
            <a:schemeClr val="accent5"/>
          </a:fillRef>
          <a:effectRef idx="1">
            <a:schemeClr val="accent5"/>
          </a:effectRef>
          <a:fontRef idx="minor">
            <a:schemeClr val="dk1"/>
          </a:fontRef>
        </p:style>
        <p:txBody>
          <a:bodyPr/>
          <a:lstStyle/>
          <a:p>
            <a:r>
              <a:rPr lang="en-US" dirty="0" smtClean="0"/>
              <a:t>Ulysses Grant</a:t>
            </a:r>
            <a:endParaRPr lang="en-US" dirty="0"/>
          </a:p>
        </p:txBody>
      </p:sp>
      <p:pic>
        <p:nvPicPr>
          <p:cNvPr id="1026" name="Picture 2" descr="http://mrkash.com/activities/images/grant2.jpg"/>
          <p:cNvPicPr>
            <a:picLocks noChangeAspect="1" noChangeArrowheads="1"/>
          </p:cNvPicPr>
          <p:nvPr/>
        </p:nvPicPr>
        <p:blipFill>
          <a:blip r:embed="rId2" cstate="print"/>
          <a:srcRect/>
          <a:stretch>
            <a:fillRect/>
          </a:stretch>
        </p:blipFill>
        <p:spPr bwMode="auto">
          <a:xfrm>
            <a:off x="0" y="1752600"/>
            <a:ext cx="3962400" cy="5122445"/>
          </a:xfrm>
          <a:prstGeom prst="rect">
            <a:avLst/>
          </a:prstGeom>
          <a:noFill/>
        </p:spPr>
      </p:pic>
      <p:sp>
        <p:nvSpPr>
          <p:cNvPr id="2049" name="Rectangle 1"/>
          <p:cNvSpPr>
            <a:spLocks noChangeArrowheads="1"/>
          </p:cNvSpPr>
          <p:nvPr/>
        </p:nvSpPr>
        <p:spPr bwMode="auto">
          <a:xfrm>
            <a:off x="3962400" y="1828800"/>
            <a:ext cx="5181600" cy="440120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Little history or achievements before that would suggest greatness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Several failed jobs, disagreed w/ the Mex. War but served anyway</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disliked uniforms, and was very humorless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songs- Yankee Doodle, and the other wasn</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was made sick by the sight of blood, beat a man for 6 hours for mistreating a horse </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Grant was willing to lose massive amounts of troops, </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Butcher</a:t>
            </a:r>
            <a:r>
              <a:rPr kumimoji="0" lang="en-U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 and Lincoln believed that this would end the war b/c the North had all the tools</a:t>
            </a:r>
            <a:endParaRPr kumimoji="0" lang="en-US"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War of Attrition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in the favor of the Union, he lost 40% of his troops in Cold-Harbor</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001000" cy="1219200"/>
          </a:xfrm>
        </p:spPr>
        <p:style>
          <a:lnRef idx="1">
            <a:schemeClr val="accent4"/>
          </a:lnRef>
          <a:fillRef idx="2">
            <a:schemeClr val="accent4"/>
          </a:fillRef>
          <a:effectRef idx="1">
            <a:schemeClr val="accent4"/>
          </a:effectRef>
          <a:fontRef idx="minor">
            <a:schemeClr val="dk1"/>
          </a:fontRef>
        </p:style>
        <p:txBody>
          <a:bodyPr>
            <a:noAutofit/>
          </a:bodyPr>
          <a:lstStyle/>
          <a:p>
            <a:r>
              <a:rPr lang="en-US" sz="4800" dirty="0" smtClean="0"/>
              <a:t>Appomattox Courthouse</a:t>
            </a:r>
            <a:endParaRPr lang="en-US" sz="4800" dirty="0"/>
          </a:p>
        </p:txBody>
      </p:sp>
      <p:pic>
        <p:nvPicPr>
          <p:cNvPr id="3076" name="Picture 4" descr="http://www.civilwarhome.com/images/surrender.jpg"/>
          <p:cNvPicPr>
            <a:picLocks noChangeAspect="1" noChangeArrowheads="1"/>
          </p:cNvPicPr>
          <p:nvPr/>
        </p:nvPicPr>
        <p:blipFill>
          <a:blip r:embed="rId2" cstate="print"/>
          <a:srcRect/>
          <a:stretch>
            <a:fillRect/>
          </a:stretch>
        </p:blipFill>
        <p:spPr bwMode="auto">
          <a:xfrm>
            <a:off x="4876800" y="1828800"/>
            <a:ext cx="4267200" cy="2746821"/>
          </a:xfrm>
          <a:prstGeom prst="rect">
            <a:avLst/>
          </a:prstGeom>
          <a:noFill/>
        </p:spPr>
      </p:pic>
      <p:sp>
        <p:nvSpPr>
          <p:cNvPr id="1025" name="Rectangle 1"/>
          <p:cNvSpPr>
            <a:spLocks noChangeArrowheads="1"/>
          </p:cNvSpPr>
          <p:nvPr/>
        </p:nvSpPr>
        <p:spPr bwMode="auto">
          <a:xfrm>
            <a:off x="0" y="1260545"/>
            <a:ext cx="4800600" cy="5632311"/>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Lee was running low/ empty on supplies and weapons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 April 8</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1865 Lee</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 2 trainloads were captured by Union soldiers, leaving him surrounded, outnumbered 4 to 1, w/out food, water or possible reinforcements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 sent a group of men to try and break through but they found a wall of blue </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North and 1 million men in arms, Con. under 100,000</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two leaders agreed to meet April 9</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1865 and Lee surrendered to Grant</a:t>
            </a:r>
            <a:endParaRPr kumimoji="0" lang="en-US" sz="24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xmlns="" val="1807019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TotalTime>
  <Words>1290</Words>
  <Application>Microsoft Office PowerPoint</Application>
  <PresentationFormat>On-screen Show (4:3)</PresentationFormat>
  <Paragraphs>113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Civil War- Reconstruction Review</vt:lpstr>
      <vt:lpstr>Bull Run, VA. (July 21, 1861)</vt:lpstr>
      <vt:lpstr>Slide 3</vt:lpstr>
      <vt:lpstr>The Emancipation Proclamation</vt:lpstr>
      <vt:lpstr>Gettysburg, Penn.  (July 1-3, 1863)</vt:lpstr>
      <vt:lpstr>Gettysburg Address</vt:lpstr>
      <vt:lpstr>Sherman’s March to the Sea</vt:lpstr>
      <vt:lpstr>Ulysses Grant</vt:lpstr>
      <vt:lpstr>Appomattox Courthouse</vt:lpstr>
      <vt:lpstr>Aftermath of the Civil War/ Reconstruction</vt:lpstr>
      <vt:lpstr>Amnesty and Reconstruction</vt:lpstr>
      <vt:lpstr> The Reconstruction Plan </vt:lpstr>
      <vt:lpstr>Lincoln vs. The Radical Republicans</vt:lpstr>
      <vt:lpstr>Lincoln’s assassination</vt:lpstr>
      <vt:lpstr>Reconstruction Laws </vt:lpstr>
      <vt:lpstr>Impeachment of Johnson</vt:lpstr>
      <vt:lpstr>The Players </vt:lpstr>
      <vt:lpstr>Treatment of Blacks in the new South </vt:lpstr>
      <vt:lpstr>Sharecropper</vt:lpstr>
      <vt:lpstr>Impact Of The Reconstruction</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raascha</dc:creator>
  <cp:lastModifiedBy>raascha</cp:lastModifiedBy>
  <cp:revision>5</cp:revision>
  <dcterms:created xsi:type="dcterms:W3CDTF">2014-04-22T17:41:07Z</dcterms:created>
  <dcterms:modified xsi:type="dcterms:W3CDTF">2014-04-22T18:41:41Z</dcterms:modified>
</cp:coreProperties>
</file>