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7"/>
  </p:notesMasterIdLst>
  <p:sldIdLst>
    <p:sldId id="256" r:id="rId2"/>
    <p:sldId id="257" r:id="rId3"/>
    <p:sldId id="280" r:id="rId4"/>
    <p:sldId id="268" r:id="rId5"/>
    <p:sldId id="269" r:id="rId6"/>
    <p:sldId id="270" r:id="rId7"/>
    <p:sldId id="271" r:id="rId8"/>
    <p:sldId id="272" r:id="rId9"/>
    <p:sldId id="273" r:id="rId10"/>
    <p:sldId id="274" r:id="rId11"/>
    <p:sldId id="275" r:id="rId12"/>
    <p:sldId id="276" r:id="rId13"/>
    <p:sldId id="277" r:id="rId14"/>
    <p:sldId id="278" r:id="rId15"/>
    <p:sldId id="279" r:id="rId16"/>
    <p:sldId id="258" r:id="rId17"/>
    <p:sldId id="259" r:id="rId18"/>
    <p:sldId id="260" r:id="rId19"/>
    <p:sldId id="261" r:id="rId20"/>
    <p:sldId id="262" r:id="rId21"/>
    <p:sldId id="263" r:id="rId22"/>
    <p:sldId id="264" r:id="rId23"/>
    <p:sldId id="265" r:id="rId24"/>
    <p:sldId id="266"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007A9-2967-4731-BB73-8C3291E3329A}" type="datetimeFigureOut">
              <a:rPr lang="en-US" smtClean="0"/>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4D224-5B41-4214-BF6F-A52FC50A917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33243A7-2B23-4A55-BDAA-0D1DDA5B0514}" type="slidenum">
              <a:rPr lang="en-US" smtClean="0"/>
              <a:pPr/>
              <a:t>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91A3EE0-88F5-4E57-AF59-F6FC5191F3E2}" type="datetimeFigureOut">
              <a:rPr lang="en-US" smtClean="0"/>
              <a:t>4/7/2014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0BC4AE4-618F-4769-BA31-F76CC4D66D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1A3EE0-88F5-4E57-AF59-F6FC5191F3E2}"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4AE4-618F-4769-BA31-F76CC4D66D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1A3EE0-88F5-4E57-AF59-F6FC5191F3E2}"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4AE4-618F-4769-BA31-F76CC4D66D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91A3EE0-88F5-4E57-AF59-F6FC5191F3E2}" type="datetimeFigureOut">
              <a:rPr lang="en-US" smtClean="0"/>
              <a:t>4/7/2014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0BC4AE4-618F-4769-BA31-F76CC4D66D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91A3EE0-88F5-4E57-AF59-F6FC5191F3E2}" type="datetimeFigureOut">
              <a:rPr lang="en-US" smtClean="0"/>
              <a:t>4/7/2014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0BC4AE4-618F-4769-BA31-F76CC4D66D25}"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91A3EE0-88F5-4E57-AF59-F6FC5191F3E2}" type="datetimeFigureOut">
              <a:rPr lang="en-US" smtClean="0"/>
              <a:t>4/7/2014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0BC4AE4-618F-4769-BA31-F76CC4D66D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91A3EE0-88F5-4E57-AF59-F6FC5191F3E2}"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0BC4AE4-618F-4769-BA31-F76CC4D66D2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91A3EE0-88F5-4E57-AF59-F6FC5191F3E2}" type="datetimeFigureOut">
              <a:rPr lang="en-US" smtClean="0"/>
              <a:t>4/7/2014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4AE4-618F-4769-BA31-F76CC4D66D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1A3EE0-88F5-4E57-AF59-F6FC5191F3E2}" type="datetimeFigureOut">
              <a:rPr lang="en-US" smtClean="0"/>
              <a:t>4/7/2014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4AE4-618F-4769-BA31-F76CC4D66D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91A3EE0-88F5-4E57-AF59-F6FC5191F3E2}" type="datetimeFigureOut">
              <a:rPr lang="en-US" smtClean="0"/>
              <a:t>4/7/2014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4AE4-618F-4769-BA31-F76CC4D66D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91A3EE0-88F5-4E57-AF59-F6FC5191F3E2}"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0BC4AE4-618F-4769-BA31-F76CC4D66D2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91A3EE0-88F5-4E57-AF59-F6FC5191F3E2}" type="datetimeFigureOut">
              <a:rPr lang="en-US" smtClean="0"/>
              <a:t>4/7/2014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0BC4AE4-618F-4769-BA31-F76CC4D66D2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bF_5CDbG6xNJgM&amp;tbnid=zh7chlSsDkxJeM:&amp;ved=0CAUQjRw&amp;url=http://sfcompanion.blogspot.com/2013/06/oregon-treaty-of-1846-largely-settles-u.html&amp;ei=y5dVUoy9AuPliAKyuoGYDw&amp;bvm=bv.53760139,d.cGE&amp;psig=AFQjCNF-djv-j0WthecwpLqimcM2AfqXpA&amp;ust=1381427524340695" TargetMode="Externa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docid=7hdF4PpGvcHtcM&amp;tbnid=sAzAIUercQZHgM:&amp;ved=0CAUQjRw&amp;url=http://kenyonushistory.wikispaces.com/Midterm+Review&amp;ei=d5hVUvOdIuqjiQKGvIHYCg&amp;bvm=bv.53760139,d.cGE&amp;psig=AFQjCNHY5AHvvWg-Uiw5yUXt6g2Bx0PXXg&amp;ust=138142769071765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4648200"/>
          </a:xfrm>
        </p:spPr>
        <p:txBody>
          <a:bodyPr>
            <a:noAutofit/>
          </a:bodyPr>
          <a:lstStyle/>
          <a:p>
            <a:r>
              <a:rPr lang="en-US" sz="6600" dirty="0" smtClean="0">
                <a:latin typeface="Times New Roman" pitchFamily="18" charset="0"/>
                <a:cs typeface="Times New Roman" pitchFamily="18" charset="0"/>
              </a:rPr>
              <a:t>Mexican American War- Western Expansion</a:t>
            </a:r>
            <a:endParaRPr lang="en-US" sz="66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14400"/>
          </a:xfrm>
        </p:spPr>
        <p:style>
          <a:lnRef idx="1">
            <a:schemeClr val="accent6"/>
          </a:lnRef>
          <a:fillRef idx="2">
            <a:schemeClr val="accent6"/>
          </a:fillRef>
          <a:effectRef idx="1">
            <a:schemeClr val="accent6"/>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Steven Kearny </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25604" name="Picture 4" descr="http://www.ilibrarian.net/history/mexican_american_war_map_lg.jpg"/>
          <p:cNvPicPr>
            <a:picLocks noChangeAspect="1" noChangeArrowheads="1"/>
          </p:cNvPicPr>
          <p:nvPr/>
        </p:nvPicPr>
        <p:blipFill>
          <a:blip r:embed="rId2" cstate="print"/>
          <a:srcRect/>
          <a:stretch>
            <a:fillRect/>
          </a:stretch>
        </p:blipFill>
        <p:spPr bwMode="auto">
          <a:xfrm>
            <a:off x="4800600" y="1600200"/>
            <a:ext cx="4916354" cy="4218618"/>
          </a:xfrm>
          <a:prstGeom prst="rect">
            <a:avLst/>
          </a:prstGeom>
          <a:noFill/>
        </p:spPr>
      </p:pic>
      <p:sp>
        <p:nvSpPr>
          <p:cNvPr id="8193" name="Rectangle 1"/>
          <p:cNvSpPr>
            <a:spLocks noChangeArrowheads="1"/>
          </p:cNvSpPr>
          <p:nvPr/>
        </p:nvSpPr>
        <p:spPr bwMode="auto">
          <a:xfrm>
            <a:off x="0" y="1225689"/>
            <a:ext cx="4800600" cy="563231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Wealthy family, he didn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need to go into the military but he liked it</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 goal: Secure Northern Mexico, Sant</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Fe and then to CA</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Aug. 1846, Kearny was able to take over Sant</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Fe w/out a fight</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was welcomed as a liberator in New Mexico</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hoped that the rest of his conquest would the same way, people would greet him as a liberator, he sent his men back to NM to protect it</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However, in CA local land owners fought against Kearny, if it was not for the mobile artillery, he would have been overran and wiped out</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surrender by the locals, the US held Northern Mexico</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Kearny captures CA after meeting up with a US naval expedition</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campaign is known as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Long March</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Fort Leavenworth, KS to NM to CA</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latinamericanstudies.org/mex-war/map-scott-march-1847.jpg"/>
          <p:cNvPicPr>
            <a:picLocks noChangeAspect="1" noChangeArrowheads="1"/>
          </p:cNvPicPr>
          <p:nvPr/>
        </p:nvPicPr>
        <p:blipFill>
          <a:blip r:embed="rId2" cstate="print"/>
          <a:srcRect/>
          <a:stretch>
            <a:fillRect/>
          </a:stretch>
        </p:blipFill>
        <p:spPr bwMode="auto">
          <a:xfrm>
            <a:off x="609600" y="0"/>
            <a:ext cx="7667455" cy="4352636"/>
          </a:xfrm>
          <a:prstGeom prst="rect">
            <a:avLst/>
          </a:prstGeom>
          <a:noFill/>
        </p:spPr>
      </p:pic>
      <p:sp>
        <p:nvSpPr>
          <p:cNvPr id="7169" name="Rectangle 1"/>
          <p:cNvSpPr>
            <a:spLocks noChangeArrowheads="1"/>
          </p:cNvSpPr>
          <p:nvPr/>
        </p:nvSpPr>
        <p:spPr bwMode="auto">
          <a:xfrm>
            <a:off x="0" y="3349347"/>
            <a:ext cx="9144000" cy="350865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Amphibious landing at a fortified fort b/c of pirates, French invaders and the US; the defenders waited for Anna but he was busy with the Civil War</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12,000 troops on row boats, and they had to drag the artillery through the sand</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Scott was prepared the attack the city he sent a message to let civilians leave but it was refused; many international innocents there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shelled the fort for 3 days before the walls broke down and surrender of the fort</a:t>
            </a:r>
          </a:p>
          <a:p>
            <a:pPr eaLnBrk="0" fontAlgn="base" hangingPunct="0">
              <a:spcBef>
                <a:spcPct val="0"/>
              </a:spcBef>
              <a:spcAft>
                <a:spcPct val="0"/>
              </a:spcAft>
              <a:buFont typeface="Wingdings" pitchFamily="2" charset="2"/>
              <a:buChar char=""/>
            </a:pPr>
            <a:r>
              <a:rPr lang="en-US" dirty="0" smtClean="0">
                <a:latin typeface="Times New Roman" pitchFamily="18" charset="0"/>
                <a:cs typeface="Times New Roman" pitchFamily="18" charset="0"/>
              </a:rPr>
              <a:t>Scott’s </a:t>
            </a:r>
            <a:r>
              <a:rPr lang="en-US" dirty="0">
                <a:latin typeface="Times New Roman" pitchFamily="18" charset="0"/>
                <a:cs typeface="Times New Roman" pitchFamily="18" charset="0"/>
              </a:rPr>
              <a:t>next goal was Mexico </a:t>
            </a:r>
            <a:r>
              <a:rPr lang="en-US" dirty="0" smtClean="0">
                <a:latin typeface="Times New Roman" pitchFamily="18" charset="0"/>
                <a:cs typeface="Times New Roman" pitchFamily="18" charset="0"/>
              </a:rPr>
              <a:t>City</a:t>
            </a:r>
          </a:p>
          <a:p>
            <a:pPr eaLnBrk="0" fontAlgn="base" hangingPunct="0">
              <a:spcBef>
                <a:spcPct val="0"/>
              </a:spcBef>
              <a:spcAft>
                <a:spcPct val="0"/>
              </a:spcAft>
              <a:buFont typeface="Wingdings" pitchFamily="2" charset="2"/>
              <a:buChar char=""/>
            </a:pPr>
            <a:r>
              <a:rPr lang="en-US" dirty="0" smtClean="0">
                <a:latin typeface="Times New Roman" pitchFamily="18" charset="0"/>
                <a:cs typeface="Times New Roman" pitchFamily="18" charset="0"/>
              </a:rPr>
              <a:t>Many </a:t>
            </a:r>
            <a:r>
              <a:rPr lang="en-US" dirty="0">
                <a:latin typeface="Times New Roman" pitchFamily="18" charset="0"/>
                <a:cs typeface="Times New Roman" pitchFamily="18" charset="0"/>
              </a:rPr>
              <a:t>people began to criticize the war, Congress felt like they were lied to, </a:t>
            </a:r>
            <a:r>
              <a:rPr lang="en-US" b="1" dirty="0">
                <a:latin typeface="Times New Roman" pitchFamily="18" charset="0"/>
                <a:cs typeface="Times New Roman" pitchFamily="18" charset="0"/>
              </a:rPr>
              <a:t>WHICH THEY </a:t>
            </a:r>
            <a:r>
              <a:rPr lang="en-US" b="1" dirty="0" smtClean="0">
                <a:latin typeface="Times New Roman" pitchFamily="18" charset="0"/>
                <a:cs typeface="Times New Roman" pitchFamily="18" charset="0"/>
              </a:rPr>
              <a:t>WERE</a:t>
            </a:r>
            <a:endParaRPr lang="en-US" dirty="0" smtClean="0">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lang="en-US" dirty="0" smtClean="0">
                <a:latin typeface="Times New Roman" pitchFamily="18" charset="0"/>
                <a:cs typeface="Times New Roman" pitchFamily="18" charset="0"/>
              </a:rPr>
              <a:t>Henry </a:t>
            </a:r>
            <a:r>
              <a:rPr lang="en-US" dirty="0">
                <a:latin typeface="Times New Roman" pitchFamily="18" charset="0"/>
                <a:cs typeface="Times New Roman" pitchFamily="18" charset="0"/>
              </a:rPr>
              <a:t>Clay lost a son at Bento Vista, he became a sharp critic of the war and gained support for his anti-war movement, Abe Lincoln was also an opponent of the </a:t>
            </a:r>
            <a:r>
              <a:rPr lang="en-US" dirty="0" smtClean="0">
                <a:latin typeface="Times New Roman" pitchFamily="18" charset="0"/>
                <a:cs typeface="Times New Roman" pitchFamily="18" charset="0"/>
              </a:rPr>
              <a:t>war</a:t>
            </a:r>
          </a:p>
          <a:p>
            <a:pPr eaLnBrk="0" fontAlgn="base" hangingPunct="0">
              <a:spcBef>
                <a:spcPct val="0"/>
              </a:spcBef>
              <a:spcAft>
                <a:spcPct val="0"/>
              </a:spcAft>
              <a:buFont typeface="Wingdings" pitchFamily="2" charset="2"/>
              <a:buChar char=""/>
            </a:pPr>
            <a:r>
              <a:rPr lang="en-US" dirty="0" smtClean="0">
                <a:latin typeface="Times New Roman" pitchFamily="18" charset="0"/>
                <a:cs typeface="Times New Roman" pitchFamily="18" charset="0"/>
              </a:rPr>
              <a:t>Many </a:t>
            </a:r>
            <a:r>
              <a:rPr lang="en-US" dirty="0">
                <a:latin typeface="Times New Roman" pitchFamily="18" charset="0"/>
                <a:cs typeface="Times New Roman" pitchFamily="18" charset="0"/>
              </a:rPr>
              <a:t>felt that to continue the war would sacrifice our national identity; like </a:t>
            </a:r>
            <a:r>
              <a:rPr lang="en-US" dirty="0" smtClean="0">
                <a:latin typeface="Times New Roman" pitchFamily="18" charset="0"/>
                <a:cs typeface="Times New Roman" pitchFamily="18" charset="0"/>
              </a:rPr>
              <a:t>freedom…</a:t>
            </a:r>
          </a:p>
          <a:p>
            <a:pPr eaLnBrk="0" fontAlgn="base" hangingPunct="0">
              <a:spcBef>
                <a:spcPct val="0"/>
              </a:spcBef>
              <a:spcAft>
                <a:spcPct val="0"/>
              </a:spcAft>
              <a:buFont typeface="Wingdings" pitchFamily="2" charset="2"/>
              <a:buChar char=""/>
            </a:pPr>
            <a:r>
              <a:rPr lang="en-US" dirty="0" smtClean="0">
                <a:latin typeface="Times New Roman" pitchFamily="18" charset="0"/>
                <a:cs typeface="Times New Roman" pitchFamily="18" charset="0"/>
              </a:rPr>
              <a:t>Taylor </a:t>
            </a:r>
            <a:r>
              <a:rPr lang="en-US" dirty="0">
                <a:latin typeface="Times New Roman" pitchFamily="18" charset="0"/>
                <a:cs typeface="Times New Roman" pitchFamily="18" charset="0"/>
              </a:rPr>
              <a:t>was </a:t>
            </a:r>
            <a:r>
              <a:rPr lang="en-US" dirty="0" err="1">
                <a:latin typeface="Times New Roman" pitchFamily="18" charset="0"/>
                <a:cs typeface="Times New Roman" pitchFamily="18" charset="0"/>
              </a:rPr>
              <a:t>woed</a:t>
            </a:r>
            <a:r>
              <a:rPr lang="en-US" dirty="0">
                <a:latin typeface="Times New Roman" pitchFamily="18" charset="0"/>
                <a:cs typeface="Times New Roman" pitchFamily="18" charset="0"/>
              </a:rPr>
              <a:t> by the Whigs, potential presidential candidate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7467600" cy="1143000"/>
          </a:xfrm>
        </p:spPr>
        <p:txBody>
          <a:bodyPr>
            <a:normAutofit fontScale="90000"/>
          </a:bodyPr>
          <a:lstStyle/>
          <a:p>
            <a:r>
              <a:rPr lang="en-US" sz="5300" dirty="0" smtClean="0">
                <a:latin typeface="Times New Roman" pitchFamily="18" charset="0"/>
                <a:cs typeface="Times New Roman" pitchFamily="18" charset="0"/>
              </a:rPr>
              <a:t>Capture of Mexico City </a:t>
            </a:r>
            <a:r>
              <a:rPr lang="en-US" sz="3100" dirty="0" smtClean="0">
                <a:latin typeface="Times New Roman" pitchFamily="18" charset="0"/>
                <a:cs typeface="Times New Roman" pitchFamily="18" charset="0"/>
              </a:rPr>
              <a:t>September 13, 1847</a:t>
            </a:r>
            <a:endParaRPr lang="en-US" sz="4800" dirty="0">
              <a:latin typeface="Times New Roman" pitchFamily="18" charset="0"/>
              <a:cs typeface="Times New Roman" pitchFamily="18" charset="0"/>
            </a:endParaRPr>
          </a:p>
        </p:txBody>
      </p:sp>
      <p:pic>
        <p:nvPicPr>
          <p:cNvPr id="3076" name="Picture 4" descr="http://www.mexonline.com/culture/images/ninosheroes.jpg"/>
          <p:cNvPicPr>
            <a:picLocks noChangeAspect="1" noChangeArrowheads="1"/>
          </p:cNvPicPr>
          <p:nvPr/>
        </p:nvPicPr>
        <p:blipFill>
          <a:blip r:embed="rId2" cstate="print"/>
          <a:srcRect/>
          <a:stretch>
            <a:fillRect/>
          </a:stretch>
        </p:blipFill>
        <p:spPr bwMode="auto">
          <a:xfrm>
            <a:off x="5313456" y="1905000"/>
            <a:ext cx="3401920" cy="4391025"/>
          </a:xfrm>
          <a:prstGeom prst="rect">
            <a:avLst/>
          </a:prstGeom>
          <a:noFill/>
        </p:spPr>
      </p:pic>
      <p:sp>
        <p:nvSpPr>
          <p:cNvPr id="5" name="Rectangle 4"/>
          <p:cNvSpPr/>
          <p:nvPr/>
        </p:nvSpPr>
        <p:spPr>
          <a:xfrm>
            <a:off x="5334000" y="6096000"/>
            <a:ext cx="3443571" cy="40011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S" sz="2000" dirty="0" smtClean="0">
                <a:latin typeface="Times New Roman" pitchFamily="18" charset="0"/>
                <a:cs typeface="Times New Roman" pitchFamily="18" charset="0"/>
              </a:rPr>
              <a:t>Monumento a los </a:t>
            </a:r>
            <a:r>
              <a:rPr lang="es-ES" sz="2000" dirty="0" err="1" smtClean="0">
                <a:latin typeface="Times New Roman" pitchFamily="18" charset="0"/>
                <a:cs typeface="Times New Roman" pitchFamily="18" charset="0"/>
              </a:rPr>
              <a:t>Ninos</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Heroes</a:t>
            </a:r>
            <a:endParaRPr lang="en-US" sz="2000" dirty="0">
              <a:latin typeface="Times New Roman" pitchFamily="18" charset="0"/>
              <a:cs typeface="Times New Roman" pitchFamily="18" charset="0"/>
            </a:endParaRPr>
          </a:p>
        </p:txBody>
      </p:sp>
      <p:sp>
        <p:nvSpPr>
          <p:cNvPr id="6145" name="Rectangle 1"/>
          <p:cNvSpPr>
            <a:spLocks noChangeArrowheads="1"/>
          </p:cNvSpPr>
          <p:nvPr/>
        </p:nvSpPr>
        <p:spPr bwMode="auto">
          <a:xfrm>
            <a:off x="0" y="2213164"/>
            <a:ext cx="5181600" cy="403187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Before getting to Mexico City, Robert E Lee helped Scott as an engineer, he found a way position canons to allow for an US victory </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 Grant was also at the same time</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Mexico City was an island surrounded by marshes, very difficult to attack</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Bridges built by the Aztecs</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few Irish deserted from the US army and helped defend the city for land, they were branded or executed depending </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Gringos, Irish song about </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green of the fields</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General Winfield Scott takes Mexico City and Mexico surrenders</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Treaty of Guadalupe-Hidalgo= Rio Grande border and Northern Mexico become US territories </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25% of the US continental (lower) US, includes Texas </a:t>
            </a: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Military experience, which later will impact the Civil War</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style>
          <a:lnRef idx="1">
            <a:schemeClr val="accent3"/>
          </a:lnRef>
          <a:fillRef idx="2">
            <a:schemeClr val="accent3"/>
          </a:fillRef>
          <a:effectRef idx="1">
            <a:schemeClr val="accent3"/>
          </a:effectRef>
          <a:fontRef idx="minor">
            <a:schemeClr val="dk1"/>
          </a:fontRef>
        </p:style>
        <p:txBody>
          <a:bodyPr>
            <a:noAutofit/>
          </a:bodyPr>
          <a:lstStyle/>
          <a:p>
            <a:r>
              <a:rPr lang="en-US" sz="4400" dirty="0" smtClean="0">
                <a:solidFill>
                  <a:schemeClr val="tx1"/>
                </a:solidFill>
              </a:rPr>
              <a:t>The Mexican American War</a:t>
            </a:r>
            <a:endParaRPr lang="en-US" sz="4400" dirty="0">
              <a:solidFill>
                <a:schemeClr val="tx1"/>
              </a:solidFill>
            </a:endParaRPr>
          </a:p>
        </p:txBody>
      </p:sp>
      <p:pic>
        <p:nvPicPr>
          <p:cNvPr id="1026" name="Picture 2" descr="http://shelledy.mesa.k12.co.us/staff/computerlab/images/W_CO_History7_Mexican_American_War3.jpg"/>
          <p:cNvPicPr>
            <a:picLocks noChangeAspect="1" noChangeArrowheads="1"/>
          </p:cNvPicPr>
          <p:nvPr/>
        </p:nvPicPr>
        <p:blipFill>
          <a:blip r:embed="rId2" cstate="print"/>
          <a:srcRect/>
          <a:stretch>
            <a:fillRect/>
          </a:stretch>
        </p:blipFill>
        <p:spPr bwMode="auto">
          <a:xfrm>
            <a:off x="304800" y="1066800"/>
            <a:ext cx="6997581" cy="4905375"/>
          </a:xfrm>
          <a:prstGeom prst="rect">
            <a:avLst/>
          </a:prstGeom>
          <a:noFill/>
        </p:spPr>
      </p:pic>
      <p:pic>
        <p:nvPicPr>
          <p:cNvPr id="1028" name="Picture 4" descr="http://0.tqn.com/d/militaryhistory/1/0/i/-/-/-/LtGrant.jpg"/>
          <p:cNvPicPr>
            <a:picLocks noChangeAspect="1" noChangeArrowheads="1"/>
          </p:cNvPicPr>
          <p:nvPr/>
        </p:nvPicPr>
        <p:blipFill>
          <a:blip r:embed="rId3" cstate="print"/>
          <a:srcRect/>
          <a:stretch>
            <a:fillRect/>
          </a:stretch>
        </p:blipFill>
        <p:spPr bwMode="auto">
          <a:xfrm>
            <a:off x="7315200" y="1066800"/>
            <a:ext cx="1828800" cy="2376107"/>
          </a:xfrm>
          <a:prstGeom prst="rect">
            <a:avLst/>
          </a:prstGeom>
          <a:noFill/>
        </p:spPr>
      </p:pic>
      <p:pic>
        <p:nvPicPr>
          <p:cNvPr id="1030" name="Picture 6" descr="http://upload.wikimedia.org/wikipedia/commons/e/e8/Robert_E_Lee_1838.jpg"/>
          <p:cNvPicPr>
            <a:picLocks noChangeAspect="1" noChangeArrowheads="1"/>
          </p:cNvPicPr>
          <p:nvPr/>
        </p:nvPicPr>
        <p:blipFill>
          <a:blip r:embed="rId4" cstate="print"/>
          <a:srcRect/>
          <a:stretch>
            <a:fillRect/>
          </a:stretch>
        </p:blipFill>
        <p:spPr bwMode="auto">
          <a:xfrm>
            <a:off x="7315200" y="3886200"/>
            <a:ext cx="1828800" cy="2191214"/>
          </a:xfrm>
          <a:prstGeom prst="rect">
            <a:avLst/>
          </a:prstGeom>
          <a:noFill/>
        </p:spPr>
      </p:pic>
      <p:sp>
        <p:nvSpPr>
          <p:cNvPr id="9" name="TextBox 8"/>
          <p:cNvSpPr txBox="1"/>
          <p:nvPr/>
        </p:nvSpPr>
        <p:spPr>
          <a:xfrm>
            <a:off x="7315200" y="3429000"/>
            <a:ext cx="18288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t>U. Grant</a:t>
            </a:r>
            <a:endParaRPr lang="en-US" sz="2000" dirty="0"/>
          </a:p>
        </p:txBody>
      </p:sp>
      <p:sp>
        <p:nvSpPr>
          <p:cNvPr id="10" name="TextBox 9"/>
          <p:cNvSpPr txBox="1"/>
          <p:nvPr/>
        </p:nvSpPr>
        <p:spPr>
          <a:xfrm>
            <a:off x="7315200" y="6019800"/>
            <a:ext cx="1828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t>R. E. Lee</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467600" cy="1143000"/>
          </a:xfrm>
        </p:spPr>
        <p:txBody>
          <a:bodyPr>
            <a:normAutofit/>
          </a:bodyPr>
          <a:lstStyle/>
          <a:p>
            <a:r>
              <a:rPr lang="en-US" sz="5400" dirty="0" smtClean="0"/>
              <a:t>Impact Of The War</a:t>
            </a:r>
            <a:endParaRPr lang="en-US" sz="5400" dirty="0"/>
          </a:p>
        </p:txBody>
      </p:sp>
      <p:pic>
        <p:nvPicPr>
          <p:cNvPr id="2050" name="Picture 2" descr="http://cache.wists.com/thumbnails/3/4c/34c504d5e5e1eacb6820bd9ef88491d0-orig"/>
          <p:cNvPicPr>
            <a:picLocks noChangeAspect="1" noChangeArrowheads="1"/>
          </p:cNvPicPr>
          <p:nvPr/>
        </p:nvPicPr>
        <p:blipFill>
          <a:blip r:embed="rId2" cstate="print"/>
          <a:srcRect/>
          <a:stretch>
            <a:fillRect/>
          </a:stretch>
        </p:blipFill>
        <p:spPr bwMode="auto">
          <a:xfrm>
            <a:off x="0" y="4000500"/>
            <a:ext cx="3810000" cy="2857500"/>
          </a:xfrm>
          <a:prstGeom prst="rect">
            <a:avLst/>
          </a:prstGeom>
          <a:noFill/>
        </p:spPr>
      </p:pic>
      <p:pic>
        <p:nvPicPr>
          <p:cNvPr id="2052" name="Picture 4" descr="http://www.umich.edu/%7Eac213/student_projects06/magsylje/Treaty_of_Guadalupe_Hidalgo.png"/>
          <p:cNvPicPr>
            <a:picLocks noChangeAspect="1" noChangeArrowheads="1"/>
          </p:cNvPicPr>
          <p:nvPr/>
        </p:nvPicPr>
        <p:blipFill>
          <a:blip r:embed="rId3" cstate="print"/>
          <a:srcRect/>
          <a:stretch>
            <a:fillRect/>
          </a:stretch>
        </p:blipFill>
        <p:spPr bwMode="auto">
          <a:xfrm>
            <a:off x="3802745" y="1219200"/>
            <a:ext cx="5341255" cy="5257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91000" cy="1981200"/>
          </a:xfrm>
        </p:spPr>
        <p:txBody>
          <a:bodyPr>
            <a:normAutofit/>
          </a:bodyPr>
          <a:lstStyle/>
          <a:p>
            <a:r>
              <a:rPr lang="en-US" sz="5400" dirty="0" smtClean="0"/>
              <a:t>Impact of the War</a:t>
            </a:r>
            <a:endParaRPr lang="en-US" sz="5400" dirty="0"/>
          </a:p>
        </p:txBody>
      </p:sp>
      <p:pic>
        <p:nvPicPr>
          <p:cNvPr id="32774" name="Picture 6" descr="http://xroads.virginia.edu/%7EMAP/TERRITORY/us_1840.jpg"/>
          <p:cNvPicPr>
            <a:picLocks noChangeAspect="1" noChangeArrowheads="1"/>
          </p:cNvPicPr>
          <p:nvPr/>
        </p:nvPicPr>
        <p:blipFill>
          <a:blip r:embed="rId2" cstate="print"/>
          <a:srcRect/>
          <a:stretch>
            <a:fillRect/>
          </a:stretch>
        </p:blipFill>
        <p:spPr bwMode="auto">
          <a:xfrm>
            <a:off x="4114800" y="1"/>
            <a:ext cx="5334000" cy="3340486"/>
          </a:xfrm>
          <a:prstGeom prst="rect">
            <a:avLst/>
          </a:prstGeom>
          <a:noFill/>
        </p:spPr>
      </p:pic>
      <p:sp>
        <p:nvSpPr>
          <p:cNvPr id="3073" name="Rectangle 1"/>
          <p:cNvSpPr>
            <a:spLocks noChangeArrowheads="1"/>
          </p:cNvSpPr>
          <p:nvPr/>
        </p:nvSpPr>
        <p:spPr bwMode="auto">
          <a:xfrm>
            <a:off x="0" y="3812978"/>
            <a:ext cx="9144000" cy="2246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Disease= Yellow fever</a:t>
            </a:r>
            <a:endParaRPr kumimoji="0" lang="en-US" sz="2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Ø"/>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Disease claimed a toll seven times greater than that of Mexican weapons.</a:t>
            </a:r>
            <a:endParaRPr kumimoji="0" lang="en-US" sz="2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Ø"/>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America secures land from coast to coast </a:t>
            </a:r>
            <a:endParaRPr kumimoji="0" lang="en-US" sz="2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Ø"/>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Protection is provided because of these new borders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526979" y="609600"/>
            <a:ext cx="625203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Oregon </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Trail</a:t>
            </a:r>
          </a:p>
        </p:txBody>
      </p:sp>
      <p:pic>
        <p:nvPicPr>
          <p:cNvPr id="8194" name="Picture 2" descr="http://www.legendsofamerica.com/photos-oldwest/SandHillsOregonTrailWilliamHenryJackson.jpg"/>
          <p:cNvPicPr>
            <a:picLocks noChangeAspect="1" noChangeArrowheads="1"/>
          </p:cNvPicPr>
          <p:nvPr/>
        </p:nvPicPr>
        <p:blipFill>
          <a:blip r:embed="rId2" cstate="print"/>
          <a:srcRect/>
          <a:stretch>
            <a:fillRect/>
          </a:stretch>
        </p:blipFill>
        <p:spPr bwMode="auto">
          <a:xfrm>
            <a:off x="1066800" y="1600200"/>
            <a:ext cx="7555160" cy="50673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a:t>Fight over Oregon Territory </a:t>
            </a:r>
          </a:p>
        </p:txBody>
      </p:sp>
      <p:sp>
        <p:nvSpPr>
          <p:cNvPr id="4099" name="Rectangle 3"/>
          <p:cNvSpPr>
            <a:spLocks noGrp="1" noChangeArrowheads="1"/>
          </p:cNvSpPr>
          <p:nvPr>
            <p:ph idx="1"/>
          </p:nvPr>
        </p:nvSpPr>
        <p:spPr>
          <a:xfrm>
            <a:off x="304800" y="1447800"/>
            <a:ext cx="8628888" cy="4800600"/>
          </a:xfrm>
        </p:spPr>
        <p:style>
          <a:lnRef idx="2">
            <a:schemeClr val="accent1"/>
          </a:lnRef>
          <a:fillRef idx="1">
            <a:schemeClr val="lt1"/>
          </a:fillRef>
          <a:effectRef idx="0">
            <a:schemeClr val="accent1"/>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4 Different nations claimed ownership of </a:t>
            </a:r>
            <a:r>
              <a:rPr lang="en-US" dirty="0" smtClean="0">
                <a:latin typeface="Times New Roman" panose="02020603050405020304" pitchFamily="18" charset="0"/>
                <a:cs typeface="Times New Roman" panose="02020603050405020304" pitchFamily="18" charset="0"/>
              </a:rPr>
              <a:t>Oregon</a:t>
            </a:r>
          </a:p>
          <a:p>
            <a:pPr lvl="1"/>
            <a:r>
              <a:rPr lang="en-US" dirty="0" smtClean="0">
                <a:latin typeface="Times New Roman" panose="02020603050405020304" pitchFamily="18" charset="0"/>
                <a:cs typeface="Times New Roman" panose="02020603050405020304" pitchFamily="18" charset="0"/>
              </a:rPr>
              <a:t>The US claims it because of fur trappers in the Rockies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England explored up the Columbia </a:t>
            </a:r>
            <a:r>
              <a:rPr lang="en-US" dirty="0" smtClean="0">
                <a:latin typeface="Times New Roman" panose="02020603050405020304" pitchFamily="18" charset="0"/>
                <a:cs typeface="Times New Roman" panose="02020603050405020304" pitchFamily="18" charset="0"/>
              </a:rPr>
              <a:t>River</a:t>
            </a:r>
          </a:p>
          <a:p>
            <a:pPr lvl="1"/>
            <a:r>
              <a:rPr lang="en-US" dirty="0" smtClean="0">
                <a:latin typeface="Times New Roman" panose="02020603050405020304" pitchFamily="18" charset="0"/>
                <a:cs typeface="Times New Roman" panose="02020603050405020304" pitchFamily="18" charset="0"/>
              </a:rPr>
              <a:t>Spain controlled all areas south of OR</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Russia </a:t>
            </a:r>
            <a:r>
              <a:rPr lang="en-US" dirty="0">
                <a:latin typeface="Times New Roman" panose="02020603050405020304" pitchFamily="18" charset="0"/>
                <a:cs typeface="Times New Roman" panose="02020603050405020304" pitchFamily="18" charset="0"/>
              </a:rPr>
              <a:t>had settlements from Alaska down the west coast</a:t>
            </a:r>
          </a:p>
          <a:p>
            <a:pPr lvl="1"/>
            <a:r>
              <a:rPr lang="en-US" dirty="0">
                <a:latin typeface="Times New Roman" panose="02020603050405020304" pitchFamily="18" charset="0"/>
                <a:cs typeface="Times New Roman" panose="02020603050405020304" pitchFamily="18" charset="0"/>
              </a:rPr>
              <a:t>American Gray discovered the Columbia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12" dur="500"/>
                                        <p:tgtEl>
                                          <p:spTgt spid="4099">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5" dur="500"/>
                                        <p:tgtEl>
                                          <p:spTgt spid="4099">
                                            <p:txEl>
                                              <p:pRg st="1" end="1"/>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8" dur="500"/>
                                        <p:tgtEl>
                                          <p:spTgt spid="409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checkerboard(across)">
                                      <p:cBhvr>
                                        <p:cTn id="21" dur="500"/>
                                        <p:tgtEl>
                                          <p:spTgt spid="4099">
                                            <p:txEl>
                                              <p:pRg st="3" end="3"/>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checkerboard(across)">
                                      <p:cBhvr>
                                        <p:cTn id="24" dur="500"/>
                                        <p:tgtEl>
                                          <p:spTgt spid="4099">
                                            <p:txEl>
                                              <p:pRg st="4" end="4"/>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checkerboard(across)">
                                      <p:cBhvr>
                                        <p:cTn id="2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686800" cy="841248"/>
          </a:xfrm>
        </p:spPr>
        <p:txBody>
          <a:bodyPr>
            <a:noAutofit/>
          </a:bodyPr>
          <a:lstStyle/>
          <a:p>
            <a:r>
              <a:rPr lang="en-US" sz="5400" dirty="0" smtClean="0">
                <a:latin typeface="Times New Roman" pitchFamily="18" charset="0"/>
                <a:cs typeface="Times New Roman" pitchFamily="18" charset="0"/>
              </a:rPr>
              <a:t>Joint Occupation</a:t>
            </a:r>
            <a:endParaRPr lang="en-US" sz="5400" dirty="0">
              <a:latin typeface="Times New Roman" pitchFamily="18" charset="0"/>
              <a:cs typeface="Times New Roman" pitchFamily="18" charset="0"/>
            </a:endParaRPr>
          </a:p>
        </p:txBody>
      </p:sp>
      <p:pic>
        <p:nvPicPr>
          <p:cNvPr id="18434" name="Picture 2" descr="http://upload.wikimedia.org/wikipedia/commons/thumb/1/18/Oregoncountry.png/300px-Oregoncountry.png"/>
          <p:cNvPicPr>
            <a:picLocks noChangeAspect="1" noChangeArrowheads="1"/>
          </p:cNvPicPr>
          <p:nvPr/>
        </p:nvPicPr>
        <p:blipFill>
          <a:blip r:embed="rId2" cstate="print"/>
          <a:srcRect/>
          <a:stretch>
            <a:fillRect/>
          </a:stretch>
        </p:blipFill>
        <p:spPr bwMode="auto">
          <a:xfrm>
            <a:off x="0" y="1216151"/>
            <a:ext cx="3886201" cy="3963925"/>
          </a:xfrm>
          <a:prstGeom prst="rect">
            <a:avLst/>
          </a:prstGeom>
          <a:noFill/>
        </p:spPr>
      </p:pic>
      <p:pic>
        <p:nvPicPr>
          <p:cNvPr id="18436" name="Picture 4" descr="http://education-portal.com/cimages/multimages/16/Oregon_Treaty.png"/>
          <p:cNvPicPr>
            <a:picLocks noChangeAspect="1" noChangeArrowheads="1"/>
          </p:cNvPicPr>
          <p:nvPr/>
        </p:nvPicPr>
        <p:blipFill>
          <a:blip r:embed="rId3" cstate="print"/>
          <a:srcRect/>
          <a:stretch>
            <a:fillRect/>
          </a:stretch>
        </p:blipFill>
        <p:spPr bwMode="auto">
          <a:xfrm>
            <a:off x="3872797" y="3048000"/>
            <a:ext cx="5271203" cy="36099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i="1" dirty="0" smtClean="0">
                <a:latin typeface="Times New Roman" pitchFamily="18" charset="0"/>
                <a:cs typeface="Times New Roman" pitchFamily="18" charset="0"/>
              </a:rPr>
              <a:t>“54’40” or Fight!!”</a:t>
            </a:r>
            <a:endParaRPr lang="en-US" sz="5400" i="1" dirty="0">
              <a:latin typeface="Times New Roman" pitchFamily="18" charset="0"/>
              <a:cs typeface="Times New Roman" pitchFamily="18" charset="0"/>
            </a:endParaRPr>
          </a:p>
        </p:txBody>
      </p:sp>
      <p:pic>
        <p:nvPicPr>
          <p:cNvPr id="1026" name="Picture 2" descr="http://1.bp.blogspot.com/_r5fe7xNvu0Y/TBdobnu5v4I/AAAAAAAAA-A/te3JSS53cZs/s400/54-40_Fight.jpg">
            <a:hlinkClick r:id="rId2"/>
          </p:cNvPr>
          <p:cNvPicPr>
            <a:picLocks noChangeAspect="1" noChangeArrowheads="1"/>
          </p:cNvPicPr>
          <p:nvPr/>
        </p:nvPicPr>
        <p:blipFill>
          <a:blip r:embed="rId3" cstate="print"/>
          <a:srcRect/>
          <a:stretch>
            <a:fillRect/>
          </a:stretch>
        </p:blipFill>
        <p:spPr bwMode="auto">
          <a:xfrm>
            <a:off x="3905008" y="1524000"/>
            <a:ext cx="5238992" cy="5334000"/>
          </a:xfrm>
          <a:prstGeom prst="rect">
            <a:avLst/>
          </a:prstGeom>
          <a:noFill/>
        </p:spPr>
      </p:pic>
      <p:pic>
        <p:nvPicPr>
          <p:cNvPr id="1028" name="Picture 4" descr="http://kenyonushistory.wikispaces.com/file/view/JamesPOlk.jpg/291146251/334x448/JamesPOlk.jpg">
            <a:hlinkClick r:id="rId4"/>
          </p:cNvPr>
          <p:cNvPicPr>
            <a:picLocks noChangeAspect="1" noChangeArrowheads="1"/>
          </p:cNvPicPr>
          <p:nvPr/>
        </p:nvPicPr>
        <p:blipFill>
          <a:blip r:embed="rId5" cstate="print"/>
          <a:srcRect/>
          <a:stretch>
            <a:fillRect/>
          </a:stretch>
        </p:blipFill>
        <p:spPr bwMode="auto">
          <a:xfrm>
            <a:off x="228600" y="1752600"/>
            <a:ext cx="3657600" cy="490592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1219200" y="152400"/>
            <a:ext cx="7498080" cy="868362"/>
          </a:xfr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r>
              <a:rPr lang="en-US" dirty="0" smtClean="0">
                <a:latin typeface="Times New Roman" panose="02020603050405020304" pitchFamily="18" charset="0"/>
                <a:cs typeface="Times New Roman" panose="02020603050405020304" pitchFamily="18" charset="0"/>
              </a:rPr>
              <a:t>Reasons for Going West</a:t>
            </a:r>
          </a:p>
        </p:txBody>
      </p:sp>
      <p:sp>
        <p:nvSpPr>
          <p:cNvPr id="107523" name="Rectangle 3"/>
          <p:cNvSpPr>
            <a:spLocks noGrp="1" noChangeArrowheads="1"/>
          </p:cNvSpPr>
          <p:nvPr>
            <p:ph idx="1"/>
          </p:nvPr>
        </p:nvSpPr>
        <p:spPr bwMode="auto">
          <a:xfrm>
            <a:off x="304800" y="1143000"/>
            <a:ext cx="8686800" cy="3733800"/>
          </a:xfr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normAutofit/>
          </a:bodyPr>
          <a:lstStyle/>
          <a:p>
            <a:r>
              <a:rPr lang="en-US" dirty="0" smtClean="0">
                <a:latin typeface="Times New Roman" panose="02020603050405020304" pitchFamily="18" charset="0"/>
                <a:cs typeface="Times New Roman" panose="02020603050405020304" pitchFamily="18" charset="0"/>
              </a:rPr>
              <a:t>Need for raw materials to supply factories of the Industrial Revolution</a:t>
            </a:r>
          </a:p>
          <a:p>
            <a:r>
              <a:rPr lang="en-US" dirty="0" smtClean="0">
                <a:latin typeface="Times New Roman" panose="02020603050405020304" pitchFamily="18" charset="0"/>
                <a:cs typeface="Times New Roman" panose="02020603050405020304" pitchFamily="18" charset="0"/>
              </a:rPr>
              <a:t>Spread Beliefs or Christianize the west</a:t>
            </a:r>
          </a:p>
          <a:p>
            <a:r>
              <a:rPr lang="en-US" dirty="0" smtClean="0">
                <a:latin typeface="Times New Roman" panose="02020603050405020304" pitchFamily="18" charset="0"/>
                <a:cs typeface="Times New Roman" panose="02020603050405020304" pitchFamily="18" charset="0"/>
              </a:rPr>
              <a:t>Direct Water route to the Pacific</a:t>
            </a:r>
          </a:p>
          <a:p>
            <a:r>
              <a:rPr lang="en-US" dirty="0" smtClean="0">
                <a:latin typeface="Times New Roman" panose="02020603050405020304" pitchFamily="18" charset="0"/>
                <a:cs typeface="Times New Roman" panose="02020603050405020304" pitchFamily="18" charset="0"/>
              </a:rPr>
              <a:t>Cities are crowded </a:t>
            </a:r>
          </a:p>
          <a:p>
            <a:r>
              <a:rPr lang="en-US" dirty="0" smtClean="0">
                <a:latin typeface="Times New Roman" panose="02020603050405020304" pitchFamily="18" charset="0"/>
                <a:cs typeface="Times New Roman" panose="02020603050405020304" pitchFamily="18" charset="0"/>
              </a:rPr>
              <a:t>Claim land for farming, mining and ranching</a:t>
            </a:r>
          </a:p>
        </p:txBody>
      </p:sp>
    </p:spTree>
    <p:extLst>
      <p:ext uri="{BB962C8B-B14F-4D97-AF65-F5344CB8AC3E}">
        <p14:creationId xmlns="" xmlns:p14="http://schemas.microsoft.com/office/powerpoint/2010/main" val="87427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838200" y="228600"/>
            <a:ext cx="7772400" cy="1143000"/>
          </a:xfrm>
        </p:spPr>
        <p:txBody>
          <a:bodyPr>
            <a:normAutofit/>
          </a:bodyPr>
          <a:lstStyle/>
          <a:p>
            <a:pPr algn="ctr"/>
            <a:r>
              <a:rPr lang="en-US" sz="6000" dirty="0" smtClean="0">
                <a:latin typeface="Times New Roman" pitchFamily="18" charset="0"/>
                <a:cs typeface="Times New Roman" pitchFamily="18" charset="0"/>
              </a:rPr>
              <a:t>Life on The Trail </a:t>
            </a:r>
            <a:endParaRPr lang="en-US" sz="60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a:xfrm>
            <a:off x="0" y="1638299"/>
            <a:ext cx="5410200" cy="5109633"/>
          </a:xfrm>
          <a:prstGeom prst="rect">
            <a:avLst/>
          </a:prstGeom>
        </p:spPr>
      </p:pic>
      <p:pic>
        <p:nvPicPr>
          <p:cNvPr id="5" name="Picture 4"/>
          <p:cNvPicPr>
            <a:picLocks noChangeAspect="1" noChangeArrowheads="1"/>
          </p:cNvPicPr>
          <p:nvPr/>
        </p:nvPicPr>
        <p:blipFill>
          <a:blip r:embed="rId3" cstate="print"/>
          <a:srcRect/>
          <a:stretch>
            <a:fillRect/>
          </a:stretch>
        </p:blipFill>
        <p:spPr>
          <a:xfrm>
            <a:off x="5401788" y="2133600"/>
            <a:ext cx="3742212" cy="388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panose="02020603050405020304" pitchFamily="18" charset="0"/>
                <a:cs typeface="Times New Roman" panose="02020603050405020304" pitchFamily="18" charset="0"/>
              </a:rPr>
              <a:t>The California Trail</a:t>
            </a:r>
            <a:endParaRPr lang="en-US" sz="4400" dirty="0">
              <a:latin typeface="Times New Roman" panose="02020603050405020304" pitchFamily="18" charset="0"/>
              <a:cs typeface="Times New Roman" panose="02020603050405020304" pitchFamily="18" charset="0"/>
            </a:endParaRPr>
          </a:p>
        </p:txBody>
      </p:sp>
      <p:pic>
        <p:nvPicPr>
          <p:cNvPr id="1026" name="Picture 2" descr="http://overlandtrails.lib.byu.edu/images/trailmap.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358229"/>
            <a:ext cx="8382000" cy="5499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1311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 Rich or Die Trying </a:t>
            </a:r>
            <a:endParaRPr lang="en-US" dirty="0"/>
          </a:p>
        </p:txBody>
      </p:sp>
      <p:pic>
        <p:nvPicPr>
          <p:cNvPr id="5" name="Picture 4"/>
          <p:cNvPicPr>
            <a:picLocks noChangeAspect="1" noChangeArrowheads="1"/>
          </p:cNvPicPr>
          <p:nvPr/>
        </p:nvPicPr>
        <p:blipFill>
          <a:blip r:embed="rId2" cstate="print"/>
          <a:srcRect/>
          <a:stretch>
            <a:fillRect/>
          </a:stretch>
        </p:blipFill>
        <p:spPr>
          <a:xfrm>
            <a:off x="4405313" y="2016125"/>
            <a:ext cx="4738687" cy="3775075"/>
          </a:xfrm>
          <a:prstGeom prst="rect">
            <a:avLst/>
          </a:prstGeom>
        </p:spPr>
      </p:pic>
      <p:pic>
        <p:nvPicPr>
          <p:cNvPr id="22530" name="Picture 2" descr="http://www.pbs.org/weta/thewest/places/states/california/ca_americanriver.jpg"/>
          <p:cNvPicPr>
            <a:picLocks noChangeAspect="1" noChangeArrowheads="1"/>
          </p:cNvPicPr>
          <p:nvPr/>
        </p:nvPicPr>
        <p:blipFill>
          <a:blip r:embed="rId3" cstate="print"/>
          <a:srcRect/>
          <a:stretch>
            <a:fillRect/>
          </a:stretch>
        </p:blipFill>
        <p:spPr bwMode="auto">
          <a:xfrm>
            <a:off x="152400" y="1324569"/>
            <a:ext cx="4267200" cy="5533432"/>
          </a:xfrm>
          <a:prstGeom prst="rect">
            <a:avLst/>
          </a:prstGeom>
          <a:noFill/>
        </p:spPr>
      </p:pic>
    </p:spTree>
    <p:extLst>
      <p:ext uri="{BB962C8B-B14F-4D97-AF65-F5344CB8AC3E}">
        <p14:creationId xmlns="" xmlns:p14="http://schemas.microsoft.com/office/powerpoint/2010/main" val="183444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Boomtowns</a:t>
            </a:r>
            <a:endParaRPr lang="en-US" dirty="0"/>
          </a:p>
        </p:txBody>
      </p:sp>
      <p:pic>
        <p:nvPicPr>
          <p:cNvPr id="3" name="Picture 3"/>
          <p:cNvPicPr>
            <a:picLocks noChangeAspect="1" noChangeArrowheads="1"/>
          </p:cNvPicPr>
          <p:nvPr/>
        </p:nvPicPr>
        <p:blipFill>
          <a:blip r:embed="rId2" cstate="print"/>
          <a:srcRect/>
          <a:stretch>
            <a:fillRect/>
          </a:stretch>
        </p:blipFill>
        <p:spPr>
          <a:xfrm>
            <a:off x="0" y="1752600"/>
            <a:ext cx="4419600" cy="4860865"/>
          </a:xfrm>
          <a:prstGeom prst="rect">
            <a:avLst/>
          </a:prstGeom>
        </p:spPr>
      </p:pic>
      <p:pic>
        <p:nvPicPr>
          <p:cNvPr id="27650" name="Picture 2" descr="http://www.legendsofamerica.com/photos-southdakota/DeadwoodPostcard-500.jpg"/>
          <p:cNvPicPr>
            <a:picLocks noChangeAspect="1" noChangeArrowheads="1"/>
          </p:cNvPicPr>
          <p:nvPr/>
        </p:nvPicPr>
        <p:blipFill>
          <a:blip r:embed="rId3" cstate="print"/>
          <a:srcRect/>
          <a:stretch>
            <a:fillRect/>
          </a:stretch>
        </p:blipFill>
        <p:spPr bwMode="auto">
          <a:xfrm>
            <a:off x="4381500" y="1600200"/>
            <a:ext cx="4762500" cy="2990850"/>
          </a:xfrm>
          <a:prstGeom prst="rect">
            <a:avLst/>
          </a:prstGeom>
          <a:noFill/>
        </p:spPr>
      </p:pic>
      <p:sp>
        <p:nvSpPr>
          <p:cNvPr id="5" name="TextBox 4"/>
          <p:cNvSpPr txBox="1"/>
          <p:nvPr/>
        </p:nvSpPr>
        <p:spPr>
          <a:xfrm>
            <a:off x="5257800" y="4495800"/>
            <a:ext cx="2667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Deadwood, South Dakota</a:t>
            </a:r>
            <a:endParaRPr lang="en-US" dirty="0"/>
          </a:p>
        </p:txBody>
      </p:sp>
      <p:pic>
        <p:nvPicPr>
          <p:cNvPr id="27652" name="Picture 4" descr="http://t0.gstatic.com/images?q=tbn:ANd9GcT82PGXg49-lrcmjZaWEwBbKlcyHvmvSu5uym6-mOHADv2j3atQykXSwh9lzw"/>
          <p:cNvPicPr>
            <a:picLocks noChangeAspect="1" noChangeArrowheads="1"/>
          </p:cNvPicPr>
          <p:nvPr/>
        </p:nvPicPr>
        <p:blipFill>
          <a:blip r:embed="rId4" cstate="print"/>
          <a:srcRect/>
          <a:stretch>
            <a:fillRect/>
          </a:stretch>
        </p:blipFill>
        <p:spPr bwMode="auto">
          <a:xfrm>
            <a:off x="3429000" y="4114801"/>
            <a:ext cx="1825475" cy="2743200"/>
          </a:xfrm>
          <a:prstGeom prst="rect">
            <a:avLst/>
          </a:prstGeom>
          <a:noFill/>
        </p:spPr>
      </p:pic>
      <p:sp>
        <p:nvSpPr>
          <p:cNvPr id="7" name="Rectangle 6"/>
          <p:cNvSpPr/>
          <p:nvPr/>
        </p:nvSpPr>
        <p:spPr>
          <a:xfrm>
            <a:off x="3429000" y="6477000"/>
            <a:ext cx="18288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latin typeface="Times New Roman" pitchFamily="18" charset="0"/>
                <a:cs typeface="Times New Roman" pitchFamily="18" charset="0"/>
              </a:rPr>
              <a:t>Wild Bill Hickok</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194777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49ers </a:t>
            </a:r>
            <a:endParaRPr lang="en-US" dirty="0"/>
          </a:p>
        </p:txBody>
      </p:sp>
      <p:pic>
        <p:nvPicPr>
          <p:cNvPr id="3" name="Picture 4"/>
          <p:cNvPicPr>
            <a:picLocks noChangeAspect="1" noChangeArrowheads="1"/>
          </p:cNvPicPr>
          <p:nvPr/>
        </p:nvPicPr>
        <p:blipFill>
          <a:blip r:embed="rId2" cstate="print"/>
          <a:srcRect/>
          <a:stretch>
            <a:fillRect/>
          </a:stretch>
        </p:blipFill>
        <p:spPr>
          <a:xfrm>
            <a:off x="5550958" y="1600200"/>
            <a:ext cx="3593042" cy="4800600"/>
          </a:xfrm>
          <a:prstGeom prst="rect">
            <a:avLst/>
          </a:prstGeom>
        </p:spPr>
      </p:pic>
      <p:pic>
        <p:nvPicPr>
          <p:cNvPr id="30722" name="Picture 2" descr="http://www.kumeyaay.info/california_gold/gold_pictures/Historical_California_Gold.jpg"/>
          <p:cNvPicPr>
            <a:picLocks noChangeAspect="1" noChangeArrowheads="1"/>
          </p:cNvPicPr>
          <p:nvPr/>
        </p:nvPicPr>
        <p:blipFill>
          <a:blip r:embed="rId3" cstate="print"/>
          <a:srcRect/>
          <a:stretch>
            <a:fillRect/>
          </a:stretch>
        </p:blipFill>
        <p:spPr bwMode="auto">
          <a:xfrm>
            <a:off x="0" y="2209800"/>
            <a:ext cx="5522662" cy="3741952"/>
          </a:xfrm>
          <a:prstGeom prst="rect">
            <a:avLst/>
          </a:prstGeom>
          <a:noFill/>
        </p:spPr>
      </p:pic>
    </p:spTree>
    <p:extLst>
      <p:ext uri="{BB962C8B-B14F-4D97-AF65-F5344CB8AC3E}">
        <p14:creationId xmlns="" xmlns:p14="http://schemas.microsoft.com/office/powerpoint/2010/main" val="954626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California</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 y="1395318"/>
            <a:ext cx="5638800" cy="5462682"/>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a:stretch>
            <a:fillRect/>
          </a:stretch>
        </p:blipFill>
        <p:spPr bwMode="auto">
          <a:xfrm>
            <a:off x="5638800" y="1557628"/>
            <a:ext cx="3505200" cy="3014372"/>
          </a:xfrm>
          <a:prstGeom prst="rect">
            <a:avLst/>
          </a:prstGeom>
          <a:noFill/>
          <a:ln w="9525">
            <a:noFill/>
            <a:miter lim="800000"/>
            <a:headEnd/>
            <a:tailEnd/>
          </a:ln>
        </p:spPr>
      </p:pic>
    </p:spTree>
    <p:extLst>
      <p:ext uri="{BB962C8B-B14F-4D97-AF65-F5344CB8AC3E}">
        <p14:creationId xmlns="" xmlns:p14="http://schemas.microsoft.com/office/powerpoint/2010/main" val="1258822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686800" cy="1600200"/>
          </a:xfrm>
        </p:spPr>
        <p:txBody>
          <a:bodyPr>
            <a:noAutofit/>
          </a:bodyPr>
          <a:lstStyle/>
          <a:p>
            <a:r>
              <a:rPr lang="en-US" sz="5400" dirty="0" smtClean="0">
                <a:latin typeface="Times New Roman" pitchFamily="18" charset="0"/>
                <a:cs typeface="Times New Roman" pitchFamily="18" charset="0"/>
              </a:rPr>
              <a:t>Mexican-American War</a:t>
            </a:r>
            <a:endParaRPr lang="en-US" sz="5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610600" cy="914400"/>
          </a:xfrm>
        </p:spPr>
        <p:txBody>
          <a:bodyPr>
            <a:noAutofit/>
          </a:bodyPr>
          <a:lstStyle/>
          <a:p>
            <a:pPr lvl="0"/>
            <a:r>
              <a:rPr lang="en-US" sz="4800" dirty="0" smtClean="0"/>
              <a:t>“US Blood Has Been Shed!”</a:t>
            </a:r>
            <a:br>
              <a:rPr lang="en-US" sz="4800" dirty="0" smtClean="0"/>
            </a:br>
            <a:r>
              <a:rPr lang="en-US" sz="2800" dirty="0" smtClean="0"/>
              <a:t>May 7</a:t>
            </a:r>
            <a:r>
              <a:rPr lang="en-US" sz="2800" baseline="30000" dirty="0" smtClean="0"/>
              <a:t>th</a:t>
            </a:r>
            <a:r>
              <a:rPr lang="en-US" sz="2800" dirty="0" smtClean="0"/>
              <a:t>, 1846</a:t>
            </a:r>
            <a:endParaRPr lang="en-US" sz="4800" dirty="0"/>
          </a:p>
        </p:txBody>
      </p:sp>
      <p:sp>
        <p:nvSpPr>
          <p:cNvPr id="6" name="Title 1"/>
          <p:cNvSpPr txBox="1">
            <a:spLocks/>
          </p:cNvSpPr>
          <p:nvPr/>
        </p:nvSpPr>
        <p:spPr>
          <a:xfrm>
            <a:off x="304800" y="5334000"/>
            <a:ext cx="3000375" cy="914400"/>
          </a:xfrm>
          <a:prstGeom prst="rect">
            <a:avLst/>
          </a:prstGeom>
        </p:spPr>
        <p:style>
          <a:lnRef idx="0">
            <a:schemeClr val="accent1"/>
          </a:lnRef>
          <a:fillRef idx="3">
            <a:schemeClr val="accent1"/>
          </a:fillRef>
          <a:effectRef idx="3">
            <a:schemeClr val="accent1"/>
          </a:effectRef>
          <a:fontRef idx="minor">
            <a:schemeClr val="lt1"/>
          </a:fontRef>
        </p:style>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smtClean="0">
                <a:ln>
                  <a:noFill/>
                </a:ln>
                <a:solidFill>
                  <a:schemeClr val="lt1"/>
                </a:solidFill>
                <a:effectLst/>
                <a:uLnTx/>
                <a:uFillTx/>
                <a:latin typeface="+mn-lt"/>
                <a:ea typeface="+mn-ea"/>
                <a:cs typeface="+mn-cs"/>
              </a:rPr>
              <a:t>Zachary Taylor</a:t>
            </a:r>
            <a:endParaRPr kumimoji="0" lang="en-US" sz="2800" b="0" i="0" u="none" strike="noStrike" kern="1200" cap="small" spc="0" normalizeH="0" baseline="0" noProof="0" dirty="0">
              <a:ln>
                <a:noFill/>
              </a:ln>
              <a:solidFill>
                <a:schemeClr val="lt1"/>
              </a:solidFill>
              <a:effectLst/>
              <a:uLnTx/>
              <a:uFillTx/>
              <a:latin typeface="+mn-lt"/>
              <a:ea typeface="+mn-ea"/>
              <a:cs typeface="+mn-cs"/>
            </a:endParaRPr>
          </a:p>
        </p:txBody>
      </p:sp>
      <p:pic>
        <p:nvPicPr>
          <p:cNvPr id="7" name="Picture 2" descr="http://upload.wikimedia.org/wikipedia/commons/a/a2/Zachary_Taylor_half_plate_daguerreotype_c1843-45.png"/>
          <p:cNvPicPr>
            <a:picLocks noChangeAspect="1" noChangeArrowheads="1"/>
          </p:cNvPicPr>
          <p:nvPr/>
        </p:nvPicPr>
        <p:blipFill>
          <a:blip r:embed="rId2" cstate="print"/>
          <a:srcRect/>
          <a:stretch>
            <a:fillRect/>
          </a:stretch>
        </p:blipFill>
        <p:spPr bwMode="auto">
          <a:xfrm>
            <a:off x="304801" y="1600200"/>
            <a:ext cx="3000375" cy="3743325"/>
          </a:xfrm>
          <a:prstGeom prst="rect">
            <a:avLst/>
          </a:prstGeom>
          <a:noFill/>
        </p:spPr>
      </p:pic>
      <p:sp>
        <p:nvSpPr>
          <p:cNvPr id="15361" name="Rectangle 1"/>
          <p:cNvSpPr>
            <a:spLocks noChangeArrowheads="1"/>
          </p:cNvSpPr>
          <p:nvPr/>
        </p:nvSpPr>
        <p:spPr bwMode="auto">
          <a:xfrm>
            <a:off x="3733800" y="1751112"/>
            <a:ext cx="5257800" cy="470898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Mexico believed that the border was at the Nueces River, US said Rio Grande</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Polk sent Zachary Taylor to the disputed land between the 2 borders</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Mexican soldiers attacked Taylor at Paulo Alto, so Taylor set up Fort Texas</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war had begun</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Congress distrusted Polk</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accusations but wanted to support </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Taylor is able to win the next battle at Fort Texas because of the Ringgold flying artillery, movable cannons that can be fired within a minute </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Popular war in the South </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Spot Resolution</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Abe Lincoln, not in the North</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304800"/>
            <a:ext cx="792480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Times New Roman" pitchFamily="18" charset="0"/>
                <a:cs typeface="Times New Roman" pitchFamily="18" charset="0"/>
              </a:rPr>
              <a:t>“</a:t>
            </a:r>
            <a:r>
              <a:rPr lang="en-US" sz="2400" i="1" dirty="0" smtClean="0"/>
              <a:t>In making these recommendations I deem it proper to declare that it is my anxious desire not only to terminate hostilities speedily, but to bring all matters in dispute between this Government and Mexico to an early and amicable adjustment; and in this view I shall be prepared to renew negotiations whenever Mexico shall be ready to receive propositions or to propositions of her own.”</a:t>
            </a:r>
          </a:p>
          <a:p>
            <a:r>
              <a:rPr lang="en-US" sz="2400" dirty="0" smtClean="0"/>
              <a:t>Polk Addressing the Congress</a:t>
            </a:r>
          </a:p>
          <a:p>
            <a:endParaRPr lang="en-US" sz="2400" dirty="0">
              <a:latin typeface="Times New Roman" pitchFamily="18" charset="0"/>
              <a:cs typeface="Times New Roman" pitchFamily="18" charset="0"/>
            </a:endParaRPr>
          </a:p>
        </p:txBody>
      </p:sp>
      <p:pic>
        <p:nvPicPr>
          <p:cNvPr id="20482" name="Picture 2" descr="http://www.chicagonow.com/dennis-byrnes-barbershop/files/2013/01/1812-declaration-of-war-300x262.jpg"/>
          <p:cNvPicPr>
            <a:picLocks noChangeAspect="1" noChangeArrowheads="1"/>
          </p:cNvPicPr>
          <p:nvPr/>
        </p:nvPicPr>
        <p:blipFill>
          <a:blip r:embed="rId2" cstate="print"/>
          <a:srcRect/>
          <a:stretch>
            <a:fillRect/>
          </a:stretch>
        </p:blipFill>
        <p:spPr bwMode="auto">
          <a:xfrm>
            <a:off x="5261872" y="3733800"/>
            <a:ext cx="3577327" cy="3124200"/>
          </a:xfrm>
          <a:prstGeom prst="rect">
            <a:avLst/>
          </a:prstGeom>
          <a:noFill/>
        </p:spPr>
      </p:pic>
      <p:sp>
        <p:nvSpPr>
          <p:cNvPr id="9" name="TextBox 8"/>
          <p:cNvSpPr txBox="1"/>
          <p:nvPr/>
        </p:nvSpPr>
        <p:spPr>
          <a:xfrm>
            <a:off x="838200" y="4343400"/>
            <a:ext cx="4267200"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dirty="0" smtClean="0"/>
              <a:t>May 13, 1846- Congress declares war on Mexico</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838200"/>
          </a:xfrm>
        </p:spPr>
        <p:style>
          <a:lnRef idx="2">
            <a:schemeClr val="accent3"/>
          </a:lnRef>
          <a:fillRef idx="1">
            <a:schemeClr val="lt1"/>
          </a:fillRef>
          <a:effectRef idx="0">
            <a:schemeClr val="accent3"/>
          </a:effectRef>
          <a:fontRef idx="minor">
            <a:schemeClr val="dk1"/>
          </a:fontRef>
        </p:style>
        <p:txBody>
          <a:bodyPr>
            <a:normAutofit/>
          </a:bodyPr>
          <a:lstStyle/>
          <a:p>
            <a:r>
              <a:rPr lang="en-US" sz="3600" b="1"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Santa Anna Returns!!!!!!</a:t>
            </a:r>
            <a:endParaRPr lang="en-US" sz="3600" b="1"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pic>
        <p:nvPicPr>
          <p:cNvPr id="22530" name="Picture 2" descr="http://upload.wikimedia.org/wikipedia/commons/thumb/9/95/Santaannain1847.jpg/220px-Santaannain1847.jpg"/>
          <p:cNvPicPr>
            <a:picLocks noChangeAspect="1" noChangeArrowheads="1"/>
          </p:cNvPicPr>
          <p:nvPr/>
        </p:nvPicPr>
        <p:blipFill>
          <a:blip r:embed="rId2" cstate="print"/>
          <a:srcRect/>
          <a:stretch>
            <a:fillRect/>
          </a:stretch>
        </p:blipFill>
        <p:spPr bwMode="auto">
          <a:xfrm>
            <a:off x="762000" y="1600200"/>
            <a:ext cx="2743200" cy="3690852"/>
          </a:xfrm>
          <a:prstGeom prst="rect">
            <a:avLst/>
          </a:prstGeom>
          <a:noFill/>
        </p:spPr>
      </p:pic>
      <p:sp>
        <p:nvSpPr>
          <p:cNvPr id="13313" name="Rectangle 1"/>
          <p:cNvSpPr>
            <a:spLocks noChangeArrowheads="1"/>
          </p:cNvSpPr>
          <p:nvPr/>
        </p:nvSpPr>
        <p:spPr bwMode="auto">
          <a:xfrm>
            <a:off x="4114800" y="1676400"/>
            <a:ext cx="4648200" cy="44012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Santa Anna had been exiled 2 years before this </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Anna was the general who attacked the Alamo, then president/ dictator for 10 years, defended Mexico from the French invasion (where he lost a leg), then was exiled by the rich elite of Mexico</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Mexican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gov</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brought him back from Cuba to lead the army but there is a US blockade</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Anna convinces Polk that he can get Mexico to compromise, he even wrote letters to Polk about the Mexican people, uses this to get to Mexico</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media1.shmoop.com/media/images/large/winfield-scott.png"/>
          <p:cNvPicPr>
            <a:picLocks noChangeAspect="1" noChangeArrowheads="1"/>
          </p:cNvPicPr>
          <p:nvPr/>
        </p:nvPicPr>
        <p:blipFill>
          <a:blip r:embed="rId2" cstate="print"/>
          <a:srcRect/>
          <a:stretch>
            <a:fillRect/>
          </a:stretch>
        </p:blipFill>
        <p:spPr bwMode="auto">
          <a:xfrm>
            <a:off x="5715000" y="1752600"/>
            <a:ext cx="3024733" cy="3657600"/>
          </a:xfrm>
          <a:prstGeom prst="rect">
            <a:avLst/>
          </a:prstGeom>
          <a:noFill/>
        </p:spPr>
      </p:pic>
      <p:sp>
        <p:nvSpPr>
          <p:cNvPr id="5" name="Title 1"/>
          <p:cNvSpPr txBox="1">
            <a:spLocks/>
          </p:cNvSpPr>
          <p:nvPr/>
        </p:nvSpPr>
        <p:spPr>
          <a:xfrm>
            <a:off x="5720308" y="5410200"/>
            <a:ext cx="3000375" cy="1295400"/>
          </a:xfrm>
          <a:prstGeom prst="rect">
            <a:avLst/>
          </a:prstGeom>
        </p:spPr>
        <p:style>
          <a:lnRef idx="0">
            <a:schemeClr val="accent3"/>
          </a:lnRef>
          <a:fillRef idx="3">
            <a:schemeClr val="accent3"/>
          </a:fillRef>
          <a:effectRef idx="3">
            <a:schemeClr val="accent3"/>
          </a:effectRef>
          <a:fontRef idx="minor">
            <a:schemeClr val="lt1"/>
          </a:fontRef>
        </p:style>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small" spc="0" normalizeH="0" baseline="0" noProof="0" dirty="0" smtClean="0">
                <a:ln>
                  <a:noFill/>
                </a:ln>
                <a:solidFill>
                  <a:schemeClr val="lt1"/>
                </a:solidFill>
                <a:effectLst/>
                <a:uLnTx/>
                <a:uFillTx/>
                <a:latin typeface="+mn-lt"/>
                <a:ea typeface="+mn-ea"/>
                <a:cs typeface="+mn-cs"/>
              </a:rPr>
              <a:t>Winfield Scott</a:t>
            </a:r>
            <a:endParaRPr kumimoji="0" lang="en-US" sz="4000" b="0" i="0" u="none" strike="noStrike" kern="1200" cap="small" spc="0" normalizeH="0" baseline="0" noProof="0" dirty="0">
              <a:ln>
                <a:noFill/>
              </a:ln>
              <a:solidFill>
                <a:schemeClr val="lt1"/>
              </a:solidFill>
              <a:effectLst/>
              <a:uLnTx/>
              <a:uFillTx/>
              <a:latin typeface="+mn-lt"/>
              <a:ea typeface="+mn-ea"/>
              <a:cs typeface="+mn-cs"/>
            </a:endParaRPr>
          </a:p>
        </p:txBody>
      </p:sp>
      <p:sp>
        <p:nvSpPr>
          <p:cNvPr id="7" name="Title 1"/>
          <p:cNvSpPr txBox="1">
            <a:spLocks/>
          </p:cNvSpPr>
          <p:nvPr/>
        </p:nvSpPr>
        <p:spPr>
          <a:xfrm>
            <a:off x="685799" y="4876800"/>
            <a:ext cx="3000375" cy="914400"/>
          </a:xfrm>
          <a:prstGeom prst="rect">
            <a:avLst/>
          </a:prstGeom>
        </p:spPr>
        <p:style>
          <a:lnRef idx="0">
            <a:schemeClr val="accent1"/>
          </a:lnRef>
          <a:fillRef idx="3">
            <a:schemeClr val="accent1"/>
          </a:fillRef>
          <a:effectRef idx="3">
            <a:schemeClr val="accent1"/>
          </a:effectRef>
          <a:fontRef idx="minor">
            <a:schemeClr val="lt1"/>
          </a:fontRef>
        </p:style>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smtClean="0">
                <a:ln>
                  <a:noFill/>
                </a:ln>
                <a:solidFill>
                  <a:schemeClr val="lt1"/>
                </a:solidFill>
                <a:effectLst/>
                <a:uLnTx/>
                <a:uFillTx/>
                <a:latin typeface="+mn-lt"/>
                <a:ea typeface="+mn-ea"/>
                <a:cs typeface="+mn-cs"/>
              </a:rPr>
              <a:t>Zachary Taylor</a:t>
            </a:r>
            <a:endParaRPr kumimoji="0" lang="en-US" sz="2800" b="0" i="0" u="none" strike="noStrike" kern="1200" cap="small" spc="0" normalizeH="0" baseline="0" noProof="0" dirty="0">
              <a:ln>
                <a:noFill/>
              </a:ln>
              <a:solidFill>
                <a:schemeClr val="lt1"/>
              </a:solidFill>
              <a:effectLst/>
              <a:uLnTx/>
              <a:uFillTx/>
              <a:latin typeface="+mn-lt"/>
              <a:ea typeface="+mn-ea"/>
              <a:cs typeface="+mn-cs"/>
            </a:endParaRPr>
          </a:p>
        </p:txBody>
      </p:sp>
      <p:pic>
        <p:nvPicPr>
          <p:cNvPr id="8" name="Picture 2" descr="http://upload.wikimedia.org/wikipedia/commons/a/a2/Zachary_Taylor_half_plate_daguerreotype_c1843-45.png"/>
          <p:cNvPicPr>
            <a:picLocks noChangeAspect="1" noChangeArrowheads="1"/>
          </p:cNvPicPr>
          <p:nvPr/>
        </p:nvPicPr>
        <p:blipFill>
          <a:blip r:embed="rId3" cstate="print"/>
          <a:srcRect/>
          <a:stretch>
            <a:fillRect/>
          </a:stretch>
        </p:blipFill>
        <p:spPr bwMode="auto">
          <a:xfrm>
            <a:off x="685800" y="1143000"/>
            <a:ext cx="3000375" cy="37433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763000" cy="1143000"/>
          </a:xfrm>
        </p:spPr>
        <p:style>
          <a:lnRef idx="0">
            <a:schemeClr val="accent3"/>
          </a:lnRef>
          <a:fillRef idx="3">
            <a:schemeClr val="accent3"/>
          </a:fillRef>
          <a:effectRef idx="3">
            <a:schemeClr val="accent3"/>
          </a:effectRef>
          <a:fontRef idx="minor">
            <a:schemeClr val="lt1"/>
          </a:fontRef>
        </p:style>
        <p:txBody>
          <a:bodyPr>
            <a:normAutofit/>
          </a:bodyPr>
          <a:lstStyle/>
          <a:p>
            <a:r>
              <a:rPr lang="en-US" sz="4800" dirty="0" smtClean="0"/>
              <a:t>The Mexican-American War</a:t>
            </a:r>
            <a:endParaRPr lang="en-US" sz="4800" dirty="0"/>
          </a:p>
        </p:txBody>
      </p:sp>
      <p:pic>
        <p:nvPicPr>
          <p:cNvPr id="4100" name="Picture 4" descr="http://media-3.web.britannica.com/eb-media//85/92785-050-A1E91ABA.jpg"/>
          <p:cNvPicPr>
            <a:picLocks noChangeAspect="1" noChangeArrowheads="1"/>
          </p:cNvPicPr>
          <p:nvPr/>
        </p:nvPicPr>
        <p:blipFill>
          <a:blip r:embed="rId2" cstate="print"/>
          <a:srcRect/>
          <a:stretch>
            <a:fillRect/>
          </a:stretch>
        </p:blipFill>
        <p:spPr bwMode="auto">
          <a:xfrm>
            <a:off x="0" y="1325562"/>
            <a:ext cx="4953000" cy="3461597"/>
          </a:xfrm>
          <a:prstGeom prst="rect">
            <a:avLst/>
          </a:prstGeom>
          <a:noFill/>
        </p:spPr>
      </p:pic>
      <p:pic>
        <p:nvPicPr>
          <p:cNvPr id="4102" name="Picture 6" descr="http://blog.chron.com/txpotomac/files/legacy/MexAm.jpg"/>
          <p:cNvPicPr>
            <a:picLocks noChangeAspect="1" noChangeArrowheads="1"/>
          </p:cNvPicPr>
          <p:nvPr/>
        </p:nvPicPr>
        <p:blipFill>
          <a:blip r:embed="rId3" cstate="print"/>
          <a:srcRect/>
          <a:stretch>
            <a:fillRect/>
          </a:stretch>
        </p:blipFill>
        <p:spPr bwMode="auto">
          <a:xfrm>
            <a:off x="4953000" y="3666066"/>
            <a:ext cx="4191000" cy="31919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457200" y="152400"/>
            <a:ext cx="8229600" cy="838200"/>
          </a:xfrm>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US" sz="4800" b="1" dirty="0" smtClean="0">
                <a:solidFill>
                  <a:srgbClr val="663300"/>
                </a:solidFill>
                <a:effectLst>
                  <a:outerShdw blurRad="38100" dist="38100" dir="2700000" algn="tl">
                    <a:srgbClr val="000000"/>
                  </a:outerShdw>
                </a:effectLst>
                <a:latin typeface="Times New Roman" pitchFamily="18" charset="0"/>
                <a:cs typeface="Times New Roman" pitchFamily="18" charset="0"/>
              </a:rPr>
              <a:t>The Mexican War </a:t>
            </a:r>
            <a:r>
              <a:rPr lang="en-US" b="1" dirty="0" smtClean="0">
                <a:solidFill>
                  <a:srgbClr val="663300"/>
                </a:solidFill>
                <a:effectLst>
                  <a:outerShdw blurRad="38100" dist="38100" dir="2700000" algn="tl">
                    <a:srgbClr val="000000"/>
                  </a:outerShdw>
                </a:effectLst>
                <a:latin typeface="Times New Roman" pitchFamily="18" charset="0"/>
                <a:cs typeface="Times New Roman" pitchFamily="18" charset="0"/>
              </a:rPr>
              <a:t>(1846-1848)</a:t>
            </a:r>
          </a:p>
        </p:txBody>
      </p:sp>
      <p:pic>
        <p:nvPicPr>
          <p:cNvPr id="27651" name="Picture 4" descr="Picture 5.jpg"/>
          <p:cNvPicPr>
            <a:picLocks noChangeAspect="1"/>
          </p:cNvPicPr>
          <p:nvPr/>
        </p:nvPicPr>
        <p:blipFill>
          <a:blip r:embed="rId3" cstate="print"/>
          <a:srcRect/>
          <a:stretch>
            <a:fillRect/>
          </a:stretch>
        </p:blipFill>
        <p:spPr bwMode="auto">
          <a:xfrm>
            <a:off x="1524000" y="1143000"/>
            <a:ext cx="6172200" cy="541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TotalTime>
  <Words>962</Words>
  <Application>Microsoft Office PowerPoint</Application>
  <PresentationFormat>On-screen Show (4:3)</PresentationFormat>
  <Paragraphs>87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Trek</vt:lpstr>
      <vt:lpstr>Mexican American War- Western Expansion</vt:lpstr>
      <vt:lpstr>Reasons for Going West</vt:lpstr>
      <vt:lpstr>Mexican-American War</vt:lpstr>
      <vt:lpstr>“US Blood Has Been Shed!” May 7th, 1846</vt:lpstr>
      <vt:lpstr>Slide 5</vt:lpstr>
      <vt:lpstr>Santa Anna Returns!!!!!!</vt:lpstr>
      <vt:lpstr>Slide 7</vt:lpstr>
      <vt:lpstr>The Mexican-American War</vt:lpstr>
      <vt:lpstr>The Mexican War (1846-1848)</vt:lpstr>
      <vt:lpstr>Steven Kearny </vt:lpstr>
      <vt:lpstr>Slide 11</vt:lpstr>
      <vt:lpstr>Capture of Mexico City September 13, 1847</vt:lpstr>
      <vt:lpstr>The Mexican American War</vt:lpstr>
      <vt:lpstr>Impact Of The War</vt:lpstr>
      <vt:lpstr>Impact of the War</vt:lpstr>
      <vt:lpstr>Slide 16</vt:lpstr>
      <vt:lpstr>Fight over Oregon Territory </vt:lpstr>
      <vt:lpstr>Joint Occupation</vt:lpstr>
      <vt:lpstr>“54’40” or Fight!!”</vt:lpstr>
      <vt:lpstr>Life on The Trail </vt:lpstr>
      <vt:lpstr>The California Trail</vt:lpstr>
      <vt:lpstr>Get Rich or Die Trying </vt:lpstr>
      <vt:lpstr>Boomtowns</vt:lpstr>
      <vt:lpstr>49ers </vt:lpstr>
      <vt:lpstr>The Road To California</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Mexican American War- Western Expansion</dc:title>
  <dc:creator>raascha</dc:creator>
  <cp:lastModifiedBy>raascha</cp:lastModifiedBy>
  <cp:revision>5</cp:revision>
  <dcterms:created xsi:type="dcterms:W3CDTF">2014-04-07T20:52:39Z</dcterms:created>
  <dcterms:modified xsi:type="dcterms:W3CDTF">2014-04-07T21:36:01Z</dcterms:modified>
</cp:coreProperties>
</file>