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9" r:id="rId5"/>
    <p:sldId id="260" r:id="rId6"/>
    <p:sldId id="261" r:id="rId7"/>
    <p:sldId id="270" r:id="rId8"/>
    <p:sldId id="271" r:id="rId9"/>
    <p:sldId id="277" r:id="rId10"/>
    <p:sldId id="278" r:id="rId11"/>
    <p:sldId id="285" r:id="rId12"/>
    <p:sldId id="286" r:id="rId13"/>
    <p:sldId id="279" r:id="rId14"/>
    <p:sldId id="280" r:id="rId15"/>
    <p:sldId id="281" r:id="rId16"/>
    <p:sldId id="282" r:id="rId17"/>
    <p:sldId id="283" r:id="rId18"/>
    <p:sldId id="284" r:id="rId19"/>
    <p:sldId id="265" r:id="rId20"/>
    <p:sldId id="266" r:id="rId21"/>
    <p:sldId id="275" r:id="rId22"/>
    <p:sldId id="267" r:id="rId23"/>
    <p:sldId id="288" r:id="rId24"/>
    <p:sldId id="287" r:id="rId25"/>
    <p:sldId id="272"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BBD82FA-0926-4CD8-9AEF-00AC94C23257}" type="datetimeFigureOut">
              <a:rPr lang="en-US" smtClean="0"/>
              <a:pPr/>
              <a:t>4/28/2016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9A8C89-19DC-4C1B-B5A7-49EB9AF562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BD82FA-0926-4CD8-9AEF-00AC94C23257}"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A8C89-19DC-4C1B-B5A7-49EB9AF562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BBD82FA-0926-4CD8-9AEF-00AC94C23257}" type="datetimeFigureOut">
              <a:rPr lang="en-US" smtClean="0"/>
              <a:pPr/>
              <a:t>4/28/2016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F9A8C89-19DC-4C1B-B5A7-49EB9AF562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BD82FA-0926-4CD8-9AEF-00AC94C23257}"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9A8C89-19DC-4C1B-B5A7-49EB9AF562B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BBD82FA-0926-4CD8-9AEF-00AC94C23257}" type="datetimeFigureOut">
              <a:rPr lang="en-US" smtClean="0"/>
              <a:pPr/>
              <a:t>4/28/2016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9A8C89-19DC-4C1B-B5A7-49EB9AF562B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BBD82FA-0926-4CD8-9AEF-00AC94C23257}" type="datetimeFigureOut">
              <a:rPr lang="en-US" smtClean="0"/>
              <a:pPr/>
              <a:t>4/28/2016</a:t>
            </a:fld>
            <a:endParaRPr lang="en-US"/>
          </a:p>
        </p:txBody>
      </p:sp>
      <p:sp>
        <p:nvSpPr>
          <p:cNvPr id="10" name="Slide Number Placeholder 9"/>
          <p:cNvSpPr>
            <a:spLocks noGrp="1"/>
          </p:cNvSpPr>
          <p:nvPr>
            <p:ph type="sldNum" sz="quarter" idx="16"/>
          </p:nvPr>
        </p:nvSpPr>
        <p:spPr/>
        <p:txBody>
          <a:bodyPr rtlCol="0"/>
          <a:lstStyle/>
          <a:p>
            <a:fld id="{4F9A8C89-19DC-4C1B-B5A7-49EB9AF562B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BBD82FA-0926-4CD8-9AEF-00AC94C23257}" type="datetimeFigureOut">
              <a:rPr lang="en-US" smtClean="0"/>
              <a:pPr/>
              <a:t>4/28/2016</a:t>
            </a:fld>
            <a:endParaRPr lang="en-US"/>
          </a:p>
        </p:txBody>
      </p:sp>
      <p:sp>
        <p:nvSpPr>
          <p:cNvPr id="12" name="Slide Number Placeholder 11"/>
          <p:cNvSpPr>
            <a:spLocks noGrp="1"/>
          </p:cNvSpPr>
          <p:nvPr>
            <p:ph type="sldNum" sz="quarter" idx="16"/>
          </p:nvPr>
        </p:nvSpPr>
        <p:spPr/>
        <p:txBody>
          <a:bodyPr rtlCol="0"/>
          <a:lstStyle/>
          <a:p>
            <a:fld id="{4F9A8C89-19DC-4C1B-B5A7-49EB9AF562B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BD82FA-0926-4CD8-9AEF-00AC94C23257}" type="datetimeFigureOut">
              <a:rPr lang="en-US" smtClean="0"/>
              <a:pPr/>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9A8C89-19DC-4C1B-B5A7-49EB9AF562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D82FA-0926-4CD8-9AEF-00AC94C23257}" type="datetimeFigureOut">
              <a:rPr lang="en-US" smtClean="0"/>
              <a:pPr/>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F9A8C89-19DC-4C1B-B5A7-49EB9AF562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BBD82FA-0926-4CD8-9AEF-00AC94C23257}" type="datetimeFigureOut">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9A8C89-19DC-4C1B-B5A7-49EB9AF562B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BBD82FA-0926-4CD8-9AEF-00AC94C23257}" type="datetimeFigureOut">
              <a:rPr lang="en-US" smtClean="0"/>
              <a:pPr/>
              <a:t>4/28/2016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F9A8C89-19DC-4C1B-B5A7-49EB9AF562B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BBD82FA-0926-4CD8-9AEF-00AC94C23257}" type="datetimeFigureOut">
              <a:rPr lang="en-US" smtClean="0"/>
              <a:pPr/>
              <a:t>4/28/2016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9A8C89-19DC-4C1B-B5A7-49EB9AF562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Richard M. Nixon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Times New Roman" panose="02020603050405020304" pitchFamily="18" charset="0"/>
                <a:cs typeface="Times New Roman" panose="02020603050405020304" pitchFamily="18" charset="0"/>
              </a:rPr>
              <a:t>The Pentagon Papers</a:t>
            </a:r>
            <a:endParaRPr lang="en-US" sz="4800" dirty="0">
              <a:latin typeface="Times New Roman" panose="02020603050405020304" pitchFamily="18" charset="0"/>
              <a:cs typeface="Times New Roman" panose="02020603050405020304" pitchFamily="18" charset="0"/>
            </a:endParaRPr>
          </a:p>
        </p:txBody>
      </p:sp>
      <p:sp>
        <p:nvSpPr>
          <p:cNvPr id="3" name="Rectangle 2"/>
          <p:cNvSpPr/>
          <p:nvPr/>
        </p:nvSpPr>
        <p:spPr>
          <a:xfrm>
            <a:off x="152400" y="1600200"/>
            <a:ext cx="8763000" cy="4524315"/>
          </a:xfrm>
          <a:prstGeom prst="rect">
            <a:avLst/>
          </a:prstGeom>
        </p:spPr>
        <p:txBody>
          <a:bodyPr wrap="square">
            <a:spAutoFit/>
          </a:bodyPr>
          <a:lstStyle/>
          <a:p>
            <a:pPr marL="342900"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In addition to publication in the </a:t>
            </a:r>
            <a:r>
              <a:rPr lang="en-US" sz="2400" dirty="0" smtClean="0">
                <a:latin typeface="Times New Roman" panose="02020603050405020304" pitchFamily="18" charset="0"/>
                <a:cs typeface="Times New Roman" panose="02020603050405020304" pitchFamily="18" charset="0"/>
              </a:rPr>
              <a:t>newspapers</a:t>
            </a:r>
            <a:r>
              <a:rPr lang="en-US" sz="2400" dirty="0">
                <a:latin typeface="Times New Roman" panose="02020603050405020304" pitchFamily="18" charset="0"/>
                <a:cs typeface="Times New Roman" panose="02020603050405020304" pitchFamily="18" charset="0"/>
              </a:rPr>
              <a:t>, portions of the Pentagon Papers entered the public record when Senator Mike Gravel of Alaska, an outspoken critic of the Vietnam War, read them aloud in a Senate subcommittee hearing</a:t>
            </a:r>
            <a:r>
              <a:rPr lang="en-US" sz="2400" dirty="0" smtClean="0">
                <a:latin typeface="Times New Roman" panose="02020603050405020304" pitchFamily="18" charset="0"/>
                <a:cs typeface="Times New Roman" panose="02020603050405020304" pitchFamily="18" charset="0"/>
              </a:rPr>
              <a:t>.</a:t>
            </a:r>
          </a:p>
          <a:p>
            <a:pPr marL="342900" indent="-342900">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portions revealed that the presidential administrations of Harry S. Truman, Dwight D. Eisenhower, John F. Kennedy </a:t>
            </a:r>
            <a:r>
              <a:rPr lang="en-US" sz="2400" dirty="0" smtClean="0">
                <a:latin typeface="Times New Roman" panose="02020603050405020304" pitchFamily="18" charset="0"/>
                <a:cs typeface="Times New Roman" panose="02020603050405020304" pitchFamily="18" charset="0"/>
              </a:rPr>
              <a:t>and Lyndon </a:t>
            </a:r>
            <a:r>
              <a:rPr lang="en-US" sz="2400" dirty="0">
                <a:latin typeface="Times New Roman" panose="02020603050405020304" pitchFamily="18" charset="0"/>
                <a:cs typeface="Times New Roman" panose="02020603050405020304" pitchFamily="18" charset="0"/>
              </a:rPr>
              <a:t>B. Johnson had all misled the public about the degree of U.S. involvement in Vietnam, from Truman’s decision to give military aid to France during its struggle against the communist-led Viet Minh to Johnson’s development of plans to escalate the war in Vietnam as early as 1964, even as he claimed the opposite during that year’s presidential election.</a:t>
            </a:r>
          </a:p>
        </p:txBody>
      </p:sp>
    </p:spTree>
    <p:extLst>
      <p:ext uri="{BB962C8B-B14F-4D97-AF65-F5344CB8AC3E}">
        <p14:creationId xmlns:p14="http://schemas.microsoft.com/office/powerpoint/2010/main" val="924824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The “New Left”- Protest Movement</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152400" y="1905000"/>
            <a:ext cx="4876800" cy="4056495"/>
          </a:xfrm>
          <a:prstGeom prst="rect">
            <a:avLst/>
          </a:prstGeom>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Baby boom= Almost 59% of the US was 34 years old or younger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Huge increase in college students 3.1- 5 million between 1960- 66, mostly white, middle-upper class students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085034" y="2140841"/>
            <a:ext cx="4058966" cy="3584812"/>
          </a:xfrm>
          <a:prstGeom prst="rect">
            <a:avLst/>
          </a:prstGeom>
        </p:spPr>
      </p:pic>
    </p:spTree>
    <p:extLst>
      <p:ext uri="{BB962C8B-B14F-4D97-AF65-F5344CB8AC3E}">
        <p14:creationId xmlns:p14="http://schemas.microsoft.com/office/powerpoint/2010/main" val="247443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88715"/>
            <a:ext cx="4394200" cy="4787977"/>
          </a:xfrm>
          <a:prstGeom prst="rect">
            <a:avLst/>
          </a:prstGeom>
        </p:spPr>
        <p:txBody>
          <a:bodyPr wrap="square">
            <a:spAutoFit/>
          </a:bodyPr>
          <a:lstStyle/>
          <a:p>
            <a:pPr marL="285750" indent="-285750">
              <a:lnSpc>
                <a:spcPct val="115000"/>
              </a:lnSpc>
              <a:spcAft>
                <a:spcPts val="1000"/>
              </a:spcAft>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New left= Social issues, not communism.  Protests for better America, freedom of speech…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Courier New" panose="02070309020205020404" pitchFamily="49" charset="0"/>
              <a:buChar char="o"/>
            </a:pPr>
            <a:r>
              <a:rPr lang="en-US" sz="2800" b="1" dirty="0">
                <a:latin typeface="Times New Roman" panose="02020603050405020304" pitchFamily="18" charset="0"/>
                <a:ea typeface="Calibri" panose="020F0502020204030204" pitchFamily="34" charset="0"/>
              </a:rPr>
              <a:t>SDS, or Students for a Democratic </a:t>
            </a:r>
            <a:r>
              <a:rPr lang="en-US" sz="2800" b="1" dirty="0" smtClean="0">
                <a:latin typeface="Times New Roman" panose="02020603050405020304" pitchFamily="18" charset="0"/>
                <a:ea typeface="Calibri" panose="020F0502020204030204" pitchFamily="34" charset="0"/>
              </a:rPr>
              <a:t>Society</a:t>
            </a:r>
            <a:r>
              <a:rPr lang="en-US" sz="2800" dirty="0" smtClean="0">
                <a:latin typeface="Times New Roman" panose="02020603050405020304" pitchFamily="18" charset="0"/>
                <a:ea typeface="Calibri" panose="020F0502020204030204" pitchFamily="34" charset="0"/>
              </a:rPr>
              <a:t>  </a:t>
            </a:r>
          </a:p>
          <a:p>
            <a:pPr marL="171450" indent="-171450">
              <a:buFont typeface="Courier New" panose="02070309020205020404" pitchFamily="49" charset="0"/>
              <a:buChar char="o"/>
            </a:pPr>
            <a:r>
              <a:rPr lang="en-US" sz="2800" dirty="0" smtClean="0">
                <a:latin typeface="Times New Roman" panose="02020603050405020304" pitchFamily="18" charset="0"/>
                <a:ea typeface="Calibri" panose="020F0502020204030204" pitchFamily="34" charset="0"/>
              </a:rPr>
              <a:t>Protested for the end of </a:t>
            </a:r>
            <a:r>
              <a:rPr lang="en-US" sz="2800" dirty="0">
                <a:latin typeface="Times New Roman" panose="02020603050405020304" pitchFamily="18" charset="0"/>
                <a:ea typeface="Calibri" panose="020F0502020204030204" pitchFamily="34" charset="0"/>
              </a:rPr>
              <a:t>wars, freedom of speech, poverty, </a:t>
            </a:r>
            <a:r>
              <a:rPr lang="en-US" sz="2800" dirty="0" smtClean="0">
                <a:latin typeface="Times New Roman" panose="02020603050405020304" pitchFamily="18" charset="0"/>
                <a:ea typeface="Calibri" panose="020F0502020204030204" pitchFamily="34" charset="0"/>
              </a:rPr>
              <a:t>reduction of nuclear </a:t>
            </a:r>
            <a:r>
              <a:rPr lang="en-US" sz="2800" dirty="0">
                <a:latin typeface="Times New Roman" panose="02020603050405020304" pitchFamily="18" charset="0"/>
                <a:ea typeface="Calibri" panose="020F0502020204030204" pitchFamily="34" charset="0"/>
              </a:rPr>
              <a:t>weapons…</a:t>
            </a:r>
            <a:endParaRPr lang="en-US" sz="2800" dirty="0"/>
          </a:p>
        </p:txBody>
      </p:sp>
      <p:sp>
        <p:nvSpPr>
          <p:cNvPr id="4" name="Title 1"/>
          <p:cNvSpPr>
            <a:spLocks noGrp="1"/>
          </p:cNvSpPr>
          <p:nvPr>
            <p:ph type="title"/>
          </p:nvPr>
        </p:nvSpPr>
        <p:spPr>
          <a:xfrm>
            <a:off x="609600" y="228600"/>
            <a:ext cx="8153400" cy="990600"/>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The “New Left”- Protest Movement</a:t>
            </a:r>
            <a:endParaRPr lang="en-US" dirty="0">
              <a:latin typeface="Times New Roman" panose="02020603050405020304" pitchFamily="18" charset="0"/>
              <a:cs typeface="Times New Roman" panose="02020603050405020304" pitchFamily="18" charset="0"/>
            </a:endParaRPr>
          </a:p>
        </p:txBody>
      </p:sp>
      <p:pic>
        <p:nvPicPr>
          <p:cNvPr id="1026" name="Picture 2" descr="http://libapps.libraries.uc.edu/exhibits/military/wp-content/uploads/sites/14/2014/05/vietnam_sds_sit_in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88714"/>
            <a:ext cx="4953000" cy="463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9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ohiohistorycentral.org/images/967.jpg"/>
          <p:cNvPicPr>
            <a:picLocks noChangeAspect="1" noChangeArrowheads="1"/>
          </p:cNvPicPr>
          <p:nvPr/>
        </p:nvPicPr>
        <p:blipFill>
          <a:blip r:embed="rId2" cstate="print"/>
          <a:srcRect/>
          <a:stretch>
            <a:fillRect/>
          </a:stretch>
        </p:blipFill>
        <p:spPr bwMode="auto">
          <a:xfrm>
            <a:off x="3335924" y="0"/>
            <a:ext cx="5808076" cy="3962400"/>
          </a:xfrm>
          <a:prstGeom prst="rect">
            <a:avLst/>
          </a:prstGeom>
          <a:noFill/>
        </p:spPr>
      </p:pic>
      <p:pic>
        <p:nvPicPr>
          <p:cNvPr id="4" name="Picture 2" descr="http://t2.gstatic.com/images?q=tbn:ANd9GcTPmz05WxYBDavI55qz9X9Q0S4_0lx9b2W-N7RkqAGD2u7Mo7uLQvSCt2eP"/>
          <p:cNvPicPr>
            <a:picLocks noChangeAspect="1" noChangeArrowheads="1"/>
          </p:cNvPicPr>
          <p:nvPr/>
        </p:nvPicPr>
        <p:blipFill>
          <a:blip r:embed="rId3" cstate="print"/>
          <a:srcRect/>
          <a:stretch>
            <a:fillRect/>
          </a:stretch>
        </p:blipFill>
        <p:spPr bwMode="auto">
          <a:xfrm>
            <a:off x="0" y="3603812"/>
            <a:ext cx="4191000" cy="3254188"/>
          </a:xfrm>
          <a:prstGeom prst="rect">
            <a:avLst/>
          </a:prstGeom>
          <a:noFill/>
        </p:spPr>
      </p:pic>
      <p:pic>
        <p:nvPicPr>
          <p:cNvPr id="34822" name="Picture 6" descr="http://upload.wikimedia.org/wikipedia/en/4/4c/KSU_seal.png"/>
          <p:cNvPicPr>
            <a:picLocks noChangeAspect="1" noChangeArrowheads="1"/>
          </p:cNvPicPr>
          <p:nvPr/>
        </p:nvPicPr>
        <p:blipFill>
          <a:blip r:embed="rId4" cstate="print"/>
          <a:srcRect/>
          <a:stretch>
            <a:fillRect/>
          </a:stretch>
        </p:blipFill>
        <p:spPr bwMode="auto">
          <a:xfrm>
            <a:off x="152400" y="243194"/>
            <a:ext cx="2971800" cy="2938158"/>
          </a:xfrm>
          <a:prstGeom prst="rect">
            <a:avLst/>
          </a:prstGeom>
          <a:noFill/>
        </p:spPr>
      </p:pic>
      <p:sp>
        <p:nvSpPr>
          <p:cNvPr id="2" name="Rectangle 1"/>
          <p:cNvSpPr/>
          <p:nvPr/>
        </p:nvSpPr>
        <p:spPr>
          <a:xfrm>
            <a:off x="4191000" y="3962400"/>
            <a:ext cx="4876800" cy="2805896"/>
          </a:xfrm>
          <a:prstGeom prst="rect">
            <a:avLst/>
          </a:prstGeom>
        </p:spPr>
        <p:txBody>
          <a:bodyPr wrap="square">
            <a:spAutoFit/>
          </a:bodyPr>
          <a:lstStyle/>
          <a:p>
            <a:pPr marL="285750" indent="-285750">
              <a:spcAft>
                <a:spcPts val="10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Student protest against invasion of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Cambodia and that </a:t>
            </a:r>
            <a:r>
              <a:rPr lang="en-US" sz="2400" dirty="0">
                <a:latin typeface="Times New Roman" panose="02020603050405020304" pitchFamily="18" charset="0"/>
                <a:ea typeface="Calibri" panose="020F0502020204030204" pitchFamily="34" charset="0"/>
                <a:cs typeface="Times New Roman" panose="02020603050405020304" pitchFamily="18" charset="0"/>
              </a:rPr>
              <a:t>troops were sent in to destroy VC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base in Cambodia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000"/>
              </a:spcAft>
              <a:buFont typeface="Wingdings" panose="05000000000000000000" pitchFamily="2" charset="2"/>
              <a:buChar char=""/>
            </a:pPr>
            <a:r>
              <a:rPr lang="en-US" sz="2400" dirty="0" smtClean="0">
                <a:latin typeface="Times New Roman" panose="02020603050405020304" pitchFamily="18" charset="0"/>
                <a:ea typeface="Calibri" panose="020F0502020204030204" pitchFamily="34" charset="0"/>
              </a:rPr>
              <a:t>The </a:t>
            </a:r>
            <a:r>
              <a:rPr lang="en-US" sz="2400" dirty="0">
                <a:latin typeface="Times New Roman" panose="02020603050405020304" pitchFamily="18" charset="0"/>
                <a:ea typeface="Calibri" panose="020F0502020204030204" pitchFamily="34" charset="0"/>
              </a:rPr>
              <a:t>students broke into and took over one of the administration buildings, so the Ohio National Guard was called </a:t>
            </a:r>
            <a:r>
              <a:rPr lang="en-US" sz="2400" dirty="0" smtClean="0">
                <a:latin typeface="Times New Roman" panose="02020603050405020304" pitchFamily="18" charset="0"/>
                <a:ea typeface="Calibri" panose="020F0502020204030204" pitchFamily="34" charset="0"/>
              </a:rPr>
              <a:t>to end the protest</a:t>
            </a:r>
            <a:endParaRPr lang="en-US" sz="4000" dirty="0"/>
          </a:p>
        </p:txBody>
      </p:sp>
    </p:spTree>
    <p:extLst>
      <p:ext uri="{BB962C8B-B14F-4D97-AF65-F5344CB8AC3E}">
        <p14:creationId xmlns:p14="http://schemas.microsoft.com/office/powerpoint/2010/main" val="258768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thisainthell.us/blog/wp-content/uploads/2010/05/5414.jpg"/>
          <p:cNvPicPr>
            <a:picLocks noChangeAspect="1" noChangeArrowheads="1"/>
          </p:cNvPicPr>
          <p:nvPr/>
        </p:nvPicPr>
        <p:blipFill>
          <a:blip r:embed="rId2" cstate="print"/>
          <a:srcRect/>
          <a:stretch>
            <a:fillRect/>
          </a:stretch>
        </p:blipFill>
        <p:spPr bwMode="auto">
          <a:xfrm>
            <a:off x="304799" y="609600"/>
            <a:ext cx="8442297" cy="5831017"/>
          </a:xfrm>
          <a:prstGeom prst="rect">
            <a:avLst/>
          </a:prstGeom>
          <a:noFill/>
        </p:spPr>
      </p:pic>
    </p:spTree>
    <p:extLst>
      <p:ext uri="{BB962C8B-B14F-4D97-AF65-F5344CB8AC3E}">
        <p14:creationId xmlns:p14="http://schemas.microsoft.com/office/powerpoint/2010/main" val="3677967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www.nps.gov/state/images/Kent_StateShootingSite_edit.jpg"/>
          <p:cNvPicPr>
            <a:picLocks noChangeAspect="1" noChangeArrowheads="1"/>
          </p:cNvPicPr>
          <p:nvPr/>
        </p:nvPicPr>
        <p:blipFill>
          <a:blip r:embed="rId2" cstate="print"/>
          <a:srcRect/>
          <a:stretch>
            <a:fillRect/>
          </a:stretch>
        </p:blipFill>
        <p:spPr bwMode="auto">
          <a:xfrm>
            <a:off x="5692719" y="4267200"/>
            <a:ext cx="3451281" cy="2590800"/>
          </a:xfrm>
          <a:prstGeom prst="rect">
            <a:avLst/>
          </a:prstGeom>
          <a:noFill/>
        </p:spPr>
      </p:pic>
      <p:pic>
        <p:nvPicPr>
          <p:cNvPr id="4" name="Picture 2" descr="http://anthonypeoples.files.wordpress.com/2012/05/kent-state-univ-shootings-4may70.jpg"/>
          <p:cNvPicPr>
            <a:picLocks noChangeAspect="1" noChangeArrowheads="1"/>
          </p:cNvPicPr>
          <p:nvPr/>
        </p:nvPicPr>
        <p:blipFill>
          <a:blip r:embed="rId3" cstate="print"/>
          <a:srcRect/>
          <a:stretch>
            <a:fillRect/>
          </a:stretch>
        </p:blipFill>
        <p:spPr bwMode="auto">
          <a:xfrm>
            <a:off x="0" y="0"/>
            <a:ext cx="6705600" cy="4460422"/>
          </a:xfrm>
          <a:prstGeom prst="rect">
            <a:avLst/>
          </a:prstGeom>
          <a:noFill/>
        </p:spPr>
      </p:pic>
    </p:spTree>
    <p:extLst>
      <p:ext uri="{BB962C8B-B14F-4D97-AF65-F5344CB8AC3E}">
        <p14:creationId xmlns:p14="http://schemas.microsoft.com/office/powerpoint/2010/main" val="3966492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peccoll.library.kent.edu/4may70/box191/ohp12.jpg"/>
          <p:cNvPicPr>
            <a:picLocks noChangeAspect="1" noChangeArrowheads="1"/>
          </p:cNvPicPr>
          <p:nvPr/>
        </p:nvPicPr>
        <p:blipFill>
          <a:blip r:embed="rId2" cstate="print"/>
          <a:srcRect/>
          <a:stretch>
            <a:fillRect/>
          </a:stretch>
        </p:blipFill>
        <p:spPr bwMode="auto">
          <a:xfrm>
            <a:off x="144308" y="221673"/>
            <a:ext cx="4846760" cy="3267075"/>
          </a:xfrm>
          <a:prstGeom prst="rect">
            <a:avLst/>
          </a:prstGeom>
          <a:noFill/>
        </p:spPr>
      </p:pic>
      <p:sp>
        <p:nvSpPr>
          <p:cNvPr id="2" name="Rectangle 1"/>
          <p:cNvSpPr/>
          <p:nvPr/>
        </p:nvSpPr>
        <p:spPr>
          <a:xfrm>
            <a:off x="151235" y="3495675"/>
            <a:ext cx="8915400" cy="3108543"/>
          </a:xfrm>
          <a:prstGeom prst="rect">
            <a:avLst/>
          </a:prstGeom>
        </p:spPr>
        <p:txBody>
          <a:bodyPr wrap="square">
            <a:spAutoFit/>
          </a:bodyPr>
          <a:lstStyle/>
          <a:p>
            <a:pPr marL="285750" indent="-285750">
              <a:buFont typeface="Wingdings" panose="05000000000000000000" pitchFamily="2" charset="2"/>
              <a:buChar char="q"/>
            </a:pPr>
            <a:r>
              <a:rPr lang="en-US" sz="2800" dirty="0">
                <a:solidFill>
                  <a:srgbClr val="101010"/>
                </a:solidFill>
                <a:latin typeface="Times New Roman" panose="02020603050405020304" pitchFamily="18" charset="0"/>
                <a:cs typeface="Times New Roman" panose="02020603050405020304" pitchFamily="18" charset="0"/>
              </a:rPr>
              <a:t>During an altercation on May 4, twenty-eight guardsmen opened fire on a crowd, killing four students and wounding nine. </a:t>
            </a:r>
            <a:endParaRPr lang="en-US" sz="2800" dirty="0" smtClean="0">
              <a:solidFill>
                <a:srgbClr val="10101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800" dirty="0" smtClean="0">
                <a:solidFill>
                  <a:srgbClr val="101010"/>
                </a:solidFill>
                <a:latin typeface="Times New Roman" panose="02020603050405020304" pitchFamily="18" charset="0"/>
                <a:cs typeface="Times New Roman" panose="02020603050405020304" pitchFamily="18" charset="0"/>
              </a:rPr>
              <a:t>Following </a:t>
            </a:r>
            <a:r>
              <a:rPr lang="en-US" sz="2800" dirty="0">
                <a:solidFill>
                  <a:srgbClr val="101010"/>
                </a:solidFill>
                <a:latin typeface="Times New Roman" panose="02020603050405020304" pitchFamily="18" charset="0"/>
                <a:cs typeface="Times New Roman" panose="02020603050405020304" pitchFamily="18" charset="0"/>
              </a:rPr>
              <a:t>the killings, the unrest across the country escalated even further. </a:t>
            </a:r>
            <a:endParaRPr lang="en-US" sz="2800" dirty="0" smtClean="0">
              <a:solidFill>
                <a:srgbClr val="10101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800" dirty="0" smtClean="0">
                <a:solidFill>
                  <a:srgbClr val="101010"/>
                </a:solidFill>
                <a:latin typeface="Times New Roman" panose="02020603050405020304" pitchFamily="18" charset="0"/>
                <a:cs typeface="Times New Roman" panose="02020603050405020304" pitchFamily="18" charset="0"/>
              </a:rPr>
              <a:t>Almost </a:t>
            </a:r>
            <a:r>
              <a:rPr lang="en-US" sz="2800" dirty="0">
                <a:solidFill>
                  <a:srgbClr val="101010"/>
                </a:solidFill>
                <a:latin typeface="Times New Roman" panose="02020603050405020304" pitchFamily="18" charset="0"/>
                <a:cs typeface="Times New Roman" panose="02020603050405020304" pitchFamily="18" charset="0"/>
              </a:rPr>
              <a:t>five hundred colleges were shut down or disrupted by protests.</a:t>
            </a:r>
            <a:endParaRPr lang="en-US" sz="2800" dirty="0">
              <a:latin typeface="Times New Roman" panose="02020603050405020304" pitchFamily="18" charset="0"/>
              <a:cs typeface="Times New Roman" panose="02020603050405020304" pitchFamily="18" charset="0"/>
            </a:endParaRPr>
          </a:p>
        </p:txBody>
      </p:sp>
      <p:pic>
        <p:nvPicPr>
          <p:cNvPr id="2050" name="Picture 2" descr="http://kentssocialmovement.weebly.com/uploads/3/0/1/0/30108377/1530566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161" y="303500"/>
            <a:ext cx="4144840" cy="270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49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t3.gstatic.com/images?q=tbn:ANd9GcSNUpALqTA91sKmKHJhTZ2IxkaUoYn0B_m-t6tbgL-5E0wHFluJQy6KXykfDg"/>
          <p:cNvPicPr>
            <a:picLocks noChangeAspect="1" noChangeArrowheads="1"/>
          </p:cNvPicPr>
          <p:nvPr/>
        </p:nvPicPr>
        <p:blipFill>
          <a:blip r:embed="rId2" cstate="print"/>
          <a:srcRect/>
          <a:stretch>
            <a:fillRect/>
          </a:stretch>
        </p:blipFill>
        <p:spPr bwMode="auto">
          <a:xfrm>
            <a:off x="2286000" y="3581400"/>
            <a:ext cx="4144899" cy="3276600"/>
          </a:xfrm>
          <a:prstGeom prst="rect">
            <a:avLst/>
          </a:prstGeom>
          <a:noFill/>
        </p:spPr>
      </p:pic>
      <p:pic>
        <p:nvPicPr>
          <p:cNvPr id="6150" name="Picture 6" descr="http://www.policymic.com/articles/7897/photo.jpg"/>
          <p:cNvPicPr>
            <a:picLocks noChangeAspect="1" noChangeArrowheads="1"/>
          </p:cNvPicPr>
          <p:nvPr/>
        </p:nvPicPr>
        <p:blipFill>
          <a:blip r:embed="rId3" cstate="print"/>
          <a:srcRect/>
          <a:stretch>
            <a:fillRect/>
          </a:stretch>
        </p:blipFill>
        <p:spPr bwMode="auto">
          <a:xfrm>
            <a:off x="3200400" y="0"/>
            <a:ext cx="5943600" cy="3750130"/>
          </a:xfrm>
          <a:prstGeom prst="rect">
            <a:avLst/>
          </a:prstGeom>
          <a:noFill/>
        </p:spPr>
      </p:pic>
      <p:pic>
        <p:nvPicPr>
          <p:cNvPr id="5" name="Picture 2" descr="http://www.wsws.org/images/2010may/m04-kent-4stu-300.jpg"/>
          <p:cNvPicPr>
            <a:picLocks noChangeAspect="1" noChangeArrowheads="1"/>
          </p:cNvPicPr>
          <p:nvPr/>
        </p:nvPicPr>
        <p:blipFill>
          <a:blip r:embed="rId4" cstate="print"/>
          <a:srcRect/>
          <a:stretch>
            <a:fillRect/>
          </a:stretch>
        </p:blipFill>
        <p:spPr bwMode="auto">
          <a:xfrm>
            <a:off x="0" y="0"/>
            <a:ext cx="2857500" cy="3838576"/>
          </a:xfrm>
          <a:prstGeom prst="rect">
            <a:avLst/>
          </a:prstGeom>
          <a:noFill/>
        </p:spPr>
      </p:pic>
    </p:spTree>
    <p:extLst>
      <p:ext uri="{BB962C8B-B14F-4D97-AF65-F5344CB8AC3E}">
        <p14:creationId xmlns:p14="http://schemas.microsoft.com/office/powerpoint/2010/main" val="1516130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quickblogcast.com/93187-85926/1_5_march.jpg"/>
          <p:cNvPicPr>
            <a:picLocks noChangeAspect="1" noChangeArrowheads="1"/>
          </p:cNvPicPr>
          <p:nvPr/>
        </p:nvPicPr>
        <p:blipFill>
          <a:blip r:embed="rId2" cstate="print"/>
          <a:srcRect/>
          <a:stretch>
            <a:fillRect/>
          </a:stretch>
        </p:blipFill>
        <p:spPr bwMode="auto">
          <a:xfrm>
            <a:off x="609600" y="1447800"/>
            <a:ext cx="7749153" cy="5715000"/>
          </a:xfrm>
          <a:prstGeom prst="rect">
            <a:avLst/>
          </a:prstGeom>
          <a:noFill/>
        </p:spPr>
      </p:pic>
      <p:sp>
        <p:nvSpPr>
          <p:cNvPr id="3" name="TextBox 2"/>
          <p:cNvSpPr txBox="1"/>
          <p:nvPr/>
        </p:nvSpPr>
        <p:spPr>
          <a:xfrm>
            <a:off x="228600" y="304800"/>
            <a:ext cx="556260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smtClean="0">
                <a:latin typeface="Times New Roman" pitchFamily="18" charset="0"/>
                <a:cs typeface="Times New Roman" pitchFamily="18" charset="0"/>
              </a:rPr>
              <a:t>Protests following the Kent State shooting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195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1143000"/>
          </a:xfrm>
        </p:spPr>
        <p:txBody>
          <a:bodyPr>
            <a:normAutofit fontScale="90000"/>
          </a:bodyPr>
          <a:lstStyle/>
          <a:p>
            <a:r>
              <a:rPr lang="en-US" dirty="0" smtClean="0">
                <a:latin typeface="Times New Roman" pitchFamily="18" charset="0"/>
                <a:cs typeface="Times New Roman" pitchFamily="18" charset="0"/>
              </a:rPr>
              <a:t>SALT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(Strategic Arms Limitation Treaty)</a:t>
            </a:r>
            <a:endParaRPr lang="en-US" dirty="0">
              <a:latin typeface="Times New Roman" pitchFamily="18" charset="0"/>
              <a:cs typeface="Times New Roman" pitchFamily="18" charset="0"/>
            </a:endParaRPr>
          </a:p>
        </p:txBody>
      </p:sp>
      <p:pic>
        <p:nvPicPr>
          <p:cNvPr id="7170" name="Picture 2" descr="http://govbooktalk.files.wordpress.com/2012/05/nixon-brezhnev-moscow-summit-salt.png"/>
          <p:cNvPicPr>
            <a:picLocks noChangeAspect="1" noChangeArrowheads="1"/>
          </p:cNvPicPr>
          <p:nvPr/>
        </p:nvPicPr>
        <p:blipFill>
          <a:blip r:embed="rId2" cstate="print"/>
          <a:srcRect/>
          <a:stretch>
            <a:fillRect/>
          </a:stretch>
        </p:blipFill>
        <p:spPr bwMode="auto">
          <a:xfrm>
            <a:off x="4572001" y="1600200"/>
            <a:ext cx="4572000" cy="3054445"/>
          </a:xfrm>
          <a:prstGeom prst="rect">
            <a:avLst/>
          </a:prstGeom>
          <a:noFill/>
        </p:spPr>
      </p:pic>
      <p:sp>
        <p:nvSpPr>
          <p:cNvPr id="4" name="Rectangle 3"/>
          <p:cNvSpPr/>
          <p:nvPr/>
        </p:nvSpPr>
        <p:spPr>
          <a:xfrm>
            <a:off x="34636" y="1458233"/>
            <a:ext cx="4724400" cy="2569934"/>
          </a:xfrm>
          <a:prstGeom prst="rect">
            <a:avLst/>
          </a:prstGeom>
        </p:spPr>
        <p:txBody>
          <a:bodyPr wrap="square">
            <a:spAutoFit/>
          </a:bodyPr>
          <a:lstStyle/>
          <a:p>
            <a:pPr marL="285750" indent="-285750">
              <a:lnSpc>
                <a:spcPct val="115000"/>
              </a:lnSpc>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The US and USSR pledge to not test nuclear in the atmosphere</a:t>
            </a:r>
          </a:p>
          <a:p>
            <a:pPr marL="285750" indent="-285750">
              <a:lnSpc>
                <a:spcPct val="115000"/>
              </a:lnSpc>
              <a:spcAft>
                <a:spcPts val="100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Reduction of nuclear arms production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http://i.telegraph.co.uk/multimedia/archive/03343/putin-SS-27_334360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 y="3933824"/>
            <a:ext cx="4684725" cy="2924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5356" y="5035645"/>
            <a:ext cx="4384964"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Today, the US and Russia have 90% of the nuclear arms in the world</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6" name="Picture 5" descr="pres deb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2127833"/>
            <a:ext cx="4267201" cy="320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5334000"/>
            <a:ext cx="4267200" cy="707886"/>
          </a:xfrm>
          <a:prstGeom prst="rect">
            <a:avLst/>
          </a:prstGeom>
          <a:ln w="38100">
            <a:solidFill>
              <a:srgbClr val="0066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Presidential election between JFK and Nixon in 1960</a:t>
            </a:r>
            <a:endParaRPr lang="en-US" sz="2000" dirty="0"/>
          </a:p>
        </p:txBody>
      </p:sp>
      <p:sp>
        <p:nvSpPr>
          <p:cNvPr id="3" name="Rectangle 2"/>
          <p:cNvSpPr/>
          <p:nvPr/>
        </p:nvSpPr>
        <p:spPr>
          <a:xfrm>
            <a:off x="4724400" y="2289800"/>
            <a:ext cx="4343400" cy="3521220"/>
          </a:xfrm>
          <a:prstGeom prst="rect">
            <a:avLst/>
          </a:prstGeom>
        </p:spPr>
        <p:txBody>
          <a:bodyPr wrap="square">
            <a:spAutoFit/>
          </a:bodyPr>
          <a:lstStyle/>
          <a:p>
            <a:pPr marL="285750" indent="-285750">
              <a:lnSpc>
                <a:spcPct val="115000"/>
              </a:lnSpc>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He grew up in a lower class family</a:t>
            </a:r>
          </a:p>
          <a:p>
            <a:pPr marL="285750" indent="-285750">
              <a:lnSpc>
                <a:spcPct val="115000"/>
              </a:lnSpc>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He was picked on in school and never really got over it</a:t>
            </a:r>
          </a:p>
          <a:p>
            <a:pPr marL="285750" indent="-285750">
              <a:lnSpc>
                <a:spcPct val="115000"/>
              </a:lnSpc>
              <a:spcAft>
                <a:spcPts val="100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Nixon became a politician after serving in WWII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a:bodyPr>
          <a:lstStyle/>
          <a:p>
            <a:r>
              <a:rPr lang="en-US" sz="5400" dirty="0" smtClean="0">
                <a:latin typeface="Times New Roman" pitchFamily="18" charset="0"/>
                <a:cs typeface="Times New Roman" pitchFamily="18" charset="0"/>
              </a:rPr>
              <a:t>Watergate</a:t>
            </a:r>
            <a:endParaRPr lang="en-US" sz="5400" dirty="0">
              <a:latin typeface="Times New Roman" pitchFamily="18" charset="0"/>
              <a:cs typeface="Times New Roman" pitchFamily="18" charset="0"/>
            </a:endParaRPr>
          </a:p>
        </p:txBody>
      </p:sp>
      <p:pic>
        <p:nvPicPr>
          <p:cNvPr id="3" name="Picture 4" descr="http://my.usd348.com/groups/0910compi/wiki/cd8f5/images/15078.jpg"/>
          <p:cNvPicPr>
            <a:picLocks noChangeAspect="1" noChangeArrowheads="1"/>
          </p:cNvPicPr>
          <p:nvPr/>
        </p:nvPicPr>
        <p:blipFill>
          <a:blip r:embed="rId2" cstate="print"/>
          <a:srcRect/>
          <a:stretch>
            <a:fillRect/>
          </a:stretch>
        </p:blipFill>
        <p:spPr bwMode="auto">
          <a:xfrm>
            <a:off x="4580224" y="990600"/>
            <a:ext cx="4563775" cy="3429000"/>
          </a:xfrm>
          <a:prstGeom prst="rect">
            <a:avLst/>
          </a:prstGeom>
          <a:noFill/>
        </p:spPr>
      </p:pic>
      <p:pic>
        <p:nvPicPr>
          <p:cNvPr id="4" name="Picture 2" descr="http://www.washingtonpost.com/wp-srv/politics/special/watergate/images/watergate_montage_2.gif"/>
          <p:cNvPicPr>
            <a:picLocks noChangeAspect="1" noChangeArrowheads="1"/>
          </p:cNvPicPr>
          <p:nvPr/>
        </p:nvPicPr>
        <p:blipFill>
          <a:blip r:embed="rId3" cstate="print"/>
          <a:srcRect/>
          <a:stretch>
            <a:fillRect/>
          </a:stretch>
        </p:blipFill>
        <p:spPr bwMode="auto">
          <a:xfrm>
            <a:off x="1600200" y="4336585"/>
            <a:ext cx="4191000" cy="2521415"/>
          </a:xfrm>
          <a:prstGeom prst="rect">
            <a:avLst/>
          </a:prstGeom>
          <a:noFill/>
        </p:spPr>
      </p:pic>
      <p:sp>
        <p:nvSpPr>
          <p:cNvPr id="5" name="Rectangle 4"/>
          <p:cNvSpPr/>
          <p:nvPr/>
        </p:nvSpPr>
        <p:spPr>
          <a:xfrm>
            <a:off x="0" y="1558101"/>
            <a:ext cx="4580224" cy="3065455"/>
          </a:xfrm>
          <a:prstGeom prst="rect">
            <a:avLst/>
          </a:prstGeom>
        </p:spPr>
        <p:txBody>
          <a:bodyPr wrap="square">
            <a:spAutoFit/>
          </a:bodyPr>
          <a:lstStyle/>
          <a:p>
            <a:pPr marL="285750" indent="-285750">
              <a:lnSpc>
                <a:spcPct val="115000"/>
              </a:lnSpc>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Nixon sent 5 men to break into the Democratic National Committee (DNC)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They were caught trying to steal and spy on the DNC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He wins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re-election (1972) </a:t>
            </a:r>
            <a:r>
              <a:rPr lang="en-US" sz="2400" dirty="0">
                <a:latin typeface="Times New Roman" panose="02020603050405020304" pitchFamily="18" charset="0"/>
                <a:ea typeface="Calibri" panose="020F0502020204030204" pitchFamily="34" charset="0"/>
                <a:cs typeface="Times New Roman" panose="02020603050405020304" pitchFamily="18" charset="0"/>
              </a:rPr>
              <a:t>by over 60%</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anfranciscosentinel.com/wp-content/uploads/2009/10/nixon-enemies-list-2.jpg"/>
          <p:cNvPicPr>
            <a:picLocks noChangeAspect="1" noChangeArrowheads="1"/>
          </p:cNvPicPr>
          <p:nvPr/>
        </p:nvPicPr>
        <p:blipFill>
          <a:blip r:embed="rId2" cstate="print"/>
          <a:srcRect/>
          <a:stretch>
            <a:fillRect/>
          </a:stretch>
        </p:blipFill>
        <p:spPr bwMode="auto">
          <a:xfrm>
            <a:off x="0" y="0"/>
            <a:ext cx="5014382" cy="3505200"/>
          </a:xfrm>
          <a:prstGeom prst="rect">
            <a:avLst/>
          </a:prstGeom>
          <a:noFill/>
        </p:spPr>
      </p:pic>
      <p:pic>
        <p:nvPicPr>
          <p:cNvPr id="1028" name="Picture 4" descr="http://4.bp.blogspot.com/_0Clke5PtGGA/TCop1XjyxmI/AAAAAAAAACM/1ILA2oWduHQ/s1600/Richard+Nixon.jpg"/>
          <p:cNvPicPr>
            <a:picLocks noChangeAspect="1" noChangeArrowheads="1"/>
          </p:cNvPicPr>
          <p:nvPr/>
        </p:nvPicPr>
        <p:blipFill>
          <a:blip r:embed="rId3" cstate="print"/>
          <a:srcRect/>
          <a:stretch>
            <a:fillRect/>
          </a:stretch>
        </p:blipFill>
        <p:spPr bwMode="auto">
          <a:xfrm>
            <a:off x="779172" y="3505200"/>
            <a:ext cx="4250028" cy="3352800"/>
          </a:xfrm>
          <a:prstGeom prst="rect">
            <a:avLst/>
          </a:prstGeom>
          <a:noFill/>
        </p:spPr>
      </p:pic>
      <p:pic>
        <p:nvPicPr>
          <p:cNvPr id="1030" name="Picture 6" descr="http://www.motifake.com/image/demotivational-poster/0910/richard-nixon-demotivational-poster-1255961906.jpg"/>
          <p:cNvPicPr>
            <a:picLocks noChangeAspect="1" noChangeArrowheads="1"/>
          </p:cNvPicPr>
          <p:nvPr/>
        </p:nvPicPr>
        <p:blipFill>
          <a:blip r:embed="rId4" cstate="print"/>
          <a:srcRect/>
          <a:stretch>
            <a:fillRect/>
          </a:stretch>
        </p:blipFill>
        <p:spPr bwMode="auto">
          <a:xfrm>
            <a:off x="5011904" y="0"/>
            <a:ext cx="4284496" cy="5943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a:bodyPr>
          <a:lstStyle/>
          <a:p>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The Watergate Fallout</a:t>
            </a:r>
            <a:endParaRPr lang="en-US" sz="4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http://4.bp.blogspot.com/-qUICHM0w050/Tvx1-kLMtvI/AAAAAAAAEQ0/VXteX2dz70Q/s1600/nixon_resignation_speech.jpeg"/>
          <p:cNvPicPr>
            <a:picLocks noChangeAspect="1" noChangeArrowheads="1"/>
          </p:cNvPicPr>
          <p:nvPr/>
        </p:nvPicPr>
        <p:blipFill>
          <a:blip r:embed="rId2" cstate="print"/>
          <a:srcRect/>
          <a:stretch>
            <a:fillRect/>
          </a:stretch>
        </p:blipFill>
        <p:spPr bwMode="auto">
          <a:xfrm>
            <a:off x="6130637" y="0"/>
            <a:ext cx="3013363" cy="2081959"/>
          </a:xfrm>
          <a:prstGeom prst="rect">
            <a:avLst/>
          </a:prstGeom>
          <a:noFill/>
        </p:spPr>
      </p:pic>
      <p:sp>
        <p:nvSpPr>
          <p:cNvPr id="5" name="Rectangle 4"/>
          <p:cNvSpPr/>
          <p:nvPr/>
        </p:nvSpPr>
        <p:spPr>
          <a:xfrm>
            <a:off x="5257801" y="2081959"/>
            <a:ext cx="3886200" cy="3490186"/>
          </a:xfrm>
          <a:prstGeom prst="rect">
            <a:avLst/>
          </a:prstGeom>
        </p:spPr>
        <p:txBody>
          <a:bodyPr wrap="square">
            <a:spAutoFit/>
          </a:bodyPr>
          <a:lstStyle/>
          <a:p>
            <a:pPr marL="285750" indent="-285750">
              <a:lnSpc>
                <a:spcPct val="115000"/>
              </a:lnSpc>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media began to attack Nixon for his involvement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It was revealed that Nixon had been taping people in the White House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Supreme Court rules that Nixon must turn over the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tapes</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https://i.ytimg.com/vi/zNt7ZiaeXRk/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8800"/>
            <a:ext cx="5257801" cy="3372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quotehd.com/imagequotes/authors4/richard-m-nixon-president-people-have-got-to-know-whether-or-n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65532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ages-cdn.moviepilot.com/image/upload/c_scale,h_377,w_588/t_mp_quality/ten-presidential-disney-connections-ed880b66-ddb4-4a84-99af-ceb4ed67c89f-jpeg-2643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503" y="-13855"/>
            <a:ext cx="3230498" cy="207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71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52766"/>
            <a:ext cx="4572000" cy="3529556"/>
          </a:xfrm>
          <a:prstGeom prst="rect">
            <a:avLst/>
          </a:prstGeom>
        </p:spPr>
        <p:txBody>
          <a:bodyPr>
            <a:spAutoFit/>
          </a:bodyPr>
          <a:lstStyle/>
          <a:p>
            <a:pPr marL="285750" indent="-285750">
              <a:lnSpc>
                <a:spcPct val="115000"/>
              </a:lnSpc>
              <a:buFont typeface="Wingdings" panose="05000000000000000000" pitchFamily="2"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Nixon attempts to destroy the tapes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The Senate passes articles of impeachment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Nixon resigns from office before the impeachment and the probable conviction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457200" y="274638"/>
            <a:ext cx="7467600" cy="1143000"/>
          </a:xfrm>
        </p:spPr>
        <p:txBody>
          <a:bodyPr>
            <a:normAutofit/>
          </a:bodyPr>
          <a:lstStyle/>
          <a:p>
            <a:r>
              <a:rPr lang="en-US" sz="4800" dirty="0" smtClean="0">
                <a:effectLst>
                  <a:outerShdw blurRad="38100" dist="38100" dir="2700000" algn="tl">
                    <a:srgbClr val="000000">
                      <a:alpha val="43137"/>
                    </a:srgbClr>
                  </a:outerShdw>
                </a:effectLst>
                <a:latin typeface="Times New Roman" pitchFamily="18" charset="0"/>
                <a:cs typeface="Times New Roman" pitchFamily="18" charset="0"/>
              </a:rPr>
              <a:t>Nixon Resigns </a:t>
            </a:r>
            <a:endParaRPr lang="en-US" sz="4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descr="http://www.baltimoresun.com/media/photo/2010-05/53742954.jpg"/>
          <p:cNvPicPr>
            <a:picLocks noChangeAspect="1" noChangeArrowheads="1"/>
          </p:cNvPicPr>
          <p:nvPr/>
        </p:nvPicPr>
        <p:blipFill>
          <a:blip r:embed="rId2" cstate="print"/>
          <a:srcRect/>
          <a:stretch>
            <a:fillRect/>
          </a:stretch>
        </p:blipFill>
        <p:spPr bwMode="auto">
          <a:xfrm>
            <a:off x="4847704" y="1676400"/>
            <a:ext cx="4275514" cy="3505922"/>
          </a:xfrm>
          <a:prstGeom prst="rect">
            <a:avLst/>
          </a:prstGeom>
          <a:noFill/>
        </p:spPr>
      </p:pic>
    </p:spTree>
    <p:extLst>
      <p:ext uri="{BB962C8B-B14F-4D97-AF65-F5344CB8AC3E}">
        <p14:creationId xmlns:p14="http://schemas.microsoft.com/office/powerpoint/2010/main" val="2405858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152400" y="2136648"/>
            <a:ext cx="8534400" cy="5254752"/>
          </a:xfrm>
        </p:spPr>
        <p:txBody>
          <a:bodyPr>
            <a:normAutofit/>
          </a:bodyPr>
          <a:lstStyle/>
          <a:p>
            <a:r>
              <a:rPr lang="en-US" sz="3200" dirty="0" smtClean="0">
                <a:latin typeface="Times New Roman" pitchFamily="18" charset="0"/>
                <a:cs typeface="Times New Roman" pitchFamily="18" charset="0"/>
              </a:rPr>
              <a:t>You won't have Nixon to kick around anymore, because, gentlemen, this is my last press conference.</a:t>
            </a:r>
            <a:br>
              <a:rPr lang="en-US" sz="3200" dirty="0" smtClean="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a:p>
            <a:pPr lvl="1"/>
            <a:r>
              <a:rPr lang="en-US" sz="2800" dirty="0" smtClean="0">
                <a:latin typeface="Times New Roman" pitchFamily="18" charset="0"/>
                <a:cs typeface="Times New Roman" pitchFamily="18" charset="0"/>
              </a:rPr>
              <a:t>Richard Nixon after his resignation</a:t>
            </a:r>
          </a:p>
          <a:p>
            <a:pPr>
              <a:buNone/>
            </a:pPr>
            <a:r>
              <a:rPr lang="en-US" dirty="0" smtClean="0"/>
              <a:t/>
            </a:r>
            <a:br>
              <a:rPr lang="en-US" dirty="0" smtClean="0"/>
            </a:br>
            <a:endParaRPr lang="en-US" dirty="0" smtClean="0"/>
          </a:p>
          <a:p>
            <a:endParaRPr lang="en-US" dirty="0"/>
          </a:p>
        </p:txBody>
      </p:sp>
      <p:pic>
        <p:nvPicPr>
          <p:cNvPr id="1026" name="Picture 2" descr="http://www.archives.gov/exhibits/american_originals/resign.gif"/>
          <p:cNvPicPr>
            <a:picLocks noChangeAspect="1" noChangeArrowheads="1"/>
          </p:cNvPicPr>
          <p:nvPr/>
        </p:nvPicPr>
        <p:blipFill>
          <a:blip r:embed="rId2" cstate="print"/>
          <a:srcRect/>
          <a:stretch>
            <a:fillRect/>
          </a:stretch>
        </p:blipFill>
        <p:spPr bwMode="auto">
          <a:xfrm>
            <a:off x="6172200" y="3334827"/>
            <a:ext cx="2971800" cy="3523173"/>
          </a:xfrm>
          <a:prstGeom prst="rect">
            <a:avLst/>
          </a:prstGeom>
          <a:noFill/>
        </p:spPr>
      </p:pic>
      <p:pic>
        <p:nvPicPr>
          <p:cNvPr id="1028" name="Picture 4" descr="http://www.c-spanvideo.org/videoLibrary/showPicture.php?programid=159194&amp;height=290&amp;width=427"/>
          <p:cNvPicPr>
            <a:picLocks noChangeAspect="1" noChangeArrowheads="1"/>
          </p:cNvPicPr>
          <p:nvPr/>
        </p:nvPicPr>
        <p:blipFill>
          <a:blip r:embed="rId3" cstate="print"/>
          <a:srcRect/>
          <a:stretch>
            <a:fillRect/>
          </a:stretch>
        </p:blipFill>
        <p:spPr bwMode="auto">
          <a:xfrm>
            <a:off x="1" y="0"/>
            <a:ext cx="2819400" cy="194037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zquotes.com/quotes-pictures/quote-now-therefore-i-gerald-r-ford-president-of-the-united-states-pursuant-to-the-pardon-power-gerald-ford-306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3999"/>
            <a:ext cx="8382000" cy="3944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2133600"/>
            <a:ext cx="487680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i="1" dirty="0" smtClean="0">
                <a:latin typeface="Times New Roman" panose="02020603050405020304" pitchFamily="18" charset="0"/>
                <a:cs typeface="Times New Roman" panose="02020603050405020304" pitchFamily="18" charset="0"/>
              </a:rPr>
              <a:t>“I know I will go to Hell because I pardoned Richard Nixon.”</a:t>
            </a:r>
          </a:p>
          <a:p>
            <a:r>
              <a:rPr lang="en-US" sz="3200" dirty="0" smtClean="0">
                <a:latin typeface="Times New Roman" panose="02020603050405020304" pitchFamily="18" charset="0"/>
                <a:cs typeface="Times New Roman" panose="02020603050405020304" pitchFamily="18" charset="0"/>
              </a:rPr>
              <a:t>	- Gerald Ford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0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Times New Roman" panose="02020603050405020304" pitchFamily="18" charset="0"/>
                <a:cs typeface="Times New Roman" panose="02020603050405020304" pitchFamily="18" charset="0"/>
              </a:rPr>
              <a:t>Election of 1968</a:t>
            </a:r>
            <a:endParaRPr lang="en-US" sz="5400" dirty="0">
              <a:latin typeface="Times New Roman" panose="02020603050405020304" pitchFamily="18" charset="0"/>
              <a:cs typeface="Times New Roman" panose="02020603050405020304" pitchFamily="18" charset="0"/>
            </a:endParaRPr>
          </a:p>
        </p:txBody>
      </p:sp>
      <p:sp>
        <p:nvSpPr>
          <p:cNvPr id="3" name="Rectangle 2"/>
          <p:cNvSpPr/>
          <p:nvPr/>
        </p:nvSpPr>
        <p:spPr>
          <a:xfrm>
            <a:off x="152400" y="1720840"/>
            <a:ext cx="7620000"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It was a wrenching national experience, conducted against a backdrop that included the assassination of civil rights leader Martin Luther King, Jr. and subsequent race riots across the nation, the assassination of presidential candidate Robert F. Kennedy, widespread demonstrations against the Vietnam War across American university and college campuses, and violent confrontations between police and anti-war protesters at the 1968 Democratic National Convention.</a:t>
            </a:r>
            <a:endParaRPr lang="en-US" sz="2800" dirty="0">
              <a:latin typeface="Times New Roman" panose="02020603050405020304" pitchFamily="18" charset="0"/>
              <a:cs typeface="Times New Roman" panose="02020603050405020304" pitchFamily="18" charset="0"/>
            </a:endParaRPr>
          </a:p>
        </p:txBody>
      </p:sp>
      <p:pic>
        <p:nvPicPr>
          <p:cNvPr id="5" name="Picture 2" descr="https://puserscontentstorage.blob.core.windows.net/userimages/72a8b02d-1aba-4bd5-85bf-720aa2847b48/d3d56e35-8014-440a-9a3d-12cfb58b66bdimage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08487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4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7467600" cy="1143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Times New Roman" panose="02020603050405020304" pitchFamily="18" charset="0"/>
                <a:ea typeface="+mj-ea"/>
                <a:cs typeface="Times New Roman" panose="02020603050405020304" pitchFamily="18" charset="0"/>
              </a:rPr>
              <a:t>Silent Majority</a:t>
            </a:r>
            <a:endParaRPr kumimoji="0" lang="en-US" sz="5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pic>
        <p:nvPicPr>
          <p:cNvPr id="5" name="Picture 2" descr="http://i.bnet.com/blogs/apple-nixon-silent-majority.jpg"/>
          <p:cNvPicPr>
            <a:picLocks noChangeAspect="1" noChangeArrowheads="1"/>
          </p:cNvPicPr>
          <p:nvPr/>
        </p:nvPicPr>
        <p:blipFill>
          <a:blip r:embed="rId2" cstate="print"/>
          <a:srcRect/>
          <a:stretch>
            <a:fillRect/>
          </a:stretch>
        </p:blipFill>
        <p:spPr bwMode="auto">
          <a:xfrm>
            <a:off x="5638800" y="0"/>
            <a:ext cx="3505200" cy="2423959"/>
          </a:xfrm>
          <a:prstGeom prst="rect">
            <a:avLst/>
          </a:prstGeom>
          <a:noFill/>
        </p:spPr>
      </p:pic>
      <p:pic>
        <p:nvPicPr>
          <p:cNvPr id="10242" name="Picture 2" descr="http://upload.wikimedia.org/wikipedia/commons/9/94/ElectoralCollege1972-Large.png"/>
          <p:cNvPicPr>
            <a:picLocks noChangeAspect="1" noChangeArrowheads="1"/>
          </p:cNvPicPr>
          <p:nvPr/>
        </p:nvPicPr>
        <p:blipFill>
          <a:blip r:embed="rId3" cstate="print"/>
          <a:srcRect/>
          <a:stretch>
            <a:fillRect/>
          </a:stretch>
        </p:blipFill>
        <p:spPr bwMode="auto">
          <a:xfrm>
            <a:off x="481671" y="1981200"/>
            <a:ext cx="8205129" cy="44075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143000"/>
          </a:xfrm>
        </p:spPr>
        <p:txBody>
          <a:bodyPr>
            <a:normAutofit/>
          </a:bodyPr>
          <a:lstStyle/>
          <a:p>
            <a:r>
              <a:rPr lang="en-US" sz="5400" dirty="0" smtClean="0">
                <a:latin typeface="Times New Roman" panose="02020603050405020304" pitchFamily="18" charset="0"/>
                <a:cs typeface="Times New Roman" panose="02020603050405020304" pitchFamily="18" charset="0"/>
              </a:rPr>
              <a:t>Détente </a:t>
            </a:r>
            <a:endParaRPr lang="en-US" sz="54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2770" y="2082164"/>
            <a:ext cx="4761230" cy="279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8200" y="4876799"/>
            <a:ext cx="42672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Nixon and USSR’s Brezhnev </a:t>
            </a:r>
            <a:endParaRPr lang="en-US" sz="2400" dirty="0">
              <a:latin typeface="Times New Roman" panose="02020603050405020304" pitchFamily="18" charset="0"/>
              <a:cs typeface="Times New Roman" panose="02020603050405020304" pitchFamily="18" charset="0"/>
            </a:endParaRPr>
          </a:p>
        </p:txBody>
      </p:sp>
      <p:pic>
        <p:nvPicPr>
          <p:cNvPr id="9218" name="Picture 2" descr="http://www.gwu.edu/%7Ensarchiv/NSAEBB/NSAEBB104/kissinger%2019750429.jpg"/>
          <p:cNvPicPr>
            <a:picLocks noChangeAspect="1" noChangeArrowheads="1"/>
          </p:cNvPicPr>
          <p:nvPr/>
        </p:nvPicPr>
        <p:blipFill>
          <a:blip r:embed="rId3" cstate="print"/>
          <a:srcRect/>
          <a:stretch>
            <a:fillRect/>
          </a:stretch>
        </p:blipFill>
        <p:spPr bwMode="auto">
          <a:xfrm>
            <a:off x="0" y="2743200"/>
            <a:ext cx="4398557" cy="2899901"/>
          </a:xfrm>
          <a:prstGeom prst="rect">
            <a:avLst/>
          </a:prstGeom>
          <a:noFill/>
        </p:spPr>
      </p:pic>
      <p:sp>
        <p:nvSpPr>
          <p:cNvPr id="8" name="TextBox 7"/>
          <p:cNvSpPr txBox="1"/>
          <p:nvPr/>
        </p:nvSpPr>
        <p:spPr>
          <a:xfrm>
            <a:off x="533400" y="5638800"/>
            <a:ext cx="335280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Henry Kissinger</a:t>
            </a:r>
            <a:endParaRPr lang="en-US" sz="3200" dirty="0">
              <a:latin typeface="Times New Roman" pitchFamily="18" charset="0"/>
              <a:cs typeface="Times New Roman" pitchFamily="18" charset="0"/>
            </a:endParaRPr>
          </a:p>
        </p:txBody>
      </p:sp>
      <p:pic>
        <p:nvPicPr>
          <p:cNvPr id="2050" name="Picture 2" descr="http://www.bbc.co.uk/staticarchive/6e44867dfb9290a5cbabb9a6c143ef148e69cb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84" y="1206755"/>
            <a:ext cx="7426615" cy="5549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1143000"/>
          </a:xfrm>
        </p:spPr>
        <p:txBody>
          <a:bodyPr>
            <a:normAutofit/>
          </a:bodyPr>
          <a:lstStyle/>
          <a:p>
            <a:r>
              <a:rPr lang="en-US" sz="4800" dirty="0" smtClean="0">
                <a:latin typeface="Times New Roman" panose="02020603050405020304" pitchFamily="18" charset="0"/>
                <a:cs typeface="Times New Roman" panose="02020603050405020304" pitchFamily="18" charset="0"/>
              </a:rPr>
              <a:t>Ping Pong Diplomacy </a:t>
            </a:r>
            <a:endParaRPr lang="en-US" sz="4800" dirty="0">
              <a:latin typeface="Times New Roman" panose="02020603050405020304" pitchFamily="18" charset="0"/>
              <a:cs typeface="Times New Roman" panose="02020603050405020304" pitchFamily="18" charset="0"/>
            </a:endParaRPr>
          </a:p>
        </p:txBody>
      </p:sp>
      <p:pic>
        <p:nvPicPr>
          <p:cNvPr id="5" name="Picture 2" descr="http://outpost81.com/Legion_Whats_Behind_Ping_Pong_Diplomacy0027b.jpg"/>
          <p:cNvPicPr>
            <a:picLocks noChangeAspect="1" noChangeArrowheads="1"/>
          </p:cNvPicPr>
          <p:nvPr/>
        </p:nvPicPr>
        <p:blipFill>
          <a:blip r:embed="rId2" cstate="print"/>
          <a:srcRect/>
          <a:stretch>
            <a:fillRect/>
          </a:stretch>
        </p:blipFill>
        <p:spPr bwMode="auto">
          <a:xfrm>
            <a:off x="152400" y="1447800"/>
            <a:ext cx="3810000" cy="5045677"/>
          </a:xfrm>
          <a:prstGeom prst="rect">
            <a:avLst/>
          </a:prstGeom>
          <a:noFill/>
        </p:spPr>
      </p:pic>
      <p:pic>
        <p:nvPicPr>
          <p:cNvPr id="10242" name="Picture 2" descr="http://2.bp.blogspot.com/-zplM1Yexkf0/T-Tfbi13chI/AAAAAAAAAgo/g5PoKu5Ks2E/s1600/ping-pong-diplomacy-tony.jpg"/>
          <p:cNvPicPr>
            <a:picLocks noChangeAspect="1" noChangeArrowheads="1"/>
          </p:cNvPicPr>
          <p:nvPr/>
        </p:nvPicPr>
        <p:blipFill>
          <a:blip r:embed="rId3" cstate="print"/>
          <a:srcRect/>
          <a:stretch>
            <a:fillRect/>
          </a:stretch>
        </p:blipFill>
        <p:spPr bwMode="auto">
          <a:xfrm>
            <a:off x="4114600" y="2209800"/>
            <a:ext cx="4924626" cy="3429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bydewey.com/diplomacypong.gif"/>
          <p:cNvPicPr>
            <a:picLocks noChangeAspect="1" noChangeArrowheads="1"/>
          </p:cNvPicPr>
          <p:nvPr/>
        </p:nvPicPr>
        <p:blipFill>
          <a:blip r:embed="rId2" cstate="print"/>
          <a:srcRect/>
          <a:stretch>
            <a:fillRect/>
          </a:stretch>
        </p:blipFill>
        <p:spPr bwMode="auto">
          <a:xfrm>
            <a:off x="0" y="0"/>
            <a:ext cx="4800600" cy="3672459"/>
          </a:xfrm>
          <a:prstGeom prst="rect">
            <a:avLst/>
          </a:prstGeom>
          <a:noFill/>
        </p:spPr>
      </p:pic>
      <p:pic>
        <p:nvPicPr>
          <p:cNvPr id="30724" name="Picture 4" descr="http://tabletennisnation.com/wp-content/uploads/2011/09/PPD-Front2.jpg"/>
          <p:cNvPicPr>
            <a:picLocks noChangeAspect="1" noChangeArrowheads="1"/>
          </p:cNvPicPr>
          <p:nvPr/>
        </p:nvPicPr>
        <p:blipFill>
          <a:blip r:embed="rId3" cstate="print"/>
          <a:srcRect/>
          <a:stretch>
            <a:fillRect/>
          </a:stretch>
        </p:blipFill>
        <p:spPr bwMode="auto">
          <a:xfrm>
            <a:off x="5867400" y="3581398"/>
            <a:ext cx="3276600" cy="3276602"/>
          </a:xfrm>
          <a:prstGeom prst="rect">
            <a:avLst/>
          </a:prstGeom>
          <a:noFill/>
        </p:spPr>
      </p:pic>
      <p:pic>
        <p:nvPicPr>
          <p:cNvPr id="30726" name="Picture 6" descr="http://graphics8.nytimes.com/images/2011/01/26/dining/26NIXON-span/NOXON-1-articleLarge.jpg"/>
          <p:cNvPicPr>
            <a:picLocks noChangeAspect="1" noChangeArrowheads="1"/>
          </p:cNvPicPr>
          <p:nvPr/>
        </p:nvPicPr>
        <p:blipFill>
          <a:blip r:embed="rId4" cstate="print"/>
          <a:srcRect/>
          <a:stretch>
            <a:fillRect/>
          </a:stretch>
        </p:blipFill>
        <p:spPr bwMode="auto">
          <a:xfrm>
            <a:off x="0" y="3657600"/>
            <a:ext cx="5486400" cy="3200400"/>
          </a:xfrm>
          <a:prstGeom prst="rect">
            <a:avLst/>
          </a:prstGeom>
          <a:noFill/>
        </p:spPr>
      </p:pic>
      <p:pic>
        <p:nvPicPr>
          <p:cNvPr id="30728" name="Picture 8" descr="http://www.operone.de/cover/nixon.jpg"/>
          <p:cNvPicPr>
            <a:picLocks noChangeAspect="1" noChangeArrowheads="1"/>
          </p:cNvPicPr>
          <p:nvPr/>
        </p:nvPicPr>
        <p:blipFill>
          <a:blip r:embed="rId5" cstate="print"/>
          <a:srcRect/>
          <a:stretch>
            <a:fillRect/>
          </a:stretch>
        </p:blipFill>
        <p:spPr bwMode="auto">
          <a:xfrm>
            <a:off x="5029200" y="0"/>
            <a:ext cx="4114800" cy="36397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panose="02020603050405020304" pitchFamily="18" charset="0"/>
                <a:cs typeface="Times New Roman" panose="02020603050405020304" pitchFamily="18" charset="0"/>
              </a:rPr>
              <a:t>Vietnamization</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76200" y="1600200"/>
            <a:ext cx="3886200" cy="4572000"/>
          </a:xfrm>
        </p:spPr>
        <p:txBody>
          <a:bodyPr/>
          <a:lstStyle/>
          <a:p>
            <a:r>
              <a:rPr lang="en-US" dirty="0" smtClean="0">
                <a:latin typeface="Times New Roman" pitchFamily="18" charset="0"/>
                <a:cs typeface="Times New Roman" pitchFamily="18" charset="0"/>
              </a:rPr>
              <a:t>Vietnamization= Process of gradual withdrawal of US troops from S. Vietnam</a:t>
            </a:r>
          </a:p>
          <a:p>
            <a:r>
              <a:rPr lang="en-US" dirty="0" smtClean="0">
                <a:latin typeface="Times New Roman" pitchFamily="18" charset="0"/>
                <a:cs typeface="Times New Roman" pitchFamily="18" charset="0"/>
              </a:rPr>
              <a:t>However, he extended the bombings to Cambodia</a:t>
            </a:r>
            <a:endParaRPr lang="en-US" dirty="0">
              <a:latin typeface="Times New Roman" pitchFamily="18" charset="0"/>
              <a:cs typeface="Times New Roman" pitchFamily="18" charset="0"/>
            </a:endParaRPr>
          </a:p>
        </p:txBody>
      </p:sp>
      <p:pic>
        <p:nvPicPr>
          <p:cNvPr id="5122" name="Picture 2" descr="http://herndonapush.wikispaces.com/file/view/vietnamization.jpg/142640179/507x376/vietnamization.jpg"/>
          <p:cNvPicPr>
            <a:picLocks noChangeAspect="1" noChangeArrowheads="1"/>
          </p:cNvPicPr>
          <p:nvPr/>
        </p:nvPicPr>
        <p:blipFill>
          <a:blip r:embed="rId2" cstate="print"/>
          <a:srcRect/>
          <a:stretch>
            <a:fillRect/>
          </a:stretch>
        </p:blipFill>
        <p:spPr bwMode="auto">
          <a:xfrm>
            <a:off x="3788091" y="1905000"/>
            <a:ext cx="5355909"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b="1" dirty="0" smtClean="0">
                <a:latin typeface="Times New Roman" panose="02020603050405020304" pitchFamily="18" charset="0"/>
                <a:cs typeface="Times New Roman" panose="02020603050405020304" pitchFamily="18" charset="0"/>
              </a:rPr>
              <a:t>The Pentagon Papers</a:t>
            </a:r>
            <a:endParaRPr lang="en-US" sz="4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1524000"/>
            <a:ext cx="5105400" cy="4693593"/>
          </a:xfrm>
          <a:prstGeom prst="rect">
            <a:avLst/>
          </a:prstGeom>
          <a:noFill/>
        </p:spPr>
        <p:txBody>
          <a:bodyPr wrap="square" rtlCol="0">
            <a:spAutoFit/>
          </a:bodyPr>
          <a:lstStyle/>
          <a:p>
            <a:r>
              <a:rPr lang="en-US" sz="2300" dirty="0">
                <a:latin typeface="Times New Roman" panose="02020603050405020304" pitchFamily="18" charset="0"/>
                <a:cs typeface="Times New Roman" panose="02020603050405020304" pitchFamily="18" charset="0"/>
              </a:rPr>
              <a:t>The Pentagon Papers was the name given to a secret Department of Defense study of U.S. political and military involvement in Vietnam from 1945 to </a:t>
            </a:r>
            <a:r>
              <a:rPr lang="en-US" sz="2300" dirty="0" smtClean="0">
                <a:latin typeface="Times New Roman" panose="02020603050405020304" pitchFamily="18" charset="0"/>
                <a:cs typeface="Times New Roman" panose="02020603050405020304" pitchFamily="18" charset="0"/>
              </a:rPr>
              <a:t>1967</a:t>
            </a:r>
          </a:p>
          <a:p>
            <a:r>
              <a:rPr lang="en-US" sz="2300" dirty="0">
                <a:latin typeface="Times New Roman" panose="02020603050405020304" pitchFamily="18" charset="0"/>
                <a:cs typeface="Times New Roman" panose="02020603050405020304" pitchFamily="18" charset="0"/>
              </a:rPr>
              <a:t>As the Vietnam War dragged on and the U.S. military presence in South Vietnam increased to more than 500,000 troops by 1968, the military analyst Daniel Ellsberg (who had worked on the study) came to oppose the war, and decided that the information contained in the Pentagon Papers should be more widely available to the American public. </a:t>
            </a:r>
            <a:endParaRPr lang="en-US" sz="23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5230091" y="1524000"/>
            <a:ext cx="38862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 secretly photocopied the report and in March 1971 gave the copy to The New York Times, which subsequently published a series of articles based on the report’s findings.</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Nixon administration tried to block the publication but it was too late.</a:t>
            </a:r>
          </a:p>
        </p:txBody>
      </p:sp>
    </p:spTree>
    <p:extLst>
      <p:ext uri="{BB962C8B-B14F-4D97-AF65-F5344CB8AC3E}">
        <p14:creationId xmlns:p14="http://schemas.microsoft.com/office/powerpoint/2010/main" val="115421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86</TotalTime>
  <Words>663</Words>
  <Application>Microsoft Office PowerPoint</Application>
  <PresentationFormat>On-screen Show (4:3)</PresentationFormat>
  <Paragraphs>58</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Symbol</vt:lpstr>
      <vt:lpstr>Times New Roman</vt:lpstr>
      <vt:lpstr>Tw Cen MT</vt:lpstr>
      <vt:lpstr>Wingdings</vt:lpstr>
      <vt:lpstr>Wingdings 2</vt:lpstr>
      <vt:lpstr>Median</vt:lpstr>
      <vt:lpstr>Richard M. Nixon </vt:lpstr>
      <vt:lpstr>Background</vt:lpstr>
      <vt:lpstr>Election of 1968</vt:lpstr>
      <vt:lpstr>PowerPoint Presentation</vt:lpstr>
      <vt:lpstr>Détente </vt:lpstr>
      <vt:lpstr>Ping Pong Diplomacy </vt:lpstr>
      <vt:lpstr>PowerPoint Presentation</vt:lpstr>
      <vt:lpstr>Vietnamization</vt:lpstr>
      <vt:lpstr>The Pentagon Papers</vt:lpstr>
      <vt:lpstr>The Pentagon Papers</vt:lpstr>
      <vt:lpstr>The “New Left”- Protest Movement</vt:lpstr>
      <vt:lpstr>The “New Left”- Protest Movement</vt:lpstr>
      <vt:lpstr>PowerPoint Presentation</vt:lpstr>
      <vt:lpstr>PowerPoint Presentation</vt:lpstr>
      <vt:lpstr>PowerPoint Presentation</vt:lpstr>
      <vt:lpstr>PowerPoint Presentation</vt:lpstr>
      <vt:lpstr>PowerPoint Presentation</vt:lpstr>
      <vt:lpstr>PowerPoint Presentation</vt:lpstr>
      <vt:lpstr>SALT  (Strategic Arms Limitation Treaty)</vt:lpstr>
      <vt:lpstr>Watergate</vt:lpstr>
      <vt:lpstr>PowerPoint Presentation</vt:lpstr>
      <vt:lpstr>The Watergate Fallout</vt:lpstr>
      <vt:lpstr>PowerPoint Presentation</vt:lpstr>
      <vt:lpstr>Nixon Resigns </vt:lpstr>
      <vt:lpstr>PowerPoint Presentation</vt:lpstr>
      <vt:lpstr>PowerPoint Presentation</vt:lpstr>
    </vt:vector>
  </TitlesOfParts>
  <Company>Tulelake Basin Joint Unified 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Richard M. Nixon</dc:title>
  <dc:creator>araasch</dc:creator>
  <cp:lastModifiedBy>Aaron Raasch</cp:lastModifiedBy>
  <cp:revision>14</cp:revision>
  <dcterms:created xsi:type="dcterms:W3CDTF">2013-04-19T14:25:25Z</dcterms:created>
  <dcterms:modified xsi:type="dcterms:W3CDTF">2016-04-28T14:29:24Z</dcterms:modified>
</cp:coreProperties>
</file>